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media/image6.jpg" ContentType="image/jpeg"/>
  <Override PartName="/ppt/media/image24.jpg" ContentType="image/jpeg"/>
  <Override PartName="/ppt/media/image38.jpg" ContentType="image/jpeg"/>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6"/>
  </p:notesMasterIdLst>
  <p:sldIdLst>
    <p:sldId id="316" r:id="rId2"/>
    <p:sldId id="256" r:id="rId3"/>
    <p:sldId id="339" r:id="rId4"/>
    <p:sldId id="340" r:id="rId5"/>
    <p:sldId id="341" r:id="rId6"/>
    <p:sldId id="342" r:id="rId7"/>
    <p:sldId id="343" r:id="rId8"/>
    <p:sldId id="344" r:id="rId9"/>
    <p:sldId id="345" r:id="rId10"/>
    <p:sldId id="346" r:id="rId11"/>
    <p:sldId id="347" r:id="rId12"/>
    <p:sldId id="348" r:id="rId13"/>
    <p:sldId id="349" r:id="rId14"/>
    <p:sldId id="350" r:id="rId15"/>
    <p:sldId id="351" r:id="rId16"/>
    <p:sldId id="352" r:id="rId17"/>
    <p:sldId id="353" r:id="rId18"/>
    <p:sldId id="380" r:id="rId19"/>
    <p:sldId id="354" r:id="rId20"/>
    <p:sldId id="355" r:id="rId21"/>
    <p:sldId id="356" r:id="rId22"/>
    <p:sldId id="357" r:id="rId23"/>
    <p:sldId id="358" r:id="rId24"/>
    <p:sldId id="359" r:id="rId25"/>
    <p:sldId id="360" r:id="rId26"/>
    <p:sldId id="361" r:id="rId27"/>
    <p:sldId id="362" r:id="rId28"/>
    <p:sldId id="363" r:id="rId29"/>
    <p:sldId id="364" r:id="rId30"/>
    <p:sldId id="365" r:id="rId31"/>
    <p:sldId id="366" r:id="rId32"/>
    <p:sldId id="367" r:id="rId33"/>
    <p:sldId id="368" r:id="rId34"/>
    <p:sldId id="369" r:id="rId35"/>
    <p:sldId id="370" r:id="rId36"/>
    <p:sldId id="371" r:id="rId37"/>
    <p:sldId id="372" r:id="rId38"/>
    <p:sldId id="373" r:id="rId39"/>
    <p:sldId id="374" r:id="rId40"/>
    <p:sldId id="375" r:id="rId41"/>
    <p:sldId id="376" r:id="rId42"/>
    <p:sldId id="377" r:id="rId43"/>
    <p:sldId id="378" r:id="rId44"/>
    <p:sldId id="379" r:id="rId45"/>
  </p:sldIdLst>
  <p:sldSz cx="10058400" cy="7772400"/>
  <p:notesSz cx="10058400" cy="7772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565"/>
    <p:restoredTop sz="94710"/>
  </p:normalViewPr>
  <p:slideViewPr>
    <p:cSldViewPr>
      <p:cViewPr varScale="1">
        <p:scale>
          <a:sx n="82" d="100"/>
          <a:sy n="82" d="100"/>
        </p:scale>
        <p:origin x="1195" y="82"/>
      </p:cViewPr>
      <p:guideLst>
        <p:guide orient="horz" pos="2880"/>
        <p:guide pos="2160"/>
      </p:guideLst>
    </p:cSldViewPr>
  </p:slideViewPr>
  <p:notesTextViewPr>
    <p:cViewPr>
      <p:scale>
        <a:sx n="100" d="100"/>
        <a:sy n="100" d="100"/>
      </p:scale>
      <p:origin x="0" y="0"/>
    </p:cViewPr>
  </p:notesTextViewPr>
  <p:sorterViewPr>
    <p:cViewPr>
      <p:scale>
        <a:sx n="200" d="100"/>
        <a:sy n="2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359275" cy="3889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697538" y="0"/>
            <a:ext cx="4359275" cy="388938"/>
          </a:xfrm>
          <a:prstGeom prst="rect">
            <a:avLst/>
          </a:prstGeom>
        </p:spPr>
        <p:txBody>
          <a:bodyPr vert="horz" lIns="91440" tIns="45720" rIns="91440" bIns="45720" rtlCol="0"/>
          <a:lstStyle>
            <a:lvl1pPr algn="r">
              <a:defRPr sz="1200"/>
            </a:lvl1pPr>
          </a:lstStyle>
          <a:p>
            <a:fld id="{E8F6B2FA-06E5-494A-A5F9-00D23614D742}" type="datetimeFigureOut">
              <a:rPr lang="en-US" smtClean="0"/>
              <a:t>10/9/2019</a:t>
            </a:fld>
            <a:endParaRPr lang="en-US"/>
          </a:p>
        </p:txBody>
      </p:sp>
      <p:sp>
        <p:nvSpPr>
          <p:cNvPr id="4" name="Slide Image Placeholder 3"/>
          <p:cNvSpPr>
            <a:spLocks noGrp="1" noRot="1" noChangeAspect="1"/>
          </p:cNvSpPr>
          <p:nvPr>
            <p:ph type="sldImg" idx="2"/>
          </p:nvPr>
        </p:nvSpPr>
        <p:spPr>
          <a:xfrm>
            <a:off x="3143250" y="582613"/>
            <a:ext cx="3771900" cy="29146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1006475" y="3692525"/>
            <a:ext cx="8045450" cy="3497263"/>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7381875"/>
            <a:ext cx="4359275" cy="388938"/>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697538" y="7381875"/>
            <a:ext cx="4359275" cy="388938"/>
          </a:xfrm>
          <a:prstGeom prst="rect">
            <a:avLst/>
          </a:prstGeom>
        </p:spPr>
        <p:txBody>
          <a:bodyPr vert="horz" lIns="91440" tIns="45720" rIns="91440" bIns="45720" rtlCol="0" anchor="b"/>
          <a:lstStyle>
            <a:lvl1pPr algn="r">
              <a:defRPr sz="1200"/>
            </a:lvl1pPr>
          </a:lstStyle>
          <a:p>
            <a:fld id="{4C3AB753-6964-DD45-8578-0F49BDBC6559}" type="slidenum">
              <a:rPr lang="en-US" smtClean="0"/>
              <a:t>‹#›</a:t>
            </a:fld>
            <a:endParaRPr lang="en-US"/>
          </a:p>
        </p:txBody>
      </p:sp>
    </p:spTree>
    <p:extLst>
      <p:ext uri="{BB962C8B-B14F-4D97-AF65-F5344CB8AC3E}">
        <p14:creationId xmlns:p14="http://schemas.microsoft.com/office/powerpoint/2010/main" val="2546185997"/>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754380" y="2409444"/>
            <a:ext cx="8549640" cy="1632204"/>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508760" y="4352544"/>
            <a:ext cx="7040880" cy="19431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10/9/2019</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914400" y="1601724"/>
            <a:ext cx="1904999" cy="96011"/>
          </a:xfrm>
          <a:prstGeom prst="rect">
            <a:avLst/>
          </a:prstGeom>
          <a:blipFill>
            <a:blip r:embed="rId2" cstate="print"/>
            <a:stretch>
              <a:fillRect/>
            </a:stretch>
          </a:blipFill>
        </p:spPr>
        <p:txBody>
          <a:bodyPr wrap="square" lIns="0" tIns="0" rIns="0" bIns="0" rtlCol="0"/>
          <a:lstStyle/>
          <a:p>
            <a:endParaRPr/>
          </a:p>
        </p:txBody>
      </p:sp>
      <p:sp>
        <p:nvSpPr>
          <p:cNvPr id="2" name="Holder 2"/>
          <p:cNvSpPr>
            <a:spLocks noGrp="1"/>
          </p:cNvSpPr>
          <p:nvPr>
            <p:ph type="title"/>
          </p:nvPr>
        </p:nvSpPr>
        <p:spPr/>
        <p:txBody>
          <a:bodyPr lIns="0" tIns="0" rIns="0" bIns="0"/>
          <a:lstStyle>
            <a:lvl1pPr>
              <a:defRPr sz="4400" b="0" i="0">
                <a:solidFill>
                  <a:schemeClr val="tx1"/>
                </a:solidFill>
                <a:latin typeface="UniSansLight"/>
                <a:cs typeface="UniSansLight"/>
              </a:defRPr>
            </a:lvl1pPr>
          </a:lstStyle>
          <a:p>
            <a:endParaRPr/>
          </a:p>
        </p:txBody>
      </p:sp>
      <p:sp>
        <p:nvSpPr>
          <p:cNvPr id="3" name="Holder 3"/>
          <p:cNvSpPr>
            <a:spLocks noGrp="1"/>
          </p:cNvSpPr>
          <p:nvPr>
            <p:ph type="body" idx="1"/>
          </p:nvPr>
        </p:nvSpPr>
        <p:spPr/>
        <p:txBody>
          <a:bodyPr lIns="0" tIns="0" rIns="0" bIns="0"/>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10/9/2019</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400" b="0" i="0">
                <a:solidFill>
                  <a:schemeClr val="tx1"/>
                </a:solidFill>
                <a:latin typeface="UniSansLight"/>
                <a:cs typeface="UniSansLight"/>
              </a:defRPr>
            </a:lvl1pPr>
          </a:lstStyle>
          <a:p>
            <a:endParaRPr/>
          </a:p>
        </p:txBody>
      </p:sp>
      <p:sp>
        <p:nvSpPr>
          <p:cNvPr id="3" name="Holder 3"/>
          <p:cNvSpPr>
            <a:spLocks noGrp="1"/>
          </p:cNvSpPr>
          <p:nvPr>
            <p:ph sz="half" idx="2"/>
          </p:nvPr>
        </p:nvSpPr>
        <p:spPr>
          <a:xfrm>
            <a:off x="502920" y="1787652"/>
            <a:ext cx="4375404" cy="5129784"/>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5180076" y="1787652"/>
            <a:ext cx="4375404" cy="5129784"/>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10/9/2019</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400" b="0" i="0">
                <a:solidFill>
                  <a:schemeClr val="tx1"/>
                </a:solidFill>
                <a:latin typeface="UniSansLight"/>
                <a:cs typeface="UniSansLight"/>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10/9/2019</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10/9/2019</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916939" y="816673"/>
            <a:ext cx="8224520" cy="696594"/>
          </a:xfrm>
          <a:prstGeom prst="rect">
            <a:avLst/>
          </a:prstGeom>
        </p:spPr>
        <p:txBody>
          <a:bodyPr wrap="square" lIns="0" tIns="0" rIns="0" bIns="0">
            <a:spAutoFit/>
          </a:bodyPr>
          <a:lstStyle>
            <a:lvl1pPr>
              <a:defRPr sz="4400" b="0" i="0">
                <a:solidFill>
                  <a:schemeClr val="tx1"/>
                </a:solidFill>
                <a:latin typeface="UniSansLight"/>
                <a:cs typeface="UniSansLight"/>
              </a:defRPr>
            </a:lvl1pPr>
          </a:lstStyle>
          <a:p>
            <a:endParaRPr/>
          </a:p>
        </p:txBody>
      </p:sp>
      <p:sp>
        <p:nvSpPr>
          <p:cNvPr id="3" name="Holder 3"/>
          <p:cNvSpPr>
            <a:spLocks noGrp="1"/>
          </p:cNvSpPr>
          <p:nvPr>
            <p:ph type="body" idx="1"/>
          </p:nvPr>
        </p:nvSpPr>
        <p:spPr>
          <a:xfrm>
            <a:off x="918654" y="2317179"/>
            <a:ext cx="8221091" cy="4456430"/>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a:xfrm>
            <a:off x="3419856" y="7228332"/>
            <a:ext cx="3218688" cy="38862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502920" y="7228332"/>
            <a:ext cx="2313432" cy="38862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10/9/2019</a:t>
            </a:fld>
            <a:endParaRPr lang="en-US"/>
          </a:p>
        </p:txBody>
      </p:sp>
      <p:sp>
        <p:nvSpPr>
          <p:cNvPr id="6" name="Holder 6"/>
          <p:cNvSpPr>
            <a:spLocks noGrp="1"/>
          </p:cNvSpPr>
          <p:nvPr>
            <p:ph type="sldNum" sz="quarter" idx="7"/>
          </p:nvPr>
        </p:nvSpPr>
        <p:spPr>
          <a:xfrm>
            <a:off x="7242048" y="7228332"/>
            <a:ext cx="2313432" cy="38862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pn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pn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pn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pn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pn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pn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pn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pn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pn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1.png"/><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1.pn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1.pn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pn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1.pn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1.pn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1.pn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pn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1.png"/><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1.png"/><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1.pn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png"/><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1.png"/><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1.png"/><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1.png"/><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1.png"/><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1.png"/><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1.png"/><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1.png"/><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1.png"/><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1.png"/><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1.png"/><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1.png"/><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1.png"/><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1.png"/><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1.pn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1.pn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pn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1.pn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1.pn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1.pn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935736" y="1247394"/>
            <a:ext cx="1904999" cy="96011"/>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6412999" y="0"/>
            <a:ext cx="2103120" cy="7772400"/>
          </a:xfrm>
          <a:custGeom>
            <a:avLst/>
            <a:gdLst/>
            <a:ahLst/>
            <a:cxnLst/>
            <a:rect l="l" t="t" r="r" b="b"/>
            <a:pathLst>
              <a:path w="2103120" h="7772400">
                <a:moveTo>
                  <a:pt x="2102853" y="0"/>
                </a:moveTo>
                <a:lnTo>
                  <a:pt x="0" y="7772400"/>
                </a:lnTo>
                <a:lnTo>
                  <a:pt x="2102853" y="7772400"/>
                </a:lnTo>
                <a:lnTo>
                  <a:pt x="2102853" y="0"/>
                </a:lnTo>
                <a:close/>
              </a:path>
            </a:pathLst>
          </a:custGeom>
          <a:solidFill>
            <a:srgbClr val="D7D9DA"/>
          </a:solidFill>
        </p:spPr>
        <p:txBody>
          <a:bodyPr wrap="square" lIns="0" tIns="0" rIns="0" bIns="0" rtlCol="0"/>
          <a:lstStyle/>
          <a:p>
            <a:endParaRPr/>
          </a:p>
        </p:txBody>
      </p:sp>
      <p:sp>
        <p:nvSpPr>
          <p:cNvPr id="5" name="object 5"/>
          <p:cNvSpPr/>
          <p:nvPr/>
        </p:nvSpPr>
        <p:spPr>
          <a:xfrm>
            <a:off x="8516111" y="0"/>
            <a:ext cx="1541780" cy="7772400"/>
          </a:xfrm>
          <a:custGeom>
            <a:avLst/>
            <a:gdLst/>
            <a:ahLst/>
            <a:cxnLst/>
            <a:rect l="l" t="t" r="r" b="b"/>
            <a:pathLst>
              <a:path w="1541779" h="7772400">
                <a:moveTo>
                  <a:pt x="0" y="7772400"/>
                </a:moveTo>
                <a:lnTo>
                  <a:pt x="1541767" y="7772400"/>
                </a:lnTo>
                <a:lnTo>
                  <a:pt x="1541767" y="0"/>
                </a:lnTo>
                <a:lnTo>
                  <a:pt x="0" y="0"/>
                </a:lnTo>
                <a:lnTo>
                  <a:pt x="0" y="7772400"/>
                </a:lnTo>
                <a:close/>
              </a:path>
            </a:pathLst>
          </a:custGeom>
          <a:solidFill>
            <a:srgbClr val="D7D9DA"/>
          </a:solidFill>
        </p:spPr>
        <p:txBody>
          <a:bodyPr wrap="square" lIns="0" tIns="0" rIns="0" bIns="0" rtlCol="0"/>
          <a:lstStyle/>
          <a:p>
            <a:endParaRPr/>
          </a:p>
        </p:txBody>
      </p:sp>
      <p:sp>
        <p:nvSpPr>
          <p:cNvPr id="6" name="object 6"/>
          <p:cNvSpPr txBox="1"/>
          <p:nvPr/>
        </p:nvSpPr>
        <p:spPr>
          <a:xfrm>
            <a:off x="935736" y="1553862"/>
            <a:ext cx="5477263" cy="5011115"/>
          </a:xfrm>
          <a:prstGeom prst="rect">
            <a:avLst/>
          </a:prstGeom>
        </p:spPr>
        <p:txBody>
          <a:bodyPr vert="horz" wrap="square" lIns="0" tIns="13335" rIns="0" bIns="0" rtlCol="0">
            <a:spAutoFit/>
          </a:bodyPr>
          <a:lstStyle/>
          <a:p>
            <a:pPr marL="12700">
              <a:lnSpc>
                <a:spcPct val="100000"/>
              </a:lnSpc>
              <a:spcBef>
                <a:spcPts val="105"/>
              </a:spcBef>
            </a:pPr>
            <a:r>
              <a:rPr sz="1400" b="1" dirty="0">
                <a:latin typeface="Open Sans" panose="020B0606030504020204" pitchFamily="34" charset="0"/>
                <a:ea typeface="Open Sans" panose="020B0606030504020204" pitchFamily="34" charset="0"/>
                <a:cs typeface="Open Sans" panose="020B0606030504020204" pitchFamily="34" charset="0"/>
              </a:rPr>
              <a:t>EMPLOYER </a:t>
            </a:r>
            <a:r>
              <a:rPr lang="en-US" sz="1400" b="1" dirty="0">
                <a:latin typeface="Open Sans" panose="020B0606030504020204" pitchFamily="34" charset="0"/>
                <a:ea typeface="Open Sans" panose="020B0606030504020204" pitchFamily="34" charset="0"/>
                <a:cs typeface="Open Sans" panose="020B0606030504020204" pitchFamily="34" charset="0"/>
              </a:rPr>
              <a:t>/ </a:t>
            </a:r>
            <a:r>
              <a:rPr lang="en-US" sz="1400" dirty="0">
                <a:latin typeface="Open Sans" panose="020B0606030504020204" pitchFamily="34" charset="0"/>
                <a:ea typeface="Open Sans" panose="020B0606030504020204" pitchFamily="34" charset="0"/>
                <a:cs typeface="Open Sans" panose="020B0606030504020204" pitchFamily="34" charset="0"/>
              </a:rPr>
              <a:t>Mercy Housing Northwest</a:t>
            </a:r>
          </a:p>
          <a:p>
            <a:pPr marL="12700">
              <a:lnSpc>
                <a:spcPct val="100000"/>
              </a:lnSpc>
              <a:spcBef>
                <a:spcPts val="105"/>
              </a:spcBef>
            </a:pPr>
            <a:endParaRPr sz="1400" dirty="0">
              <a:latin typeface="Open Sans" panose="020B0606030504020204" pitchFamily="34" charset="0"/>
              <a:ea typeface="Open Sans" panose="020B0606030504020204" pitchFamily="34" charset="0"/>
              <a:cs typeface="Open Sans" panose="020B0606030504020204" pitchFamily="34" charset="0"/>
            </a:endParaRPr>
          </a:p>
          <a:p>
            <a:pPr marL="12700" marR="786765">
              <a:lnSpc>
                <a:spcPts val="1660"/>
              </a:lnSpc>
            </a:pPr>
            <a:r>
              <a:rPr sz="1400" b="1" dirty="0">
                <a:latin typeface="Open Sans" panose="020B0606030504020204" pitchFamily="34" charset="0"/>
                <a:ea typeface="Open Sans" panose="020B0606030504020204" pitchFamily="34" charset="0"/>
                <a:cs typeface="Open Sans" panose="020B0606030504020204" pitchFamily="34" charset="0"/>
              </a:rPr>
              <a:t>PLANNING FOCUS / </a:t>
            </a:r>
            <a:r>
              <a:rPr lang="en-US" sz="1400" dirty="0">
                <a:latin typeface="Open Sans" panose="020B0606030504020204" pitchFamily="34" charset="0"/>
                <a:ea typeface="Open Sans" panose="020B0606030504020204" pitchFamily="34" charset="0"/>
                <a:cs typeface="Open Sans" panose="020B0606030504020204" pitchFamily="34" charset="0"/>
              </a:rPr>
              <a:t>Real Estate/Housing</a:t>
            </a:r>
            <a:endParaRPr sz="1400" dirty="0">
              <a:latin typeface="Open Sans" panose="020B0606030504020204" pitchFamily="34" charset="0"/>
              <a:ea typeface="Open Sans" panose="020B0606030504020204" pitchFamily="34" charset="0"/>
              <a:cs typeface="Open Sans" panose="020B0606030504020204" pitchFamily="34" charset="0"/>
            </a:endParaRPr>
          </a:p>
          <a:p>
            <a:pPr>
              <a:lnSpc>
                <a:spcPct val="100000"/>
              </a:lnSpc>
              <a:spcBef>
                <a:spcPts val="40"/>
              </a:spcBef>
            </a:pPr>
            <a:endParaRPr sz="1400" dirty="0">
              <a:latin typeface="Open Sans" panose="020B0606030504020204" pitchFamily="34" charset="0"/>
              <a:ea typeface="Open Sans" panose="020B0606030504020204" pitchFamily="34" charset="0"/>
              <a:cs typeface="Open Sans" panose="020B0606030504020204" pitchFamily="34" charset="0"/>
            </a:endParaRPr>
          </a:p>
          <a:p>
            <a:pPr marL="12700">
              <a:lnSpc>
                <a:spcPct val="100000"/>
              </a:lnSpc>
            </a:pPr>
            <a:r>
              <a:rPr sz="1400" b="1" spc="-5" dirty="0">
                <a:latin typeface="Open Sans" panose="020B0606030504020204" pitchFamily="34" charset="0"/>
                <a:ea typeface="Open Sans" panose="020B0606030504020204" pitchFamily="34" charset="0"/>
                <a:cs typeface="Open Sans" panose="020B0606030504020204" pitchFamily="34" charset="0"/>
              </a:rPr>
              <a:t>MOST </a:t>
            </a:r>
            <a:r>
              <a:rPr sz="1400" b="1" dirty="0">
                <a:latin typeface="Open Sans" panose="020B0606030504020204" pitchFamily="34" charset="0"/>
                <a:ea typeface="Open Sans" panose="020B0606030504020204" pitchFamily="34" charset="0"/>
                <a:cs typeface="Open Sans" panose="020B0606030504020204" pitchFamily="34" charset="0"/>
              </a:rPr>
              <a:t>INTERESTING PROJECT AS A PLANNER</a:t>
            </a:r>
            <a:r>
              <a:rPr sz="1400" b="1" spc="-130" dirty="0">
                <a:latin typeface="Open Sans" panose="020B0606030504020204" pitchFamily="34" charset="0"/>
                <a:ea typeface="Open Sans" panose="020B0606030504020204" pitchFamily="34" charset="0"/>
                <a:cs typeface="Open Sans" panose="020B0606030504020204" pitchFamily="34" charset="0"/>
              </a:rPr>
              <a:t> </a:t>
            </a:r>
            <a:r>
              <a:rPr sz="1400" b="1" dirty="0">
                <a:latin typeface="Open Sans" panose="020B0606030504020204" pitchFamily="34" charset="0"/>
                <a:ea typeface="Open Sans" panose="020B0606030504020204" pitchFamily="34" charset="0"/>
                <a:cs typeface="Open Sans" panose="020B0606030504020204" pitchFamily="34" charset="0"/>
              </a:rPr>
              <a:t>/</a:t>
            </a:r>
            <a:r>
              <a:rPr lang="en-US" sz="1400" b="1" dirty="0">
                <a:latin typeface="Open Sans" panose="020B0606030504020204" pitchFamily="34" charset="0"/>
                <a:ea typeface="Open Sans" panose="020B0606030504020204" pitchFamily="34" charset="0"/>
                <a:cs typeface="Open Sans" panose="020B0606030504020204" pitchFamily="34" charset="0"/>
              </a:rPr>
              <a:t> </a:t>
            </a:r>
            <a:r>
              <a:rPr lang="en-US" sz="1400" dirty="0">
                <a:latin typeface="Open Sans" panose="020B0606030504020204" pitchFamily="34" charset="0"/>
                <a:ea typeface="Open Sans" panose="020B0606030504020204" pitchFamily="34" charset="0"/>
                <a:cs typeface="Open Sans" panose="020B0606030504020204" pitchFamily="34" charset="0"/>
              </a:rPr>
              <a:t>Building 9, Historic Renovation of a vacated former military barracks into 148 units of affordable housing – I worked on the pre-development and construction budgeting for this project</a:t>
            </a:r>
            <a:endParaRPr sz="1400" dirty="0">
              <a:latin typeface="Open Sans" panose="020B0606030504020204" pitchFamily="34" charset="0"/>
              <a:ea typeface="Open Sans" panose="020B0606030504020204" pitchFamily="34" charset="0"/>
              <a:cs typeface="Open Sans" panose="020B0606030504020204" pitchFamily="34" charset="0"/>
            </a:endParaRPr>
          </a:p>
          <a:p>
            <a:pPr>
              <a:lnSpc>
                <a:spcPct val="100000"/>
              </a:lnSpc>
              <a:spcBef>
                <a:spcPts val="5"/>
              </a:spcBef>
            </a:pPr>
            <a:endParaRPr sz="1400" dirty="0">
              <a:latin typeface="Open Sans" panose="020B0606030504020204" pitchFamily="34" charset="0"/>
              <a:ea typeface="Open Sans" panose="020B0606030504020204" pitchFamily="34" charset="0"/>
              <a:cs typeface="Open Sans" panose="020B0606030504020204" pitchFamily="34" charset="0"/>
            </a:endParaRPr>
          </a:p>
          <a:p>
            <a:pPr marL="12700" marR="282575">
              <a:lnSpc>
                <a:spcPct val="101499"/>
              </a:lnSpc>
            </a:pPr>
            <a:r>
              <a:rPr sz="1400" b="1" dirty="0">
                <a:latin typeface="Open Sans" panose="020B0606030504020204" pitchFamily="34" charset="0"/>
                <a:ea typeface="Open Sans" panose="020B0606030504020204" pitchFamily="34" charset="0"/>
                <a:cs typeface="Open Sans" panose="020B0606030504020204" pitchFamily="34" charset="0"/>
              </a:rPr>
              <a:t>EDUCATION </a:t>
            </a:r>
            <a:r>
              <a:rPr sz="1400" b="1" spc="204" dirty="0">
                <a:latin typeface="Open Sans" panose="020B0606030504020204" pitchFamily="34" charset="0"/>
                <a:ea typeface="Open Sans" panose="020B0606030504020204" pitchFamily="34" charset="0"/>
                <a:cs typeface="Open Sans" panose="020B0606030504020204" pitchFamily="34" charset="0"/>
              </a:rPr>
              <a:t>/</a:t>
            </a:r>
            <a:r>
              <a:rPr lang="en-US" sz="1400" b="1" spc="204" dirty="0">
                <a:latin typeface="Open Sans" panose="020B0606030504020204" pitchFamily="34" charset="0"/>
                <a:ea typeface="Open Sans" panose="020B0606030504020204" pitchFamily="34" charset="0"/>
                <a:cs typeface="Open Sans" panose="020B0606030504020204" pitchFamily="34" charset="0"/>
              </a:rPr>
              <a:t> </a:t>
            </a:r>
          </a:p>
          <a:p>
            <a:pPr marL="12700" marR="282575">
              <a:lnSpc>
                <a:spcPct val="101499"/>
              </a:lnSpc>
            </a:pPr>
            <a:r>
              <a:rPr lang="en-US" sz="1400" dirty="0">
                <a:latin typeface="Open Sans" panose="020B0606030504020204" pitchFamily="34" charset="0"/>
                <a:ea typeface="Open Sans" panose="020B0606030504020204" pitchFamily="34" charset="0"/>
                <a:cs typeface="Open Sans" panose="020B0606030504020204" pitchFamily="34" charset="0"/>
              </a:rPr>
              <a:t>University of Washington (2011 – 2013) MUP Candidate </a:t>
            </a:r>
          </a:p>
          <a:p>
            <a:pPr marL="12700" marR="282575">
              <a:lnSpc>
                <a:spcPct val="101499"/>
              </a:lnSpc>
            </a:pPr>
            <a:r>
              <a:rPr lang="en-US" sz="1400" dirty="0">
                <a:latin typeface="Open Sans" panose="020B0606030504020204" pitchFamily="34" charset="0"/>
                <a:ea typeface="Open Sans" panose="020B0606030504020204" pitchFamily="34" charset="0"/>
                <a:cs typeface="Open Sans" panose="020B0606030504020204" pitchFamily="34" charset="0"/>
              </a:rPr>
              <a:t>UCLA (2005 – 2009) Geography/Urban Studies, BA</a:t>
            </a:r>
          </a:p>
          <a:p>
            <a:pPr>
              <a:lnSpc>
                <a:spcPct val="100000"/>
              </a:lnSpc>
              <a:spcBef>
                <a:spcPts val="30"/>
              </a:spcBef>
            </a:pPr>
            <a:endParaRPr sz="1400" dirty="0">
              <a:latin typeface="Open Sans" panose="020B0606030504020204" pitchFamily="34" charset="0"/>
              <a:ea typeface="Open Sans" panose="020B0606030504020204" pitchFamily="34" charset="0"/>
              <a:cs typeface="Open Sans" panose="020B0606030504020204" pitchFamily="34" charset="0"/>
            </a:endParaRPr>
          </a:p>
          <a:p>
            <a:pPr marL="12700">
              <a:lnSpc>
                <a:spcPct val="100000"/>
              </a:lnSpc>
            </a:pPr>
            <a:r>
              <a:rPr sz="1400" b="1" dirty="0">
                <a:latin typeface="Open Sans" panose="020B0606030504020204" pitchFamily="34" charset="0"/>
                <a:ea typeface="Open Sans" panose="020B0606030504020204" pitchFamily="34" charset="0"/>
                <a:cs typeface="Open Sans" panose="020B0606030504020204" pitchFamily="34" charset="0"/>
              </a:rPr>
              <a:t>YEARS PLANNING /</a:t>
            </a:r>
            <a:r>
              <a:rPr lang="en-US" sz="1400" b="1" dirty="0">
                <a:latin typeface="Open Sans" panose="020B0606030504020204" pitchFamily="34" charset="0"/>
                <a:ea typeface="Open Sans" panose="020B0606030504020204" pitchFamily="34" charset="0"/>
                <a:cs typeface="Open Sans" panose="020B0606030504020204" pitchFamily="34" charset="0"/>
              </a:rPr>
              <a:t> </a:t>
            </a:r>
            <a:r>
              <a:rPr lang="en-US" sz="1400" dirty="0">
                <a:latin typeface="Open Sans" panose="020B0606030504020204" pitchFamily="34" charset="0"/>
                <a:ea typeface="Open Sans" panose="020B0606030504020204" pitchFamily="34" charset="0"/>
                <a:cs typeface="Open Sans" panose="020B0606030504020204" pitchFamily="34" charset="0"/>
              </a:rPr>
              <a:t>5</a:t>
            </a:r>
          </a:p>
          <a:p>
            <a:pPr marL="12700">
              <a:lnSpc>
                <a:spcPct val="100000"/>
              </a:lnSpc>
            </a:pPr>
            <a:endParaRPr sz="1400" dirty="0">
              <a:latin typeface="Open Sans" panose="020B0606030504020204" pitchFamily="34" charset="0"/>
              <a:ea typeface="Open Sans" panose="020B0606030504020204" pitchFamily="34" charset="0"/>
              <a:cs typeface="Open Sans" panose="020B0606030504020204" pitchFamily="34" charset="0"/>
            </a:endParaRPr>
          </a:p>
          <a:p>
            <a:pPr marL="12700">
              <a:lnSpc>
                <a:spcPts val="1675"/>
              </a:lnSpc>
            </a:pPr>
            <a:r>
              <a:rPr sz="1400" b="1" dirty="0">
                <a:latin typeface="Open Sans" panose="020B0606030504020204" pitchFamily="34" charset="0"/>
                <a:ea typeface="Open Sans" panose="020B0606030504020204" pitchFamily="34" charset="0"/>
                <a:cs typeface="Open Sans" panose="020B0606030504020204" pitchFamily="34" charset="0"/>
              </a:rPr>
              <a:t>WHY I PURSUED PLANNING AS A </a:t>
            </a:r>
            <a:r>
              <a:rPr sz="1400" b="1" spc="-5" dirty="0">
                <a:latin typeface="Open Sans" panose="020B0606030504020204" pitchFamily="34" charset="0"/>
                <a:ea typeface="Open Sans" panose="020B0606030504020204" pitchFamily="34" charset="0"/>
                <a:cs typeface="Open Sans" panose="020B0606030504020204" pitchFamily="34" charset="0"/>
              </a:rPr>
              <a:t>PROFESSION</a:t>
            </a:r>
            <a:r>
              <a:rPr sz="1400" b="1" spc="-120" dirty="0">
                <a:latin typeface="Open Sans" panose="020B0606030504020204" pitchFamily="34" charset="0"/>
                <a:ea typeface="Open Sans" panose="020B0606030504020204" pitchFamily="34" charset="0"/>
                <a:cs typeface="Open Sans" panose="020B0606030504020204" pitchFamily="34" charset="0"/>
              </a:rPr>
              <a:t> </a:t>
            </a:r>
            <a:r>
              <a:rPr sz="1400" b="1" dirty="0">
                <a:latin typeface="Open Sans" panose="020B0606030504020204" pitchFamily="34" charset="0"/>
                <a:ea typeface="Open Sans" panose="020B0606030504020204" pitchFamily="34" charset="0"/>
                <a:cs typeface="Open Sans" panose="020B0606030504020204" pitchFamily="34" charset="0"/>
              </a:rPr>
              <a:t>/</a:t>
            </a:r>
            <a:r>
              <a:rPr lang="en-US" sz="1400" b="1" dirty="0">
                <a:latin typeface="Open Sans" panose="020B0606030504020204" pitchFamily="34" charset="0"/>
                <a:ea typeface="Open Sans" panose="020B0606030504020204" pitchFamily="34" charset="0"/>
                <a:cs typeface="Open Sans" panose="020B0606030504020204" pitchFamily="34" charset="0"/>
              </a:rPr>
              <a:t> </a:t>
            </a:r>
            <a:r>
              <a:rPr lang="en-US" sz="1400" dirty="0">
                <a:latin typeface="Open Sans" panose="020B0606030504020204" pitchFamily="34" charset="0"/>
                <a:ea typeface="Open Sans" panose="020B0606030504020204" pitchFamily="34" charset="0"/>
                <a:cs typeface="Open Sans" panose="020B0606030504020204" pitchFamily="34" charset="0"/>
              </a:rPr>
              <a:t>My focus since undergrad has been on affordable housing. Planning and real estate seemed like a well-rounded path to be industry adjacent since most schools lack a directed educational focus on affordable housing. </a:t>
            </a:r>
            <a:endParaRPr sz="1400" dirty="0">
              <a:latin typeface="Open Sans" panose="020B0606030504020204" pitchFamily="34" charset="0"/>
              <a:ea typeface="Open Sans" panose="020B0606030504020204" pitchFamily="34" charset="0"/>
              <a:cs typeface="Open Sans" panose="020B0606030504020204" pitchFamily="34" charset="0"/>
            </a:endParaRPr>
          </a:p>
          <a:p>
            <a:pPr>
              <a:lnSpc>
                <a:spcPct val="100000"/>
              </a:lnSpc>
              <a:spcBef>
                <a:spcPts val="35"/>
              </a:spcBef>
            </a:pPr>
            <a:endParaRPr sz="1400" dirty="0">
              <a:latin typeface="Open Sans" panose="020B0606030504020204" pitchFamily="34" charset="0"/>
              <a:ea typeface="Open Sans" panose="020B0606030504020204" pitchFamily="34" charset="0"/>
              <a:cs typeface="Open Sans" panose="020B0606030504020204" pitchFamily="34" charset="0"/>
            </a:endParaRPr>
          </a:p>
          <a:p>
            <a:pPr marL="12700" marR="116205">
              <a:lnSpc>
                <a:spcPts val="1670"/>
              </a:lnSpc>
            </a:pPr>
            <a:r>
              <a:rPr sz="1400" b="1" dirty="0">
                <a:latin typeface="Open Sans" panose="020B0606030504020204" pitchFamily="34" charset="0"/>
                <a:ea typeface="Open Sans" panose="020B0606030504020204" pitchFamily="34" charset="0"/>
                <a:cs typeface="Open Sans" panose="020B0606030504020204" pitchFamily="34" charset="0"/>
              </a:rPr>
              <a:t>PAST WORK EXPERIENCE /</a:t>
            </a:r>
            <a:r>
              <a:rPr lang="en-US" sz="1400" b="1" dirty="0">
                <a:latin typeface="Open Sans" panose="020B0606030504020204" pitchFamily="34" charset="0"/>
                <a:ea typeface="Open Sans" panose="020B0606030504020204" pitchFamily="34" charset="0"/>
                <a:cs typeface="Open Sans" panose="020B0606030504020204" pitchFamily="34" charset="0"/>
              </a:rPr>
              <a:t> </a:t>
            </a:r>
          </a:p>
          <a:p>
            <a:pPr marL="12700" marR="116205">
              <a:lnSpc>
                <a:spcPts val="1670"/>
              </a:lnSpc>
            </a:pPr>
            <a:r>
              <a:rPr lang="en-US" sz="1400" dirty="0">
                <a:latin typeface="Open Sans" panose="020B0606030504020204" pitchFamily="34" charset="0"/>
                <a:ea typeface="Open Sans" panose="020B0606030504020204" pitchFamily="34" charset="0"/>
                <a:cs typeface="Open Sans" panose="020B0606030504020204" pitchFamily="34" charset="0"/>
              </a:rPr>
              <a:t>Mercy Housing Northwest (2015 – present)</a:t>
            </a:r>
          </a:p>
          <a:p>
            <a:pPr marL="12700" marR="116205">
              <a:lnSpc>
                <a:spcPts val="1670"/>
              </a:lnSpc>
            </a:pPr>
            <a:r>
              <a:rPr lang="en-US" sz="1400" dirty="0">
                <a:latin typeface="Open Sans" panose="020B0606030504020204" pitchFamily="34" charset="0"/>
                <a:ea typeface="Open Sans" panose="020B0606030504020204" pitchFamily="34" charset="0"/>
                <a:cs typeface="Open Sans" panose="020B0606030504020204" pitchFamily="34" charset="0"/>
              </a:rPr>
              <a:t>Heartland LLC, Research Analyst (2013 – 2015)</a:t>
            </a:r>
          </a:p>
          <a:p>
            <a:pPr marL="12700" marR="116205">
              <a:lnSpc>
                <a:spcPts val="1670"/>
              </a:lnSpc>
            </a:pPr>
            <a:r>
              <a:rPr lang="en-US" sz="1400" dirty="0">
                <a:latin typeface="Open Sans" panose="020B0606030504020204" pitchFamily="34" charset="0"/>
                <a:ea typeface="Open Sans" panose="020B0606030504020204" pitchFamily="34" charset="0"/>
                <a:cs typeface="Open Sans" panose="020B0606030504020204" pitchFamily="34" charset="0"/>
              </a:rPr>
              <a:t>Previously Interned at: SKIDPDA, Seattle Housing Authority, Goodman Real Estate. </a:t>
            </a:r>
          </a:p>
        </p:txBody>
      </p:sp>
      <p:sp>
        <p:nvSpPr>
          <p:cNvPr id="8" name="TextBox 7"/>
          <p:cNvSpPr txBox="1"/>
          <p:nvPr/>
        </p:nvSpPr>
        <p:spPr>
          <a:xfrm>
            <a:off x="789443" y="329051"/>
            <a:ext cx="4572000" cy="707886"/>
          </a:xfrm>
          <a:prstGeom prst="rect">
            <a:avLst/>
          </a:prstGeom>
          <a:noFill/>
        </p:spPr>
        <p:txBody>
          <a:bodyPr wrap="square" rtlCol="0">
            <a:spAutoFit/>
          </a:bodyPr>
          <a:lstStyle/>
          <a:p>
            <a:r>
              <a:rPr lang="en-US" sz="4000" dirty="0">
                <a:latin typeface="Uni Sans" pitchFamily="2" charset="77"/>
              </a:rPr>
              <a:t>Obinna Amobi</a:t>
            </a:r>
          </a:p>
        </p:txBody>
      </p:sp>
      <p:pic>
        <p:nvPicPr>
          <p:cNvPr id="2" name="Picture 1"/>
          <p:cNvPicPr>
            <a:picLocks noChangeAspect="1"/>
          </p:cNvPicPr>
          <p:nvPr/>
        </p:nvPicPr>
        <p:blipFill>
          <a:blip r:embed="rId3"/>
          <a:stretch>
            <a:fillRect/>
          </a:stretch>
        </p:blipFill>
        <p:spPr>
          <a:xfrm>
            <a:off x="7162800" y="682994"/>
            <a:ext cx="1956816" cy="2926069"/>
          </a:xfrm>
          <a:prstGeom prst="rect">
            <a:avLst/>
          </a:prstGeom>
        </p:spPr>
      </p:pic>
    </p:spTree>
    <p:extLst>
      <p:ext uri="{BB962C8B-B14F-4D97-AF65-F5344CB8AC3E}">
        <p14:creationId xmlns:p14="http://schemas.microsoft.com/office/powerpoint/2010/main" val="118333268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txBox="1"/>
          <p:nvPr/>
        </p:nvSpPr>
        <p:spPr>
          <a:xfrm>
            <a:off x="932064" y="1524000"/>
            <a:ext cx="5477256" cy="4145366"/>
          </a:xfrm>
          <a:prstGeom prst="rect">
            <a:avLst/>
          </a:prstGeom>
        </p:spPr>
        <p:txBody>
          <a:bodyPr vert="horz" wrap="square" lIns="0" tIns="13335" rIns="0" bIns="0" rtlCol="0">
            <a:spAutoFit/>
          </a:bodyPr>
          <a:lstStyle/>
          <a:p>
            <a:pPr marL="12700" marR="473709">
              <a:lnSpc>
                <a:spcPts val="1500"/>
              </a:lnSpc>
              <a:spcBef>
                <a:spcPts val="300"/>
              </a:spcBef>
            </a:pPr>
            <a:r>
              <a:rPr lang="en-US" sz="1400" b="1" dirty="0">
                <a:latin typeface="Open Sans" panose="020B0606030504020204" pitchFamily="34" charset="0"/>
                <a:ea typeface="Open Sans" panose="020B0606030504020204" pitchFamily="34" charset="0"/>
                <a:cs typeface="Open Sans" panose="020B0606030504020204" pitchFamily="34" charset="0"/>
              </a:rPr>
              <a:t>EMPLOYER / </a:t>
            </a:r>
            <a:r>
              <a:rPr lang="en-US" sz="1400" dirty="0">
                <a:latin typeface="Open Sans" panose="020B0606030504020204" pitchFamily="34" charset="0"/>
                <a:ea typeface="Open Sans" panose="020B0606030504020204" pitchFamily="34" charset="0"/>
                <a:cs typeface="Open Sans" panose="020B0606030504020204" pitchFamily="34" charset="0"/>
              </a:rPr>
              <a:t>Community Attributes</a:t>
            </a:r>
          </a:p>
          <a:p>
            <a:pPr marL="12700" marR="473709">
              <a:lnSpc>
                <a:spcPts val="1500"/>
              </a:lnSpc>
              <a:spcBef>
                <a:spcPts val="300"/>
              </a:spcBef>
            </a:pPr>
            <a:endParaRPr lang="en-US" sz="1400" dirty="0">
              <a:latin typeface="Open Sans" panose="020B0606030504020204" pitchFamily="34" charset="0"/>
              <a:ea typeface="Open Sans" panose="020B0606030504020204" pitchFamily="34" charset="0"/>
              <a:cs typeface="Open Sans" panose="020B0606030504020204" pitchFamily="34" charset="0"/>
            </a:endParaRPr>
          </a:p>
          <a:p>
            <a:pPr marL="12700" marR="473709">
              <a:lnSpc>
                <a:spcPts val="1500"/>
              </a:lnSpc>
              <a:spcBef>
                <a:spcPts val="300"/>
              </a:spcBef>
            </a:pPr>
            <a:r>
              <a:rPr lang="en-US" sz="1400" b="1" dirty="0">
                <a:latin typeface="Open Sans" panose="020B0606030504020204" pitchFamily="34" charset="0"/>
                <a:ea typeface="Open Sans" panose="020B0606030504020204" pitchFamily="34" charset="0"/>
                <a:cs typeface="Open Sans" panose="020B0606030504020204" pitchFamily="34" charset="0"/>
              </a:rPr>
              <a:t>PLANNING FOCUS/ </a:t>
            </a:r>
            <a:r>
              <a:rPr lang="en-US" sz="1400" dirty="0">
                <a:latin typeface="Open Sans" panose="020B0606030504020204" pitchFamily="34" charset="0"/>
                <a:ea typeface="Open Sans" panose="020B0606030504020204" pitchFamily="34" charset="0"/>
                <a:cs typeface="Open Sans" panose="020B0606030504020204" pitchFamily="34" charset="0"/>
              </a:rPr>
              <a:t>Comprehensive planning, health and the built environment.</a:t>
            </a:r>
          </a:p>
          <a:p>
            <a:pPr marL="12700" marR="473709">
              <a:lnSpc>
                <a:spcPts val="1500"/>
              </a:lnSpc>
              <a:spcBef>
                <a:spcPts val="300"/>
              </a:spcBef>
            </a:pPr>
            <a:endParaRPr lang="en-US" sz="1400" dirty="0">
              <a:latin typeface="Open Sans" panose="020B0606030504020204" pitchFamily="34" charset="0"/>
              <a:ea typeface="Open Sans" panose="020B0606030504020204" pitchFamily="34" charset="0"/>
              <a:cs typeface="Open Sans" panose="020B0606030504020204" pitchFamily="34" charset="0"/>
            </a:endParaRPr>
          </a:p>
          <a:p>
            <a:pPr marL="12700" marR="473709">
              <a:spcBef>
                <a:spcPts val="300"/>
              </a:spcBef>
            </a:pPr>
            <a:r>
              <a:rPr lang="en-US" sz="1400" b="1" dirty="0">
                <a:latin typeface="Open Sans" panose="020B0606030504020204" pitchFamily="34" charset="0"/>
                <a:ea typeface="Open Sans" panose="020B0606030504020204" pitchFamily="34" charset="0"/>
                <a:cs typeface="Open Sans" panose="020B0606030504020204" pitchFamily="34" charset="0"/>
              </a:rPr>
              <a:t>MOST INTERESTING PROJECT AS A PLANNER / </a:t>
            </a:r>
            <a:r>
              <a:rPr lang="en-US" sz="1400" dirty="0">
                <a:latin typeface="Open Sans" panose="020B0606030504020204" pitchFamily="34" charset="0"/>
                <a:ea typeface="Open Sans" panose="020B0606030504020204" pitchFamily="34" charset="0"/>
                <a:cs typeface="Open Sans" panose="020B0606030504020204" pitchFamily="34" charset="0"/>
              </a:rPr>
              <a:t>Too many to say – the ones that are the most fun are the thorny ones that generate strong opinions</a:t>
            </a:r>
            <a:endParaRPr lang="en-US" sz="1400" b="1" dirty="0">
              <a:latin typeface="Open Sans" panose="020B0606030504020204" pitchFamily="34" charset="0"/>
              <a:ea typeface="Open Sans" panose="020B0606030504020204" pitchFamily="34" charset="0"/>
              <a:cs typeface="Open Sans" panose="020B0606030504020204" pitchFamily="34" charset="0"/>
            </a:endParaRPr>
          </a:p>
          <a:p>
            <a:pPr>
              <a:lnSpc>
                <a:spcPct val="100000"/>
              </a:lnSpc>
              <a:spcBef>
                <a:spcPts val="30"/>
              </a:spcBef>
            </a:pPr>
            <a:endParaRPr lang="en-US" sz="1400" dirty="0">
              <a:latin typeface="Open Sans" panose="020B0606030504020204" pitchFamily="34" charset="0"/>
              <a:ea typeface="Open Sans" panose="020B0606030504020204" pitchFamily="34" charset="0"/>
              <a:cs typeface="Open Sans" panose="020B0606030504020204" pitchFamily="34" charset="0"/>
            </a:endParaRPr>
          </a:p>
          <a:p>
            <a:pPr>
              <a:lnSpc>
                <a:spcPct val="100000"/>
              </a:lnSpc>
              <a:spcBef>
                <a:spcPts val="30"/>
              </a:spcBef>
            </a:pPr>
            <a:r>
              <a:rPr lang="en-US" sz="1400" b="1" dirty="0">
                <a:latin typeface="Open Sans" panose="020B0606030504020204" pitchFamily="34" charset="0"/>
                <a:ea typeface="Open Sans" panose="020B0606030504020204" pitchFamily="34" charset="0"/>
                <a:cs typeface="Open Sans" panose="020B0606030504020204" pitchFamily="34" charset="0"/>
              </a:rPr>
              <a:t>EDUCATION /</a:t>
            </a:r>
            <a:r>
              <a:rPr lang="en-US" sz="1400" dirty="0">
                <a:latin typeface="Open Sans" panose="020B0606030504020204" pitchFamily="34" charset="0"/>
                <a:ea typeface="Open Sans" panose="020B0606030504020204" pitchFamily="34" charset="0"/>
                <a:cs typeface="Open Sans" panose="020B0606030504020204" pitchFamily="34" charset="0"/>
              </a:rPr>
              <a:t> UW Masters Program (near-MUP), Macalester College, St. Paul, MN, BA in Geography</a:t>
            </a:r>
          </a:p>
          <a:p>
            <a:pPr>
              <a:lnSpc>
                <a:spcPct val="100000"/>
              </a:lnSpc>
              <a:spcBef>
                <a:spcPts val="30"/>
              </a:spcBef>
            </a:pPr>
            <a:endParaRPr lang="en-US" sz="1400" b="1" dirty="0">
              <a:latin typeface="Open Sans" panose="020B0606030504020204" pitchFamily="34" charset="0"/>
              <a:ea typeface="Open Sans" panose="020B0606030504020204" pitchFamily="34" charset="0"/>
              <a:cs typeface="Open Sans" panose="020B0606030504020204" pitchFamily="34" charset="0"/>
            </a:endParaRPr>
          </a:p>
          <a:p>
            <a:pPr>
              <a:lnSpc>
                <a:spcPct val="100000"/>
              </a:lnSpc>
              <a:spcBef>
                <a:spcPts val="30"/>
              </a:spcBef>
            </a:pPr>
            <a:r>
              <a:rPr lang="en-US" sz="1400" b="1" dirty="0">
                <a:latin typeface="Open Sans" panose="020B0606030504020204" pitchFamily="34" charset="0"/>
                <a:ea typeface="Open Sans" panose="020B0606030504020204" pitchFamily="34" charset="0"/>
                <a:cs typeface="Open Sans" panose="020B0606030504020204" pitchFamily="34" charset="0"/>
              </a:rPr>
              <a:t>YEARS PLANNING / </a:t>
            </a:r>
            <a:r>
              <a:rPr lang="en-US" sz="1400" dirty="0">
                <a:latin typeface="Open Sans" panose="020B0606030504020204" pitchFamily="34" charset="0"/>
                <a:ea typeface="Open Sans" panose="020B0606030504020204" pitchFamily="34" charset="0"/>
                <a:cs typeface="Open Sans" panose="020B0606030504020204" pitchFamily="34" charset="0"/>
              </a:rPr>
              <a:t>25+</a:t>
            </a:r>
          </a:p>
          <a:p>
            <a:pPr>
              <a:lnSpc>
                <a:spcPct val="100000"/>
              </a:lnSpc>
              <a:spcBef>
                <a:spcPts val="30"/>
              </a:spcBef>
            </a:pPr>
            <a:endParaRPr lang="en-US" sz="1400" b="1" dirty="0">
              <a:latin typeface="Open Sans" panose="020B0606030504020204" pitchFamily="34" charset="0"/>
              <a:ea typeface="Open Sans" panose="020B0606030504020204" pitchFamily="34" charset="0"/>
              <a:cs typeface="Open Sans" panose="020B0606030504020204" pitchFamily="34" charset="0"/>
            </a:endParaRPr>
          </a:p>
          <a:p>
            <a:pPr>
              <a:lnSpc>
                <a:spcPct val="100000"/>
              </a:lnSpc>
              <a:spcBef>
                <a:spcPts val="30"/>
              </a:spcBef>
            </a:pPr>
            <a:r>
              <a:rPr lang="en-US" sz="1400" b="1" dirty="0">
                <a:latin typeface="Open Sans" panose="020B0606030504020204" pitchFamily="34" charset="0"/>
                <a:ea typeface="Open Sans" panose="020B0606030504020204" pitchFamily="34" charset="0"/>
                <a:cs typeface="Open Sans" panose="020B0606030504020204" pitchFamily="34" charset="0"/>
              </a:rPr>
              <a:t>WHY I PURSUED PLANNING AS A PROFESSION / </a:t>
            </a:r>
            <a:r>
              <a:rPr lang="en-US" sz="1400" dirty="0">
                <a:latin typeface="Open Sans" panose="020B0606030504020204" pitchFamily="34" charset="0"/>
                <a:ea typeface="Open Sans" panose="020B0606030504020204" pitchFamily="34" charset="0"/>
                <a:cs typeface="Open Sans" panose="020B0606030504020204" pitchFamily="34" charset="0"/>
              </a:rPr>
              <a:t>I was a geography major and always loved knowing why people live where they do – what was special about those places. I wanted to be a part of shaping those decisions.</a:t>
            </a:r>
          </a:p>
          <a:p>
            <a:pPr>
              <a:lnSpc>
                <a:spcPct val="100000"/>
              </a:lnSpc>
              <a:spcBef>
                <a:spcPts val="30"/>
              </a:spcBef>
            </a:pPr>
            <a:endParaRPr lang="en-US" sz="1400" b="1" dirty="0">
              <a:latin typeface="Open Sans" panose="020B0606030504020204" pitchFamily="34" charset="0"/>
              <a:ea typeface="Open Sans" panose="020B0606030504020204" pitchFamily="34" charset="0"/>
              <a:cs typeface="Open Sans" panose="020B0606030504020204" pitchFamily="34" charset="0"/>
            </a:endParaRPr>
          </a:p>
          <a:p>
            <a:pPr>
              <a:lnSpc>
                <a:spcPct val="100000"/>
              </a:lnSpc>
              <a:spcBef>
                <a:spcPts val="30"/>
              </a:spcBef>
            </a:pPr>
            <a:r>
              <a:rPr lang="en-US" sz="1400" b="1" dirty="0">
                <a:latin typeface="Open Sans" panose="020B0606030504020204" pitchFamily="34" charset="0"/>
                <a:ea typeface="Open Sans" panose="020B0606030504020204" pitchFamily="34" charset="0"/>
                <a:cs typeface="Open Sans" panose="020B0606030504020204" pitchFamily="34" charset="0"/>
              </a:rPr>
              <a:t>PAST WORK EXPERIENCE /</a:t>
            </a:r>
            <a:r>
              <a:rPr lang="en-US" sz="1400" dirty="0">
                <a:latin typeface="Open Sans" panose="020B0606030504020204" pitchFamily="34" charset="0"/>
                <a:ea typeface="Open Sans" panose="020B0606030504020204" pitchFamily="34" charset="0"/>
                <a:cs typeface="Open Sans" panose="020B0606030504020204" pitchFamily="34" charset="0"/>
              </a:rPr>
              <a:t> The City of Puyallup; private consulting; Washington and Montana local government</a:t>
            </a:r>
            <a:endParaRPr lang="en-US" sz="1400" b="1" dirty="0">
              <a:latin typeface="Open Sans" panose="020B0606030504020204" pitchFamily="34" charset="0"/>
              <a:ea typeface="Open Sans" panose="020B0606030504020204" pitchFamily="34" charset="0"/>
              <a:cs typeface="Open Sans" panose="020B0606030504020204" pitchFamily="34" charset="0"/>
            </a:endParaRPr>
          </a:p>
        </p:txBody>
      </p:sp>
      <p:sp>
        <p:nvSpPr>
          <p:cNvPr id="4" name="object 4"/>
          <p:cNvSpPr/>
          <p:nvPr/>
        </p:nvSpPr>
        <p:spPr>
          <a:xfrm>
            <a:off x="935736" y="1265311"/>
            <a:ext cx="1904999" cy="96011"/>
          </a:xfrm>
          <a:prstGeom prst="rect">
            <a:avLst/>
          </a:prstGeom>
          <a:blipFill>
            <a:blip r:embed="rId2" cstate="print"/>
            <a:stretch>
              <a:fillRect/>
            </a:stretch>
          </a:blipFill>
        </p:spPr>
        <p:txBody>
          <a:bodyPr wrap="square" lIns="0" tIns="0" rIns="0" bIns="0" rtlCol="0"/>
          <a:lstStyle/>
          <a:p>
            <a:endParaRPr/>
          </a:p>
        </p:txBody>
      </p:sp>
      <p:sp>
        <p:nvSpPr>
          <p:cNvPr id="5" name="object 5"/>
          <p:cNvSpPr/>
          <p:nvPr/>
        </p:nvSpPr>
        <p:spPr>
          <a:xfrm>
            <a:off x="6412999" y="0"/>
            <a:ext cx="2103120" cy="7772400"/>
          </a:xfrm>
          <a:custGeom>
            <a:avLst/>
            <a:gdLst/>
            <a:ahLst/>
            <a:cxnLst/>
            <a:rect l="l" t="t" r="r" b="b"/>
            <a:pathLst>
              <a:path w="2103120" h="7772400">
                <a:moveTo>
                  <a:pt x="2102853" y="0"/>
                </a:moveTo>
                <a:lnTo>
                  <a:pt x="0" y="7772400"/>
                </a:lnTo>
                <a:lnTo>
                  <a:pt x="2102853" y="7772400"/>
                </a:lnTo>
                <a:lnTo>
                  <a:pt x="2102853" y="0"/>
                </a:lnTo>
                <a:close/>
              </a:path>
            </a:pathLst>
          </a:custGeom>
          <a:solidFill>
            <a:srgbClr val="D7D9DA"/>
          </a:solidFill>
        </p:spPr>
        <p:txBody>
          <a:bodyPr wrap="square" lIns="0" tIns="0" rIns="0" bIns="0" rtlCol="0"/>
          <a:lstStyle/>
          <a:p>
            <a:endParaRPr/>
          </a:p>
        </p:txBody>
      </p:sp>
      <p:sp>
        <p:nvSpPr>
          <p:cNvPr id="6" name="object 6"/>
          <p:cNvSpPr/>
          <p:nvPr/>
        </p:nvSpPr>
        <p:spPr>
          <a:xfrm>
            <a:off x="8516111" y="0"/>
            <a:ext cx="1541780" cy="7772400"/>
          </a:xfrm>
          <a:custGeom>
            <a:avLst/>
            <a:gdLst/>
            <a:ahLst/>
            <a:cxnLst/>
            <a:rect l="l" t="t" r="r" b="b"/>
            <a:pathLst>
              <a:path w="1541779" h="7772400">
                <a:moveTo>
                  <a:pt x="0" y="7772400"/>
                </a:moveTo>
                <a:lnTo>
                  <a:pt x="1541767" y="7772400"/>
                </a:lnTo>
                <a:lnTo>
                  <a:pt x="1541767" y="0"/>
                </a:lnTo>
                <a:lnTo>
                  <a:pt x="0" y="0"/>
                </a:lnTo>
                <a:lnTo>
                  <a:pt x="0" y="7772400"/>
                </a:lnTo>
                <a:close/>
              </a:path>
            </a:pathLst>
          </a:custGeom>
          <a:solidFill>
            <a:srgbClr val="D7D9DA"/>
          </a:solidFill>
        </p:spPr>
        <p:txBody>
          <a:bodyPr wrap="square" lIns="0" tIns="0" rIns="0" bIns="0" rtlCol="0"/>
          <a:lstStyle/>
          <a:p>
            <a:endParaRPr/>
          </a:p>
        </p:txBody>
      </p:sp>
      <p:sp>
        <p:nvSpPr>
          <p:cNvPr id="8" name="TextBox 7"/>
          <p:cNvSpPr txBox="1"/>
          <p:nvPr/>
        </p:nvSpPr>
        <p:spPr>
          <a:xfrm>
            <a:off x="805152" y="333381"/>
            <a:ext cx="4528848" cy="707886"/>
          </a:xfrm>
          <a:prstGeom prst="rect">
            <a:avLst/>
          </a:prstGeom>
          <a:noFill/>
        </p:spPr>
        <p:txBody>
          <a:bodyPr wrap="square" rtlCol="0">
            <a:spAutoFit/>
          </a:bodyPr>
          <a:lstStyle/>
          <a:p>
            <a:pPr defTabSz="665665"/>
            <a:r>
              <a:rPr lang="en-US" sz="4000" dirty="0">
                <a:solidFill>
                  <a:prstClr val="black"/>
                </a:solidFill>
                <a:latin typeface="Uni Sans" pitchFamily="2" charset="77"/>
              </a:rPr>
              <a:t>Nancy Eklund, AICP</a:t>
            </a:r>
          </a:p>
        </p:txBody>
      </p:sp>
      <p:sp>
        <p:nvSpPr>
          <p:cNvPr id="10" name="object 7"/>
          <p:cNvSpPr/>
          <p:nvPr/>
        </p:nvSpPr>
        <p:spPr>
          <a:xfrm>
            <a:off x="7213996" y="687324"/>
            <a:ext cx="1962912" cy="2743200"/>
          </a:xfrm>
          <a:prstGeom prst="rect">
            <a:avLst/>
          </a:prstGeom>
          <a:blipFill>
            <a:blip r:embed="rId3"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67143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txBox="1"/>
          <p:nvPr/>
        </p:nvSpPr>
        <p:spPr>
          <a:xfrm>
            <a:off x="934818" y="2191835"/>
            <a:ext cx="5477256" cy="4142801"/>
          </a:xfrm>
          <a:prstGeom prst="rect">
            <a:avLst/>
          </a:prstGeom>
        </p:spPr>
        <p:txBody>
          <a:bodyPr vert="horz" wrap="square" lIns="0" tIns="13335" rIns="0" bIns="0" rtlCol="0">
            <a:spAutoFit/>
          </a:bodyPr>
          <a:lstStyle/>
          <a:p>
            <a:pPr marL="12700">
              <a:lnSpc>
                <a:spcPct val="100000"/>
              </a:lnSpc>
              <a:spcBef>
                <a:spcPts val="105"/>
              </a:spcBef>
            </a:pPr>
            <a:r>
              <a:rPr lang="en-US" sz="1400" b="1" dirty="0">
                <a:latin typeface="Open Sans" panose="020B0606030504020204" pitchFamily="34" charset="0"/>
                <a:ea typeface="Open Sans" panose="020B0606030504020204" pitchFamily="34" charset="0"/>
                <a:cs typeface="Open Sans" panose="020B0606030504020204" pitchFamily="34" charset="0"/>
              </a:rPr>
              <a:t>EMPLOYER / </a:t>
            </a:r>
            <a:r>
              <a:rPr lang="en-US" sz="1400" dirty="0">
                <a:latin typeface="Open Sans" panose="020B0606030504020204" pitchFamily="34" charset="0"/>
                <a:ea typeface="Open Sans" panose="020B0606030504020204" pitchFamily="34" charset="0"/>
                <a:cs typeface="Open Sans" panose="020B0606030504020204" pitchFamily="34" charset="0"/>
              </a:rPr>
              <a:t>Washington Sea Grant</a:t>
            </a:r>
            <a:endParaRPr lang="en-US" sz="1400" b="1" dirty="0">
              <a:latin typeface="Open Sans" panose="020B0606030504020204" pitchFamily="34" charset="0"/>
              <a:ea typeface="Open Sans" panose="020B0606030504020204" pitchFamily="34" charset="0"/>
              <a:cs typeface="Open Sans" panose="020B0606030504020204" pitchFamily="34" charset="0"/>
            </a:endParaRPr>
          </a:p>
          <a:p>
            <a:pPr marL="12700">
              <a:lnSpc>
                <a:spcPct val="100000"/>
              </a:lnSpc>
            </a:pPr>
            <a:endParaRPr lang="en-US" sz="1400" b="1" dirty="0">
              <a:latin typeface="Open Sans" panose="020B0606030504020204" pitchFamily="34" charset="0"/>
              <a:ea typeface="Open Sans" panose="020B0606030504020204" pitchFamily="34" charset="0"/>
              <a:cs typeface="Open Sans" panose="020B0606030504020204" pitchFamily="34" charset="0"/>
            </a:endParaRPr>
          </a:p>
          <a:p>
            <a:pPr marL="12700">
              <a:lnSpc>
                <a:spcPct val="100000"/>
              </a:lnSpc>
            </a:pPr>
            <a:r>
              <a:rPr lang="en-US" sz="1400" b="1" dirty="0">
                <a:latin typeface="Open Sans" panose="020B0606030504020204" pitchFamily="34" charset="0"/>
                <a:ea typeface="Open Sans" panose="020B0606030504020204" pitchFamily="34" charset="0"/>
                <a:cs typeface="Open Sans" panose="020B0606030504020204" pitchFamily="34" charset="0"/>
              </a:rPr>
              <a:t>PLANNING FOCUS / </a:t>
            </a:r>
            <a:r>
              <a:rPr lang="en-US" sz="1400" dirty="0">
                <a:latin typeface="Open Sans" panose="020B0606030504020204" pitchFamily="34" charset="0"/>
                <a:ea typeface="Open Sans" panose="020B0606030504020204" pitchFamily="34" charset="0"/>
                <a:cs typeface="Open Sans" panose="020B0606030504020204" pitchFamily="34" charset="0"/>
              </a:rPr>
              <a:t>Shoreline and Coastal Management</a:t>
            </a:r>
            <a:endParaRPr lang="en-US" sz="1400" b="1" dirty="0">
              <a:latin typeface="Open Sans" panose="020B0606030504020204" pitchFamily="34" charset="0"/>
              <a:ea typeface="Open Sans" panose="020B0606030504020204" pitchFamily="34" charset="0"/>
              <a:cs typeface="Open Sans" panose="020B0606030504020204" pitchFamily="34" charset="0"/>
            </a:endParaRPr>
          </a:p>
          <a:p>
            <a:pPr>
              <a:lnSpc>
                <a:spcPct val="100000"/>
              </a:lnSpc>
              <a:spcBef>
                <a:spcPts val="15"/>
              </a:spcBef>
            </a:pPr>
            <a:endParaRPr lang="en-US" sz="1400" dirty="0">
              <a:latin typeface="Open Sans" panose="020B0606030504020204" pitchFamily="34" charset="0"/>
              <a:ea typeface="Open Sans" panose="020B0606030504020204" pitchFamily="34" charset="0"/>
              <a:cs typeface="Open Sans" panose="020B0606030504020204" pitchFamily="34" charset="0"/>
            </a:endParaRPr>
          </a:p>
          <a:p>
            <a:pPr marL="12700">
              <a:lnSpc>
                <a:spcPct val="100000"/>
              </a:lnSpc>
            </a:pPr>
            <a:r>
              <a:rPr lang="en-US" sz="1400" b="1" spc="-5" dirty="0">
                <a:latin typeface="Open Sans" panose="020B0606030504020204" pitchFamily="34" charset="0"/>
                <a:ea typeface="Open Sans" panose="020B0606030504020204" pitchFamily="34" charset="0"/>
                <a:cs typeface="Open Sans" panose="020B0606030504020204" pitchFamily="34" charset="0"/>
              </a:rPr>
              <a:t>MOST </a:t>
            </a:r>
            <a:r>
              <a:rPr lang="en-US" sz="1400" b="1" dirty="0">
                <a:latin typeface="Open Sans" panose="020B0606030504020204" pitchFamily="34" charset="0"/>
                <a:ea typeface="Open Sans" panose="020B0606030504020204" pitchFamily="34" charset="0"/>
                <a:cs typeface="Open Sans" panose="020B0606030504020204" pitchFamily="34" charset="0"/>
              </a:rPr>
              <a:t>INTERESTING PROJECT AS A PLANNER</a:t>
            </a:r>
            <a:r>
              <a:rPr lang="en-US" sz="1400" b="1" spc="-130" dirty="0">
                <a:latin typeface="Open Sans" panose="020B0606030504020204" pitchFamily="34" charset="0"/>
                <a:ea typeface="Open Sans" panose="020B0606030504020204" pitchFamily="34" charset="0"/>
                <a:cs typeface="Open Sans" panose="020B0606030504020204" pitchFamily="34" charset="0"/>
              </a:rPr>
              <a:t>  </a:t>
            </a:r>
            <a:r>
              <a:rPr lang="en-US" sz="1400" b="1" dirty="0">
                <a:latin typeface="Open Sans" panose="020B0606030504020204" pitchFamily="34" charset="0"/>
                <a:ea typeface="Open Sans" panose="020B0606030504020204" pitchFamily="34" charset="0"/>
                <a:cs typeface="Open Sans" panose="020B0606030504020204" pitchFamily="34" charset="0"/>
              </a:rPr>
              <a:t>/ </a:t>
            </a:r>
            <a:endParaRPr lang="en-US" sz="1400" dirty="0">
              <a:latin typeface="Open Sans" panose="020B0606030504020204" pitchFamily="34" charset="0"/>
              <a:ea typeface="Open Sans" panose="020B0606030504020204" pitchFamily="34" charset="0"/>
              <a:cs typeface="Open Sans" panose="020B0606030504020204" pitchFamily="34" charset="0"/>
            </a:endParaRPr>
          </a:p>
          <a:p>
            <a:pPr marL="12700">
              <a:lnSpc>
                <a:spcPct val="100000"/>
              </a:lnSpc>
            </a:pPr>
            <a:r>
              <a:rPr lang="en-US" sz="1400" dirty="0">
                <a:latin typeface="Open Sans" panose="020B0606030504020204" pitchFamily="34" charset="0"/>
                <a:ea typeface="Open Sans" panose="020B0606030504020204" pitchFamily="34" charset="0"/>
                <a:cs typeface="Open Sans" panose="020B0606030504020204" pitchFamily="34" charset="0"/>
              </a:rPr>
              <a:t>How do we address sea level rise as planners? What is the intersection between erosion and sea level rise and actions to take?</a:t>
            </a:r>
          </a:p>
          <a:p>
            <a:pPr>
              <a:lnSpc>
                <a:spcPct val="100000"/>
              </a:lnSpc>
              <a:spcBef>
                <a:spcPts val="40"/>
              </a:spcBef>
            </a:pPr>
            <a:endParaRPr lang="en-US" sz="1400" dirty="0">
              <a:latin typeface="Open Sans" panose="020B0606030504020204" pitchFamily="34" charset="0"/>
              <a:ea typeface="Open Sans" panose="020B0606030504020204" pitchFamily="34" charset="0"/>
              <a:cs typeface="Open Sans" panose="020B0606030504020204" pitchFamily="34" charset="0"/>
            </a:endParaRPr>
          </a:p>
          <a:p>
            <a:pPr marL="12700" marR="357505">
              <a:lnSpc>
                <a:spcPts val="1670"/>
              </a:lnSpc>
            </a:pPr>
            <a:r>
              <a:rPr lang="en-US" sz="1400" b="1" dirty="0">
                <a:latin typeface="Open Sans" panose="020B0606030504020204" pitchFamily="34" charset="0"/>
                <a:ea typeface="Open Sans" panose="020B0606030504020204" pitchFamily="34" charset="0"/>
                <a:cs typeface="Open Sans" panose="020B0606030504020204" pitchFamily="34" charset="0"/>
              </a:rPr>
              <a:t>EDUCATION / </a:t>
            </a:r>
            <a:r>
              <a:rPr lang="en-US" sz="1400" dirty="0">
                <a:latin typeface="Open Sans" panose="020B0606030504020204" pitchFamily="34" charset="0"/>
                <a:ea typeface="Open Sans" panose="020B0606030504020204" pitchFamily="34" charset="0"/>
                <a:cs typeface="Open Sans" panose="020B0606030504020204" pitchFamily="34" charset="0"/>
              </a:rPr>
              <a:t>MIT, MCP (‘86); Northeastern School of Law – JD (‘87); UW, BA in Political Science (‘81)</a:t>
            </a:r>
            <a:endParaRPr lang="en-US" sz="1400" b="1" dirty="0">
              <a:latin typeface="Open Sans" panose="020B0606030504020204" pitchFamily="34" charset="0"/>
              <a:ea typeface="Open Sans" panose="020B0606030504020204" pitchFamily="34" charset="0"/>
              <a:cs typeface="Open Sans" panose="020B0606030504020204" pitchFamily="34" charset="0"/>
            </a:endParaRPr>
          </a:p>
          <a:p>
            <a:pPr marL="12700">
              <a:lnSpc>
                <a:spcPct val="100000"/>
              </a:lnSpc>
            </a:pPr>
            <a:endParaRPr lang="en-US" sz="1400" dirty="0">
              <a:latin typeface="Open Sans" panose="020B0606030504020204" pitchFamily="34" charset="0"/>
              <a:ea typeface="Open Sans" panose="020B0606030504020204" pitchFamily="34" charset="0"/>
              <a:cs typeface="Open Sans" panose="020B0606030504020204" pitchFamily="34" charset="0"/>
            </a:endParaRPr>
          </a:p>
          <a:p>
            <a:pPr marL="12700">
              <a:lnSpc>
                <a:spcPct val="100000"/>
              </a:lnSpc>
            </a:pPr>
            <a:r>
              <a:rPr lang="en-US" sz="1400" b="1" dirty="0">
                <a:latin typeface="Open Sans" panose="020B0606030504020204" pitchFamily="34" charset="0"/>
                <a:ea typeface="Open Sans" panose="020B0606030504020204" pitchFamily="34" charset="0"/>
                <a:cs typeface="Open Sans" panose="020B0606030504020204" pitchFamily="34" charset="0"/>
              </a:rPr>
              <a:t>YEARS PLANNING /</a:t>
            </a:r>
            <a:r>
              <a:rPr lang="en-US" sz="1400" b="1" spc="-60" dirty="0">
                <a:latin typeface="Open Sans" panose="020B0606030504020204" pitchFamily="34" charset="0"/>
                <a:ea typeface="Open Sans" panose="020B0606030504020204" pitchFamily="34" charset="0"/>
                <a:cs typeface="Open Sans" panose="020B0606030504020204" pitchFamily="34" charset="0"/>
              </a:rPr>
              <a:t> </a:t>
            </a:r>
            <a:r>
              <a:rPr lang="en-US" sz="1400" spc="-90" dirty="0">
                <a:latin typeface="Open Sans" panose="020B0606030504020204" pitchFamily="34" charset="0"/>
                <a:ea typeface="Open Sans" panose="020B0606030504020204" pitchFamily="34" charset="0"/>
                <a:cs typeface="Open Sans" panose="020B0606030504020204" pitchFamily="34" charset="0"/>
              </a:rPr>
              <a:t>25+</a:t>
            </a:r>
            <a:endParaRPr lang="en-US" sz="1400" dirty="0">
              <a:latin typeface="Open Sans" panose="020B0606030504020204" pitchFamily="34" charset="0"/>
              <a:ea typeface="Open Sans" panose="020B0606030504020204" pitchFamily="34" charset="0"/>
              <a:cs typeface="Open Sans" panose="020B0606030504020204" pitchFamily="34" charset="0"/>
            </a:endParaRPr>
          </a:p>
          <a:p>
            <a:pPr>
              <a:lnSpc>
                <a:spcPct val="100000"/>
              </a:lnSpc>
              <a:spcBef>
                <a:spcPts val="25"/>
              </a:spcBef>
            </a:pPr>
            <a:endParaRPr lang="en-US" sz="1400" dirty="0">
              <a:latin typeface="Open Sans" panose="020B0606030504020204" pitchFamily="34" charset="0"/>
              <a:ea typeface="Open Sans" panose="020B0606030504020204" pitchFamily="34" charset="0"/>
              <a:cs typeface="Open Sans" panose="020B0606030504020204" pitchFamily="34" charset="0"/>
            </a:endParaRPr>
          </a:p>
          <a:p>
            <a:pPr marL="12700">
              <a:lnSpc>
                <a:spcPct val="100000"/>
              </a:lnSpc>
            </a:pPr>
            <a:r>
              <a:rPr lang="en-US" sz="1400" b="1" dirty="0">
                <a:latin typeface="Open Sans" panose="020B0606030504020204" pitchFamily="34" charset="0"/>
                <a:ea typeface="Open Sans" panose="020B0606030504020204" pitchFamily="34" charset="0"/>
                <a:cs typeface="Open Sans" panose="020B0606030504020204" pitchFamily="34" charset="0"/>
              </a:rPr>
              <a:t>WHY I PURSUED PLANNING AS A </a:t>
            </a:r>
            <a:r>
              <a:rPr lang="en-US" sz="1400" b="1" spc="-5" dirty="0">
                <a:latin typeface="Open Sans" panose="020B0606030504020204" pitchFamily="34" charset="0"/>
                <a:ea typeface="Open Sans" panose="020B0606030504020204" pitchFamily="34" charset="0"/>
                <a:cs typeface="Open Sans" panose="020B0606030504020204" pitchFamily="34" charset="0"/>
              </a:rPr>
              <a:t>PROFESSION</a:t>
            </a:r>
            <a:r>
              <a:rPr lang="en-US" sz="1400" b="1" spc="-105" dirty="0">
                <a:latin typeface="Open Sans" panose="020B0606030504020204" pitchFamily="34" charset="0"/>
                <a:ea typeface="Open Sans" panose="020B0606030504020204" pitchFamily="34" charset="0"/>
                <a:cs typeface="Open Sans" panose="020B0606030504020204" pitchFamily="34" charset="0"/>
              </a:rPr>
              <a:t> </a:t>
            </a:r>
            <a:r>
              <a:rPr lang="en-US" sz="1400" b="1" dirty="0">
                <a:latin typeface="Open Sans" panose="020B0606030504020204" pitchFamily="34" charset="0"/>
                <a:ea typeface="Open Sans" panose="020B0606030504020204" pitchFamily="34" charset="0"/>
                <a:cs typeface="Open Sans" panose="020B0606030504020204" pitchFamily="34" charset="0"/>
              </a:rPr>
              <a:t>/</a:t>
            </a:r>
            <a:endParaRPr lang="en-US" sz="1400" dirty="0">
              <a:latin typeface="Open Sans" panose="020B0606030504020204" pitchFamily="34" charset="0"/>
              <a:ea typeface="Open Sans" panose="020B0606030504020204" pitchFamily="34" charset="0"/>
              <a:cs typeface="Open Sans" panose="020B0606030504020204" pitchFamily="34" charset="0"/>
            </a:endParaRPr>
          </a:p>
          <a:p>
            <a:pPr marL="12700" marR="128905">
              <a:spcBef>
                <a:spcPts val="55"/>
              </a:spcBef>
            </a:pPr>
            <a:r>
              <a:rPr lang="en-US" sz="1400" spc="-40" dirty="0">
                <a:latin typeface="Open Sans" panose="020B0606030504020204" pitchFamily="34" charset="0"/>
                <a:ea typeface="Open Sans" panose="020B0606030504020204" pitchFamily="34" charset="0"/>
                <a:cs typeface="Open Sans" panose="020B0606030504020204" pitchFamily="34" charset="0"/>
              </a:rPr>
              <a:t>I </a:t>
            </a:r>
            <a:r>
              <a:rPr lang="en-US" sz="1400" spc="-95" dirty="0">
                <a:latin typeface="Open Sans" panose="020B0606030504020204" pitchFamily="34" charset="0"/>
                <a:ea typeface="Open Sans" panose="020B0606030504020204" pitchFamily="34" charset="0"/>
                <a:cs typeface="Open Sans" panose="020B0606030504020204" pitchFamily="34" charset="0"/>
              </a:rPr>
              <a:t>was </a:t>
            </a:r>
            <a:r>
              <a:rPr lang="en-US" sz="1400" spc="-40" dirty="0">
                <a:latin typeface="Open Sans" panose="020B0606030504020204" pitchFamily="34" charset="0"/>
                <a:ea typeface="Open Sans" panose="020B0606030504020204" pitchFamily="34" charset="0"/>
                <a:cs typeface="Open Sans" panose="020B0606030504020204" pitchFamily="34" charset="0"/>
              </a:rPr>
              <a:t>interested </a:t>
            </a:r>
            <a:r>
              <a:rPr lang="en-US" sz="1400" spc="-15" dirty="0">
                <a:latin typeface="Open Sans" panose="020B0606030504020204" pitchFamily="34" charset="0"/>
                <a:ea typeface="Open Sans" panose="020B0606030504020204" pitchFamily="34" charset="0"/>
                <a:cs typeface="Open Sans" panose="020B0606030504020204" pitchFamily="34" charset="0"/>
              </a:rPr>
              <a:t>in </a:t>
            </a:r>
            <a:r>
              <a:rPr lang="en-US" sz="1400" spc="-65" dirty="0">
                <a:latin typeface="Open Sans" panose="020B0606030504020204" pitchFamily="34" charset="0"/>
                <a:ea typeface="Open Sans" panose="020B0606030504020204" pitchFamily="34" charset="0"/>
                <a:cs typeface="Open Sans" panose="020B0606030504020204" pitchFamily="34" charset="0"/>
              </a:rPr>
              <a:t>human </a:t>
            </a:r>
            <a:r>
              <a:rPr lang="en-US" sz="1400" spc="-40" dirty="0">
                <a:latin typeface="Open Sans" panose="020B0606030504020204" pitchFamily="34" charset="0"/>
                <a:ea typeface="Open Sans" panose="020B0606030504020204" pitchFamily="34" charset="0"/>
                <a:cs typeface="Open Sans" panose="020B0606030504020204" pitchFamily="34" charset="0"/>
              </a:rPr>
              <a:t>interface </a:t>
            </a:r>
            <a:r>
              <a:rPr lang="en-US" sz="1400" dirty="0">
                <a:latin typeface="Open Sans" panose="020B0606030504020204" pitchFamily="34" charset="0"/>
                <a:ea typeface="Open Sans" panose="020B0606030504020204" pitchFamily="34" charset="0"/>
                <a:cs typeface="Open Sans" panose="020B0606030504020204" pitchFamily="34" charset="0"/>
              </a:rPr>
              <a:t>with </a:t>
            </a:r>
            <a:r>
              <a:rPr lang="en-US" sz="1400" spc="-20" dirty="0">
                <a:latin typeface="Open Sans" panose="020B0606030504020204" pitchFamily="34" charset="0"/>
                <a:ea typeface="Open Sans" panose="020B0606030504020204" pitchFamily="34" charset="0"/>
                <a:cs typeface="Open Sans" panose="020B0606030504020204" pitchFamily="34" charset="0"/>
              </a:rPr>
              <a:t>the </a:t>
            </a:r>
            <a:r>
              <a:rPr lang="en-US" sz="1400" spc="-40" dirty="0">
                <a:latin typeface="Open Sans" panose="020B0606030504020204" pitchFamily="34" charset="0"/>
                <a:ea typeface="Open Sans" panose="020B0606030504020204" pitchFamily="34" charset="0"/>
                <a:cs typeface="Open Sans" panose="020B0606030504020204" pitchFamily="34" charset="0"/>
              </a:rPr>
              <a:t>environment </a:t>
            </a:r>
            <a:r>
              <a:rPr lang="en-US" sz="1400" spc="-70" dirty="0">
                <a:latin typeface="Open Sans" panose="020B0606030504020204" pitchFamily="34" charset="0"/>
                <a:ea typeface="Open Sans" panose="020B0606030504020204" pitchFamily="34" charset="0"/>
                <a:cs typeface="Open Sans" panose="020B0606030504020204" pitchFamily="34" charset="0"/>
              </a:rPr>
              <a:t>and </a:t>
            </a:r>
            <a:r>
              <a:rPr lang="en-US" sz="1400" spc="-50" dirty="0">
                <a:latin typeface="Open Sans" panose="020B0606030504020204" pitchFamily="34" charset="0"/>
                <a:ea typeface="Open Sans" panose="020B0606030504020204" pitchFamily="34" charset="0"/>
                <a:cs typeface="Open Sans" panose="020B0606030504020204" pitchFamily="34" charset="0"/>
              </a:rPr>
              <a:t>over </a:t>
            </a:r>
            <a:r>
              <a:rPr lang="en-US" sz="1400" spc="-25" dirty="0">
                <a:latin typeface="Open Sans" panose="020B0606030504020204" pitchFamily="34" charset="0"/>
                <a:ea typeface="Open Sans" panose="020B0606030504020204" pitchFamily="34" charset="0"/>
                <a:cs typeface="Open Sans" panose="020B0606030504020204" pitchFamily="34" charset="0"/>
              </a:rPr>
              <a:t>the  </a:t>
            </a:r>
            <a:r>
              <a:rPr lang="en-US" sz="1400" spc="-90" dirty="0">
                <a:latin typeface="Open Sans" panose="020B0606030504020204" pitchFamily="34" charset="0"/>
                <a:ea typeface="Open Sans" panose="020B0606030504020204" pitchFamily="34" charset="0"/>
                <a:cs typeface="Open Sans" panose="020B0606030504020204" pitchFamily="34" charset="0"/>
              </a:rPr>
              <a:t>years </a:t>
            </a:r>
            <a:r>
              <a:rPr lang="en-US" sz="1400" spc="-5" dirty="0">
                <a:latin typeface="Open Sans" panose="020B0606030504020204" pitchFamily="34" charset="0"/>
                <a:ea typeface="Open Sans" panose="020B0606030504020204" pitchFamily="34" charset="0"/>
                <a:cs typeface="Open Sans" panose="020B0606030504020204" pitchFamily="34" charset="0"/>
              </a:rPr>
              <a:t>that </a:t>
            </a:r>
            <a:r>
              <a:rPr lang="en-US" sz="1400" spc="-85" dirty="0">
                <a:latin typeface="Open Sans" panose="020B0606030504020204" pitchFamily="34" charset="0"/>
                <a:ea typeface="Open Sans" panose="020B0606030504020204" pitchFamily="34" charset="0"/>
                <a:cs typeface="Open Sans" panose="020B0606030504020204" pitchFamily="34" charset="0"/>
              </a:rPr>
              <a:t>became </a:t>
            </a:r>
            <a:r>
              <a:rPr lang="en-US" sz="1400" spc="-20" dirty="0">
                <a:latin typeface="Open Sans" panose="020B0606030504020204" pitchFamily="34" charset="0"/>
                <a:ea typeface="Open Sans" panose="020B0606030504020204" pitchFamily="34" charset="0"/>
                <a:cs typeface="Open Sans" panose="020B0606030504020204" pitchFamily="34" charset="0"/>
              </a:rPr>
              <a:t>human/built </a:t>
            </a:r>
            <a:r>
              <a:rPr lang="en-US" sz="1400" spc="-40" dirty="0">
                <a:latin typeface="Open Sans" panose="020B0606030504020204" pitchFamily="34" charset="0"/>
                <a:ea typeface="Open Sans" panose="020B0606030504020204" pitchFamily="34" charset="0"/>
                <a:cs typeface="Open Sans" panose="020B0606030504020204" pitchFamily="34" charset="0"/>
              </a:rPr>
              <a:t>interface </a:t>
            </a:r>
            <a:r>
              <a:rPr lang="en-US" sz="1400" dirty="0">
                <a:latin typeface="Open Sans" panose="020B0606030504020204" pitchFamily="34" charset="0"/>
                <a:ea typeface="Open Sans" panose="020B0606030504020204" pitchFamily="34" charset="0"/>
                <a:cs typeface="Open Sans" panose="020B0606030504020204" pitchFamily="34" charset="0"/>
              </a:rPr>
              <a:t>with </a:t>
            </a:r>
            <a:r>
              <a:rPr lang="en-US" sz="1400" spc="-20" dirty="0">
                <a:latin typeface="Open Sans" panose="020B0606030504020204" pitchFamily="34" charset="0"/>
                <a:ea typeface="Open Sans" panose="020B0606030504020204" pitchFamily="34" charset="0"/>
                <a:cs typeface="Open Sans" panose="020B0606030504020204" pitchFamily="34" charset="0"/>
              </a:rPr>
              <a:t>the </a:t>
            </a:r>
            <a:r>
              <a:rPr lang="en-US" sz="1400" spc="-40" dirty="0">
                <a:latin typeface="Open Sans" panose="020B0606030504020204" pitchFamily="34" charset="0"/>
                <a:ea typeface="Open Sans" panose="020B0606030504020204" pitchFamily="34" charset="0"/>
                <a:cs typeface="Open Sans" panose="020B0606030504020204" pitchFamily="34" charset="0"/>
              </a:rPr>
              <a:t>marine/shoreline  environment.</a:t>
            </a:r>
            <a:endParaRPr lang="en-US" sz="1400" dirty="0">
              <a:latin typeface="Open Sans" panose="020B0606030504020204" pitchFamily="34" charset="0"/>
              <a:ea typeface="Open Sans" panose="020B0606030504020204" pitchFamily="34" charset="0"/>
              <a:cs typeface="Open Sans" panose="020B0606030504020204" pitchFamily="34" charset="0"/>
            </a:endParaRPr>
          </a:p>
          <a:p>
            <a:pPr>
              <a:lnSpc>
                <a:spcPct val="100000"/>
              </a:lnSpc>
              <a:spcBef>
                <a:spcPts val="50"/>
              </a:spcBef>
            </a:pPr>
            <a:endParaRPr lang="en-US" sz="1400" dirty="0">
              <a:latin typeface="Open Sans" panose="020B0606030504020204" pitchFamily="34" charset="0"/>
              <a:ea typeface="Open Sans" panose="020B0606030504020204" pitchFamily="34" charset="0"/>
              <a:cs typeface="Open Sans" panose="020B0606030504020204" pitchFamily="34" charset="0"/>
            </a:endParaRPr>
          </a:p>
          <a:p>
            <a:pPr marL="12700" marR="5080">
              <a:lnSpc>
                <a:spcPts val="1660"/>
              </a:lnSpc>
            </a:pPr>
            <a:r>
              <a:rPr lang="en-US" sz="1400" b="1" dirty="0">
                <a:latin typeface="Open Sans" panose="020B0606030504020204" pitchFamily="34" charset="0"/>
                <a:ea typeface="Open Sans" panose="020B0606030504020204" pitchFamily="34" charset="0"/>
                <a:cs typeface="Open Sans" panose="020B0606030504020204" pitchFamily="34" charset="0"/>
              </a:rPr>
              <a:t>PAST WORK EXPERIENCE / </a:t>
            </a:r>
            <a:r>
              <a:rPr lang="en-US" sz="1400" dirty="0">
                <a:latin typeface="Open Sans" panose="020B0606030504020204" pitchFamily="34" charset="0"/>
                <a:ea typeface="Open Sans" panose="020B0606030504020204" pitchFamily="34" charset="0"/>
                <a:cs typeface="Open Sans" panose="020B0606030504020204" pitchFamily="34" charset="0"/>
              </a:rPr>
              <a:t>Reid Middleton (18 years); AECOM (1.5 years); 3 years in law (way back at the beginning…)</a:t>
            </a:r>
            <a:endParaRPr lang="en-US" sz="1400" b="1" dirty="0">
              <a:latin typeface="Open Sans" panose="020B0606030504020204" pitchFamily="34" charset="0"/>
              <a:ea typeface="Open Sans" panose="020B0606030504020204" pitchFamily="34" charset="0"/>
              <a:cs typeface="Open Sans" panose="020B0606030504020204" pitchFamily="34" charset="0"/>
            </a:endParaRPr>
          </a:p>
        </p:txBody>
      </p:sp>
      <p:sp>
        <p:nvSpPr>
          <p:cNvPr id="4" name="object 4"/>
          <p:cNvSpPr/>
          <p:nvPr/>
        </p:nvSpPr>
        <p:spPr>
          <a:xfrm>
            <a:off x="935736" y="1863010"/>
            <a:ext cx="1904999" cy="96011"/>
          </a:xfrm>
          <a:prstGeom prst="rect">
            <a:avLst/>
          </a:prstGeom>
          <a:blipFill>
            <a:blip r:embed="rId2" cstate="print"/>
            <a:stretch>
              <a:fillRect/>
            </a:stretch>
          </a:blipFill>
        </p:spPr>
        <p:txBody>
          <a:bodyPr wrap="square" lIns="0" tIns="0" rIns="0" bIns="0" rtlCol="0"/>
          <a:lstStyle/>
          <a:p>
            <a:endParaRPr/>
          </a:p>
        </p:txBody>
      </p:sp>
      <p:sp>
        <p:nvSpPr>
          <p:cNvPr id="5" name="object 5"/>
          <p:cNvSpPr/>
          <p:nvPr/>
        </p:nvSpPr>
        <p:spPr>
          <a:xfrm>
            <a:off x="6412999" y="0"/>
            <a:ext cx="2103120" cy="7772400"/>
          </a:xfrm>
          <a:custGeom>
            <a:avLst/>
            <a:gdLst/>
            <a:ahLst/>
            <a:cxnLst/>
            <a:rect l="l" t="t" r="r" b="b"/>
            <a:pathLst>
              <a:path w="2103120" h="7772400">
                <a:moveTo>
                  <a:pt x="2102853" y="0"/>
                </a:moveTo>
                <a:lnTo>
                  <a:pt x="0" y="7772400"/>
                </a:lnTo>
                <a:lnTo>
                  <a:pt x="2102853" y="7772400"/>
                </a:lnTo>
                <a:lnTo>
                  <a:pt x="2102853" y="0"/>
                </a:lnTo>
                <a:close/>
              </a:path>
            </a:pathLst>
          </a:custGeom>
          <a:solidFill>
            <a:srgbClr val="D7D9DA"/>
          </a:solidFill>
        </p:spPr>
        <p:txBody>
          <a:bodyPr wrap="square" lIns="0" tIns="0" rIns="0" bIns="0" rtlCol="0"/>
          <a:lstStyle/>
          <a:p>
            <a:endParaRPr/>
          </a:p>
        </p:txBody>
      </p:sp>
      <p:sp>
        <p:nvSpPr>
          <p:cNvPr id="6" name="object 6"/>
          <p:cNvSpPr/>
          <p:nvPr/>
        </p:nvSpPr>
        <p:spPr>
          <a:xfrm>
            <a:off x="8516111" y="0"/>
            <a:ext cx="1541780" cy="7772400"/>
          </a:xfrm>
          <a:custGeom>
            <a:avLst/>
            <a:gdLst/>
            <a:ahLst/>
            <a:cxnLst/>
            <a:rect l="l" t="t" r="r" b="b"/>
            <a:pathLst>
              <a:path w="1541779" h="7772400">
                <a:moveTo>
                  <a:pt x="0" y="7772400"/>
                </a:moveTo>
                <a:lnTo>
                  <a:pt x="1541767" y="7772400"/>
                </a:lnTo>
                <a:lnTo>
                  <a:pt x="1541767" y="0"/>
                </a:lnTo>
                <a:lnTo>
                  <a:pt x="0" y="0"/>
                </a:lnTo>
                <a:lnTo>
                  <a:pt x="0" y="7772400"/>
                </a:lnTo>
                <a:close/>
              </a:path>
            </a:pathLst>
          </a:custGeom>
          <a:solidFill>
            <a:srgbClr val="D7D9DA"/>
          </a:solidFill>
        </p:spPr>
        <p:txBody>
          <a:bodyPr wrap="square" lIns="0" tIns="0" rIns="0" bIns="0" rtlCol="0"/>
          <a:lstStyle/>
          <a:p>
            <a:endParaRPr/>
          </a:p>
        </p:txBody>
      </p:sp>
      <p:sp>
        <p:nvSpPr>
          <p:cNvPr id="8" name="TextBox 7"/>
          <p:cNvSpPr txBox="1"/>
          <p:nvPr/>
        </p:nvSpPr>
        <p:spPr>
          <a:xfrm>
            <a:off x="805152" y="333381"/>
            <a:ext cx="6281448" cy="1323439"/>
          </a:xfrm>
          <a:prstGeom prst="rect">
            <a:avLst/>
          </a:prstGeom>
          <a:noFill/>
        </p:spPr>
        <p:txBody>
          <a:bodyPr wrap="square" rtlCol="0">
            <a:spAutoFit/>
          </a:bodyPr>
          <a:lstStyle/>
          <a:p>
            <a:pPr defTabSz="665665"/>
            <a:r>
              <a:rPr lang="en-US" sz="4000" dirty="0">
                <a:solidFill>
                  <a:prstClr val="black"/>
                </a:solidFill>
                <a:latin typeface="Uni Sans" pitchFamily="2" charset="77"/>
              </a:rPr>
              <a:t>Nicole </a:t>
            </a:r>
            <a:r>
              <a:rPr lang="en-US" sz="4000" dirty="0" err="1">
                <a:solidFill>
                  <a:prstClr val="black"/>
                </a:solidFill>
                <a:latin typeface="Uni Sans" pitchFamily="2" charset="77"/>
              </a:rPr>
              <a:t>Faghin</a:t>
            </a:r>
            <a:r>
              <a:rPr lang="en-US" sz="4000" dirty="0">
                <a:solidFill>
                  <a:prstClr val="black"/>
                </a:solidFill>
                <a:latin typeface="Uni Sans" pitchFamily="2" charset="77"/>
              </a:rPr>
              <a:t>, MCP, JD, LEED AP</a:t>
            </a:r>
          </a:p>
        </p:txBody>
      </p:sp>
      <p:sp>
        <p:nvSpPr>
          <p:cNvPr id="11" name="object 7"/>
          <p:cNvSpPr/>
          <p:nvPr/>
        </p:nvSpPr>
        <p:spPr>
          <a:xfrm>
            <a:off x="7325614" y="685800"/>
            <a:ext cx="1961387" cy="2743199"/>
          </a:xfrm>
          <a:prstGeom prst="rect">
            <a:avLst/>
          </a:prstGeom>
          <a:blipFill>
            <a:blip r:embed="rId3"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Tree>
    <p:extLst>
      <p:ext uri="{BB962C8B-B14F-4D97-AF65-F5344CB8AC3E}">
        <p14:creationId xmlns:p14="http://schemas.microsoft.com/office/powerpoint/2010/main" val="32644017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txBox="1"/>
          <p:nvPr/>
        </p:nvSpPr>
        <p:spPr>
          <a:xfrm>
            <a:off x="932064" y="1524000"/>
            <a:ext cx="5477256" cy="3719608"/>
          </a:xfrm>
          <a:prstGeom prst="rect">
            <a:avLst/>
          </a:prstGeom>
        </p:spPr>
        <p:txBody>
          <a:bodyPr vert="horz" wrap="square" lIns="0" tIns="13335" rIns="0" bIns="0" rtlCol="0">
            <a:spAutoFit/>
          </a:bodyPr>
          <a:lstStyle/>
          <a:p>
            <a:pPr marL="9245">
              <a:spcBef>
                <a:spcPts val="77"/>
              </a:spcBef>
            </a:pPr>
            <a:r>
              <a:rPr lang="en-US" sz="1400" b="1" dirty="0">
                <a:latin typeface="Open Sans" panose="020B0606030504020204" pitchFamily="34" charset="0"/>
                <a:ea typeface="Open Sans" panose="020B0606030504020204" pitchFamily="34" charset="0"/>
                <a:cs typeface="Open Sans" panose="020B0606030504020204" pitchFamily="34" charset="0"/>
              </a:rPr>
              <a:t>EMPLOYER</a:t>
            </a:r>
            <a:r>
              <a:rPr lang="en-US" sz="1400" dirty="0">
                <a:latin typeface="Open Sans" panose="020B0606030504020204" pitchFamily="34" charset="0"/>
                <a:ea typeface="Open Sans" panose="020B0606030504020204" pitchFamily="34" charset="0"/>
                <a:cs typeface="Open Sans" panose="020B0606030504020204" pitchFamily="34" charset="0"/>
              </a:rPr>
              <a:t> </a:t>
            </a:r>
            <a:r>
              <a:rPr lang="en-US" sz="1400" b="1" dirty="0">
                <a:latin typeface="Open Sans" panose="020B0606030504020204" pitchFamily="34" charset="0"/>
                <a:ea typeface="Open Sans" panose="020B0606030504020204" pitchFamily="34" charset="0"/>
                <a:cs typeface="Open Sans" panose="020B0606030504020204" pitchFamily="34" charset="0"/>
              </a:rPr>
              <a:t>/</a:t>
            </a:r>
            <a:r>
              <a:rPr lang="en-US" sz="1400" dirty="0">
                <a:latin typeface="Open Sans" panose="020B0606030504020204" pitchFamily="34" charset="0"/>
                <a:ea typeface="Open Sans" panose="020B0606030504020204" pitchFamily="34" charset="0"/>
                <a:cs typeface="Open Sans" panose="020B0606030504020204" pitchFamily="34" charset="0"/>
              </a:rPr>
              <a:t> Planning consultant</a:t>
            </a:r>
          </a:p>
          <a:p>
            <a:pPr marL="9245">
              <a:spcBef>
                <a:spcPts val="77"/>
              </a:spcBef>
            </a:pPr>
            <a:r>
              <a:rPr lang="en-US" sz="1400" dirty="0">
                <a:latin typeface="Open Sans" panose="020B0606030504020204" pitchFamily="34" charset="0"/>
                <a:ea typeface="Open Sans" panose="020B0606030504020204" pitchFamily="34" charset="0"/>
                <a:cs typeface="Open Sans" panose="020B0606030504020204" pitchFamily="34" charset="0"/>
              </a:rPr>
              <a:t>Community comprehensive planning, tourism</a:t>
            </a:r>
          </a:p>
          <a:p>
            <a:pPr>
              <a:spcBef>
                <a:spcPts val="21"/>
              </a:spcBef>
            </a:pPr>
            <a:endParaRPr lang="en-US" sz="1400" dirty="0">
              <a:latin typeface="Open Sans" panose="020B0606030504020204" pitchFamily="34" charset="0"/>
              <a:ea typeface="Open Sans" panose="020B0606030504020204" pitchFamily="34" charset="0"/>
              <a:cs typeface="Open Sans" panose="020B0606030504020204" pitchFamily="34" charset="0"/>
            </a:endParaRPr>
          </a:p>
          <a:p>
            <a:pPr marL="9245" marR="222813">
              <a:lnSpc>
                <a:spcPts val="1209"/>
              </a:lnSpc>
            </a:pPr>
            <a:r>
              <a:rPr lang="en-US" sz="1400" b="1" dirty="0">
                <a:latin typeface="Open Sans" panose="020B0606030504020204" pitchFamily="34" charset="0"/>
                <a:ea typeface="Open Sans" panose="020B0606030504020204" pitchFamily="34" charset="0"/>
                <a:cs typeface="Open Sans" panose="020B0606030504020204" pitchFamily="34" charset="0"/>
              </a:rPr>
              <a:t>PLANNING FOCUS /</a:t>
            </a:r>
            <a:r>
              <a:rPr lang="en-US" sz="1400" dirty="0">
                <a:latin typeface="Open Sans" panose="020B0606030504020204" pitchFamily="34" charset="0"/>
                <a:ea typeface="Open Sans" panose="020B0606030504020204" pitchFamily="34" charset="0"/>
                <a:cs typeface="Open Sans" panose="020B0606030504020204" pitchFamily="34" charset="0"/>
              </a:rPr>
              <a:t> </a:t>
            </a:r>
            <a:r>
              <a:rPr lang="en-US" sz="1400" spc="-54" dirty="0">
                <a:latin typeface="Open Sans" panose="020B0606030504020204" pitchFamily="34" charset="0"/>
                <a:ea typeface="Open Sans" panose="020B0606030504020204" pitchFamily="34" charset="0"/>
                <a:cs typeface="Open Sans" panose="020B0606030504020204" pitchFamily="34" charset="0"/>
              </a:rPr>
              <a:t>Development, </a:t>
            </a:r>
            <a:r>
              <a:rPr lang="en-US" sz="1400" spc="-15" dirty="0">
                <a:latin typeface="Open Sans" panose="020B0606030504020204" pitchFamily="34" charset="0"/>
                <a:ea typeface="Open Sans" panose="020B0606030504020204" pitchFamily="34" charset="0"/>
                <a:cs typeface="Open Sans" panose="020B0606030504020204" pitchFamily="34" charset="0"/>
              </a:rPr>
              <a:t>tribal planning, </a:t>
            </a:r>
            <a:r>
              <a:rPr lang="en-US" sz="1400" spc="-44" dirty="0">
                <a:latin typeface="Open Sans" panose="020B0606030504020204" pitchFamily="34" charset="0"/>
                <a:ea typeface="Open Sans" panose="020B0606030504020204" pitchFamily="34" charset="0"/>
                <a:cs typeface="Open Sans" panose="020B0606030504020204" pitchFamily="34" charset="0"/>
              </a:rPr>
              <a:t>interagency</a:t>
            </a:r>
            <a:r>
              <a:rPr lang="en-US" sz="1400" spc="-62" dirty="0">
                <a:latin typeface="Open Sans" panose="020B0606030504020204" pitchFamily="34" charset="0"/>
                <a:ea typeface="Open Sans" panose="020B0606030504020204" pitchFamily="34" charset="0"/>
                <a:cs typeface="Open Sans" panose="020B0606030504020204" pitchFamily="34" charset="0"/>
              </a:rPr>
              <a:t> </a:t>
            </a:r>
            <a:r>
              <a:rPr lang="en-US" sz="1400" spc="-26" dirty="0">
                <a:latin typeface="Open Sans" panose="020B0606030504020204" pitchFamily="34" charset="0"/>
                <a:ea typeface="Open Sans" panose="020B0606030504020204" pitchFamily="34" charset="0"/>
                <a:cs typeface="Open Sans" panose="020B0606030504020204" pitchFamily="34" charset="0"/>
              </a:rPr>
              <a:t>coordination. </a:t>
            </a:r>
          </a:p>
          <a:p>
            <a:pPr marL="9245" marR="222813">
              <a:lnSpc>
                <a:spcPts val="1209"/>
              </a:lnSpc>
            </a:pPr>
            <a:endParaRPr lang="en-US" sz="1400" spc="-26" dirty="0">
              <a:latin typeface="Open Sans" panose="020B0606030504020204" pitchFamily="34" charset="0"/>
              <a:ea typeface="Open Sans" panose="020B0606030504020204" pitchFamily="34" charset="0"/>
              <a:cs typeface="Open Sans" panose="020B0606030504020204" pitchFamily="34" charset="0"/>
            </a:endParaRPr>
          </a:p>
          <a:p>
            <a:pPr marL="9245" marR="222813"/>
            <a:r>
              <a:rPr lang="en-US" sz="1400" b="1" spc="-26" dirty="0">
                <a:latin typeface="Open Sans" panose="020B0606030504020204" pitchFamily="34" charset="0"/>
                <a:ea typeface="Open Sans" panose="020B0606030504020204" pitchFamily="34" charset="0"/>
                <a:cs typeface="Open Sans" panose="020B0606030504020204" pitchFamily="34" charset="0"/>
              </a:rPr>
              <a:t>MOST INTERESTING PROJECT AS A PLANNER/ </a:t>
            </a:r>
            <a:r>
              <a:rPr lang="en-US" sz="1400" spc="-26" dirty="0">
                <a:latin typeface="Open Sans" panose="020B0606030504020204" pitchFamily="34" charset="0"/>
                <a:ea typeface="Open Sans" panose="020B0606030504020204" pitchFamily="34" charset="0"/>
                <a:cs typeface="Open Sans" panose="020B0606030504020204" pitchFamily="34" charset="0"/>
              </a:rPr>
              <a:t>Training elected and appointed officials statewide during the years in which I managed the state’s Short Course on Local Planning for the Department of Commerce</a:t>
            </a:r>
            <a:endParaRPr lang="en-US" sz="1400" b="1" dirty="0">
              <a:latin typeface="Open Sans" panose="020B0606030504020204" pitchFamily="34" charset="0"/>
              <a:ea typeface="Open Sans" panose="020B0606030504020204" pitchFamily="34" charset="0"/>
              <a:cs typeface="Open Sans" panose="020B0606030504020204" pitchFamily="34" charset="0"/>
            </a:endParaRPr>
          </a:p>
          <a:p>
            <a:pPr>
              <a:spcBef>
                <a:spcPts val="29"/>
              </a:spcBef>
            </a:pPr>
            <a:endParaRPr lang="en-US" sz="1400" dirty="0">
              <a:latin typeface="Open Sans" panose="020B0606030504020204" pitchFamily="34" charset="0"/>
              <a:ea typeface="Open Sans" panose="020B0606030504020204" pitchFamily="34" charset="0"/>
              <a:cs typeface="Open Sans" panose="020B0606030504020204" pitchFamily="34" charset="0"/>
            </a:endParaRPr>
          </a:p>
          <a:p>
            <a:pPr marL="9245" marR="96151">
              <a:lnSpc>
                <a:spcPts val="1216"/>
              </a:lnSpc>
              <a:spcBef>
                <a:spcPts val="3"/>
              </a:spcBef>
            </a:pPr>
            <a:r>
              <a:rPr lang="en-US" sz="1400" b="1" dirty="0">
                <a:latin typeface="Open Sans" panose="020B0606030504020204" pitchFamily="34" charset="0"/>
                <a:ea typeface="Open Sans" panose="020B0606030504020204" pitchFamily="34" charset="0"/>
                <a:cs typeface="Open Sans" panose="020B0606030504020204" pitchFamily="34" charset="0"/>
              </a:rPr>
              <a:t>EDUCATION / </a:t>
            </a:r>
            <a:r>
              <a:rPr lang="en-US" sz="1400" spc="-95" dirty="0">
                <a:latin typeface="Open Sans" panose="020B0606030504020204" pitchFamily="34" charset="0"/>
                <a:ea typeface="Open Sans" panose="020B0606030504020204" pitchFamily="34" charset="0"/>
                <a:cs typeface="Open Sans" panose="020B0606030504020204" pitchFamily="34" charset="0"/>
              </a:rPr>
              <a:t>UW, </a:t>
            </a:r>
            <a:r>
              <a:rPr lang="en-US" sz="1400" spc="-102" dirty="0">
                <a:latin typeface="Open Sans" panose="020B0606030504020204" pitchFamily="34" charset="0"/>
                <a:ea typeface="Open Sans" panose="020B0606030504020204" pitchFamily="34" charset="0"/>
                <a:cs typeface="Open Sans" panose="020B0606030504020204" pitchFamily="34" charset="0"/>
              </a:rPr>
              <a:t>PhD </a:t>
            </a:r>
            <a:r>
              <a:rPr lang="en-US" sz="1400" spc="-29" dirty="0">
                <a:latin typeface="Open Sans" panose="020B0606030504020204" pitchFamily="34" charset="0"/>
                <a:ea typeface="Open Sans" panose="020B0606030504020204" pitchFamily="34" charset="0"/>
                <a:cs typeface="Open Sans" panose="020B0606030504020204" pitchFamily="34" charset="0"/>
              </a:rPr>
              <a:t>(‘83); </a:t>
            </a:r>
            <a:r>
              <a:rPr lang="en-US" sz="1400" spc="-91" dirty="0">
                <a:latin typeface="Open Sans" panose="020B0606030504020204" pitchFamily="34" charset="0"/>
                <a:ea typeface="Open Sans" panose="020B0606030504020204" pitchFamily="34" charset="0"/>
                <a:cs typeface="Open Sans" panose="020B0606030504020204" pitchFamily="34" charset="0"/>
              </a:rPr>
              <a:t>UW, </a:t>
            </a:r>
            <a:r>
              <a:rPr lang="en-US" sz="1400" spc="-73" dirty="0">
                <a:latin typeface="Open Sans" panose="020B0606030504020204" pitchFamily="34" charset="0"/>
                <a:ea typeface="Open Sans" panose="020B0606030504020204" pitchFamily="34" charset="0"/>
                <a:cs typeface="Open Sans" panose="020B0606030504020204" pitchFamily="34" charset="0"/>
              </a:rPr>
              <a:t>MUP </a:t>
            </a:r>
            <a:r>
              <a:rPr lang="en-US" sz="1400" spc="-29" dirty="0">
                <a:latin typeface="Open Sans" panose="020B0606030504020204" pitchFamily="34" charset="0"/>
                <a:ea typeface="Open Sans" panose="020B0606030504020204" pitchFamily="34" charset="0"/>
                <a:cs typeface="Open Sans" panose="020B0606030504020204" pitchFamily="34" charset="0"/>
              </a:rPr>
              <a:t>(‘81); </a:t>
            </a:r>
            <a:r>
              <a:rPr lang="en-US" sz="1400" spc="-21" dirty="0">
                <a:latin typeface="Open Sans" panose="020B0606030504020204" pitchFamily="34" charset="0"/>
                <a:ea typeface="Open Sans" panose="020B0606030504020204" pitchFamily="34" charset="0"/>
                <a:cs typeface="Open Sans" panose="020B0606030504020204" pitchFamily="34" charset="0"/>
              </a:rPr>
              <a:t>Middlebury </a:t>
            </a:r>
            <a:r>
              <a:rPr lang="en-US" sz="1400" spc="-59" dirty="0">
                <a:latin typeface="Open Sans" panose="020B0606030504020204" pitchFamily="34" charset="0"/>
                <a:ea typeface="Open Sans" panose="020B0606030504020204" pitchFamily="34" charset="0"/>
                <a:cs typeface="Open Sans" panose="020B0606030504020204" pitchFamily="34" charset="0"/>
              </a:rPr>
              <a:t>College,  </a:t>
            </a:r>
            <a:r>
              <a:rPr lang="en-US" sz="1400" spc="-113" dirty="0">
                <a:latin typeface="Open Sans" panose="020B0606030504020204" pitchFamily="34" charset="0"/>
                <a:ea typeface="Open Sans" panose="020B0606030504020204" pitchFamily="34" charset="0"/>
                <a:cs typeface="Open Sans" panose="020B0606030504020204" pitchFamily="34" charset="0"/>
              </a:rPr>
              <a:t>BA</a:t>
            </a:r>
            <a:r>
              <a:rPr lang="en-US" sz="1400" spc="-65" dirty="0">
                <a:latin typeface="Open Sans" panose="020B0606030504020204" pitchFamily="34" charset="0"/>
                <a:ea typeface="Open Sans" panose="020B0606030504020204" pitchFamily="34" charset="0"/>
                <a:cs typeface="Open Sans" panose="020B0606030504020204" pitchFamily="34" charset="0"/>
              </a:rPr>
              <a:t> </a:t>
            </a:r>
            <a:r>
              <a:rPr lang="en-US" sz="1400" spc="-33" dirty="0">
                <a:latin typeface="Open Sans" panose="020B0606030504020204" pitchFamily="34" charset="0"/>
                <a:ea typeface="Open Sans" panose="020B0606030504020204" pitchFamily="34" charset="0"/>
                <a:cs typeface="Open Sans" panose="020B0606030504020204" pitchFamily="34" charset="0"/>
              </a:rPr>
              <a:t>(‘69)</a:t>
            </a:r>
            <a:endParaRPr lang="en-US" sz="1400" dirty="0">
              <a:latin typeface="Open Sans" panose="020B0606030504020204" pitchFamily="34" charset="0"/>
              <a:ea typeface="Open Sans" panose="020B0606030504020204" pitchFamily="34" charset="0"/>
              <a:cs typeface="Open Sans" panose="020B0606030504020204" pitchFamily="34" charset="0"/>
            </a:endParaRPr>
          </a:p>
          <a:p>
            <a:pPr marL="9245"/>
            <a:endParaRPr lang="en-US" sz="1400" dirty="0">
              <a:latin typeface="Open Sans" panose="020B0606030504020204" pitchFamily="34" charset="0"/>
              <a:ea typeface="Open Sans" panose="020B0606030504020204" pitchFamily="34" charset="0"/>
              <a:cs typeface="Open Sans" panose="020B0606030504020204" pitchFamily="34" charset="0"/>
            </a:endParaRPr>
          </a:p>
          <a:p>
            <a:pPr marL="9245"/>
            <a:r>
              <a:rPr lang="en-US" sz="1400" b="1" dirty="0">
                <a:latin typeface="Open Sans" panose="020B0606030504020204" pitchFamily="34" charset="0"/>
                <a:ea typeface="Open Sans" panose="020B0606030504020204" pitchFamily="34" charset="0"/>
                <a:cs typeface="Open Sans" panose="020B0606030504020204" pitchFamily="34" charset="0"/>
              </a:rPr>
              <a:t>YEARS PLANNING</a:t>
            </a:r>
            <a:r>
              <a:rPr lang="en-US" sz="1400" dirty="0">
                <a:latin typeface="Open Sans" panose="020B0606030504020204" pitchFamily="34" charset="0"/>
                <a:ea typeface="Open Sans" panose="020B0606030504020204" pitchFamily="34" charset="0"/>
                <a:cs typeface="Open Sans" panose="020B0606030504020204" pitchFamily="34" charset="0"/>
              </a:rPr>
              <a:t> </a:t>
            </a:r>
            <a:r>
              <a:rPr lang="en-US" sz="1400" b="1" dirty="0">
                <a:latin typeface="Open Sans" panose="020B0606030504020204" pitchFamily="34" charset="0"/>
                <a:ea typeface="Open Sans" panose="020B0606030504020204" pitchFamily="34" charset="0"/>
                <a:cs typeface="Open Sans" panose="020B0606030504020204" pitchFamily="34" charset="0"/>
              </a:rPr>
              <a:t>/</a:t>
            </a:r>
            <a:r>
              <a:rPr lang="en-US" sz="1400" b="1" spc="-44" dirty="0">
                <a:latin typeface="Open Sans" panose="020B0606030504020204" pitchFamily="34" charset="0"/>
                <a:ea typeface="Open Sans" panose="020B0606030504020204" pitchFamily="34" charset="0"/>
                <a:cs typeface="Open Sans" panose="020B0606030504020204" pitchFamily="34" charset="0"/>
              </a:rPr>
              <a:t> </a:t>
            </a:r>
            <a:r>
              <a:rPr lang="en-US" sz="1400" spc="-65" dirty="0">
                <a:latin typeface="Open Sans" panose="020B0606030504020204" pitchFamily="34" charset="0"/>
                <a:ea typeface="Open Sans" panose="020B0606030504020204" pitchFamily="34" charset="0"/>
                <a:cs typeface="Open Sans" panose="020B0606030504020204" pitchFamily="34" charset="0"/>
              </a:rPr>
              <a:t>35+</a:t>
            </a:r>
            <a:endParaRPr lang="en-US" sz="1400" dirty="0">
              <a:latin typeface="Open Sans" panose="020B0606030504020204" pitchFamily="34" charset="0"/>
              <a:ea typeface="Open Sans" panose="020B0606030504020204" pitchFamily="34" charset="0"/>
              <a:cs typeface="Open Sans" panose="020B0606030504020204" pitchFamily="34" charset="0"/>
            </a:endParaRPr>
          </a:p>
          <a:p>
            <a:pPr>
              <a:spcBef>
                <a:spcPts val="15"/>
              </a:spcBef>
            </a:pPr>
            <a:endParaRPr lang="en-US" sz="1400" dirty="0">
              <a:latin typeface="Open Sans" panose="020B0606030504020204" pitchFamily="34" charset="0"/>
              <a:ea typeface="Open Sans" panose="020B0606030504020204" pitchFamily="34" charset="0"/>
              <a:cs typeface="Open Sans" panose="020B0606030504020204" pitchFamily="34" charset="0"/>
            </a:endParaRPr>
          </a:p>
          <a:p>
            <a:pPr marL="9245"/>
            <a:r>
              <a:rPr lang="en-US" sz="1400" b="1" dirty="0">
                <a:latin typeface="Open Sans" panose="020B0606030504020204" pitchFamily="34" charset="0"/>
                <a:ea typeface="Open Sans" panose="020B0606030504020204" pitchFamily="34" charset="0"/>
                <a:cs typeface="Open Sans" panose="020B0606030504020204" pitchFamily="34" charset="0"/>
              </a:rPr>
              <a:t>WHY I PURSUED PLANNING AS A </a:t>
            </a:r>
            <a:r>
              <a:rPr lang="en-US" sz="1400" b="1" spc="-3" dirty="0">
                <a:latin typeface="Open Sans" panose="020B0606030504020204" pitchFamily="34" charset="0"/>
                <a:ea typeface="Open Sans" panose="020B0606030504020204" pitchFamily="34" charset="0"/>
                <a:cs typeface="Open Sans" panose="020B0606030504020204" pitchFamily="34" charset="0"/>
              </a:rPr>
              <a:t>PROFESSION</a:t>
            </a:r>
            <a:r>
              <a:rPr lang="en-US" sz="1400" b="1" spc="-77" dirty="0">
                <a:latin typeface="Open Sans" panose="020B0606030504020204" pitchFamily="34" charset="0"/>
                <a:ea typeface="Open Sans" panose="020B0606030504020204" pitchFamily="34" charset="0"/>
                <a:cs typeface="Open Sans" panose="020B0606030504020204" pitchFamily="34" charset="0"/>
              </a:rPr>
              <a:t> </a:t>
            </a:r>
            <a:r>
              <a:rPr lang="en-US" sz="1400" b="1" dirty="0">
                <a:latin typeface="Open Sans" panose="020B0606030504020204" pitchFamily="34" charset="0"/>
                <a:ea typeface="Open Sans" panose="020B0606030504020204" pitchFamily="34" charset="0"/>
                <a:cs typeface="Open Sans" panose="020B0606030504020204" pitchFamily="34" charset="0"/>
              </a:rPr>
              <a:t>/</a:t>
            </a:r>
          </a:p>
          <a:p>
            <a:pPr marL="9245"/>
            <a:r>
              <a:rPr lang="en-US" sz="1400" spc="-62" dirty="0">
                <a:latin typeface="Open Sans" panose="020B0606030504020204" pitchFamily="34" charset="0"/>
                <a:ea typeface="Open Sans" panose="020B0606030504020204" pitchFamily="34" charset="0"/>
                <a:cs typeface="Open Sans" panose="020B0606030504020204" pitchFamily="34" charset="0"/>
              </a:rPr>
              <a:t>Always </a:t>
            </a:r>
            <a:r>
              <a:rPr lang="en-US" sz="1400" spc="-29" dirty="0">
                <a:latin typeface="Open Sans" panose="020B0606030504020204" pitchFamily="34" charset="0"/>
                <a:ea typeface="Open Sans" panose="020B0606030504020204" pitchFamily="34" charset="0"/>
                <a:cs typeface="Open Sans" panose="020B0606030504020204" pitchFamily="34" charset="0"/>
              </a:rPr>
              <a:t>interested </a:t>
            </a:r>
            <a:r>
              <a:rPr lang="en-US" sz="1400" spc="-11" dirty="0">
                <a:latin typeface="Open Sans" panose="020B0606030504020204" pitchFamily="34" charset="0"/>
                <a:ea typeface="Open Sans" panose="020B0606030504020204" pitchFamily="34" charset="0"/>
                <a:cs typeface="Open Sans" panose="020B0606030504020204" pitchFamily="34" charset="0"/>
              </a:rPr>
              <a:t>in the dynamics of </a:t>
            </a:r>
            <a:r>
              <a:rPr lang="en-US" sz="1400" spc="-29" dirty="0">
                <a:latin typeface="Open Sans" panose="020B0606030504020204" pitchFamily="34" charset="0"/>
                <a:ea typeface="Open Sans" panose="020B0606030504020204" pitchFamily="34" charset="0"/>
                <a:cs typeface="Open Sans" panose="020B0606030504020204" pitchFamily="34" charset="0"/>
              </a:rPr>
              <a:t>community</a:t>
            </a:r>
            <a:r>
              <a:rPr lang="en-US" sz="1400" spc="-120" dirty="0">
                <a:latin typeface="Open Sans" panose="020B0606030504020204" pitchFamily="34" charset="0"/>
                <a:ea typeface="Open Sans" panose="020B0606030504020204" pitchFamily="34" charset="0"/>
                <a:cs typeface="Open Sans" panose="020B0606030504020204" pitchFamily="34" charset="0"/>
              </a:rPr>
              <a:t> </a:t>
            </a:r>
            <a:r>
              <a:rPr lang="en-US" sz="1400" spc="-36" dirty="0">
                <a:latin typeface="Open Sans" panose="020B0606030504020204" pitchFamily="34" charset="0"/>
                <a:ea typeface="Open Sans" panose="020B0606030504020204" pitchFamily="34" charset="0"/>
                <a:cs typeface="Open Sans" panose="020B0606030504020204" pitchFamily="34" charset="0"/>
              </a:rPr>
              <a:t>development.</a:t>
            </a:r>
            <a:endParaRPr lang="en-US" sz="1400" dirty="0">
              <a:latin typeface="Open Sans" panose="020B0606030504020204" pitchFamily="34" charset="0"/>
              <a:ea typeface="Open Sans" panose="020B0606030504020204" pitchFamily="34" charset="0"/>
              <a:cs typeface="Open Sans" panose="020B0606030504020204" pitchFamily="34" charset="0"/>
            </a:endParaRPr>
          </a:p>
          <a:p>
            <a:pPr>
              <a:spcBef>
                <a:spcPts val="26"/>
              </a:spcBef>
            </a:pPr>
            <a:endParaRPr lang="en-US" sz="1400" b="1" dirty="0">
              <a:latin typeface="Open Sans" panose="020B0606030504020204" pitchFamily="34" charset="0"/>
              <a:ea typeface="Open Sans" panose="020B0606030504020204" pitchFamily="34" charset="0"/>
              <a:cs typeface="Open Sans" panose="020B0606030504020204" pitchFamily="34" charset="0"/>
            </a:endParaRPr>
          </a:p>
          <a:p>
            <a:pPr marL="9245" marR="182134"/>
            <a:r>
              <a:rPr lang="en-US" sz="1400" b="1" dirty="0">
                <a:latin typeface="Open Sans" panose="020B0606030504020204" pitchFamily="34" charset="0"/>
                <a:ea typeface="Open Sans" panose="020B0606030504020204" pitchFamily="34" charset="0"/>
                <a:cs typeface="Open Sans" panose="020B0606030504020204" pitchFamily="34" charset="0"/>
              </a:rPr>
              <a:t>PAST WORK EXPERIENCE /</a:t>
            </a:r>
            <a:r>
              <a:rPr lang="en-US" sz="1400" dirty="0">
                <a:latin typeface="Open Sans" panose="020B0606030504020204" pitchFamily="34" charset="0"/>
                <a:ea typeface="Open Sans" panose="020B0606030504020204" pitchFamily="34" charset="0"/>
                <a:cs typeface="Open Sans" panose="020B0606030504020204" pitchFamily="34" charset="0"/>
              </a:rPr>
              <a:t> </a:t>
            </a:r>
            <a:r>
              <a:rPr lang="en-US" sz="1400" spc="-47" dirty="0">
                <a:latin typeface="Open Sans" panose="020B0606030504020204" pitchFamily="34" charset="0"/>
                <a:ea typeface="Open Sans" panose="020B0606030504020204" pitchFamily="34" charset="0"/>
                <a:cs typeface="Open Sans" panose="020B0606030504020204" pitchFamily="34" charset="0"/>
              </a:rPr>
              <a:t>Washington </a:t>
            </a:r>
            <a:r>
              <a:rPr lang="en-US" sz="1400" spc="-54" dirty="0">
                <a:latin typeface="Open Sans" panose="020B0606030504020204" pitchFamily="34" charset="0"/>
                <a:ea typeface="Open Sans" panose="020B0606030504020204" pitchFamily="34" charset="0"/>
                <a:cs typeface="Open Sans" panose="020B0606030504020204" pitchFamily="34" charset="0"/>
              </a:rPr>
              <a:t>State </a:t>
            </a:r>
            <a:r>
              <a:rPr lang="en-US" sz="1400" spc="-109" dirty="0">
                <a:latin typeface="Open Sans" panose="020B0606030504020204" pitchFamily="34" charset="0"/>
                <a:ea typeface="Open Sans" panose="020B0606030504020204" pitchFamily="34" charset="0"/>
                <a:cs typeface="Open Sans" panose="020B0606030504020204" pitchFamily="34" charset="0"/>
              </a:rPr>
              <a:t>Department of Commerce; </a:t>
            </a:r>
            <a:r>
              <a:rPr lang="en-US" sz="1400" spc="-54" dirty="0">
                <a:latin typeface="Open Sans" panose="020B0606030504020204" pitchFamily="34" charset="0"/>
                <a:ea typeface="Open Sans" panose="020B0606030504020204" pitchFamily="34" charset="0"/>
                <a:cs typeface="Open Sans" panose="020B0606030504020204" pitchFamily="34" charset="0"/>
              </a:rPr>
              <a:t>Clallam </a:t>
            </a:r>
            <a:r>
              <a:rPr lang="en-US" sz="1400" spc="-51" dirty="0">
                <a:latin typeface="Open Sans" panose="020B0606030504020204" pitchFamily="34" charset="0"/>
                <a:ea typeface="Open Sans" panose="020B0606030504020204" pitchFamily="34" charset="0"/>
                <a:cs typeface="Open Sans" panose="020B0606030504020204" pitchFamily="34" charset="0"/>
              </a:rPr>
              <a:t>County </a:t>
            </a:r>
            <a:r>
              <a:rPr lang="en-US" sz="1400" spc="-127" dirty="0">
                <a:latin typeface="Open Sans" panose="020B0606030504020204" pitchFamily="34" charset="0"/>
                <a:ea typeface="Open Sans" panose="020B0606030504020204" pitchFamily="34" charset="0"/>
                <a:cs typeface="Open Sans" panose="020B0606030504020204" pitchFamily="34" charset="0"/>
              </a:rPr>
              <a:t>EDC;  </a:t>
            </a:r>
            <a:r>
              <a:rPr lang="en-US" sz="1400" spc="-80" dirty="0">
                <a:latin typeface="Open Sans" panose="020B0606030504020204" pitchFamily="34" charset="0"/>
                <a:ea typeface="Open Sans" panose="020B0606030504020204" pitchFamily="34" charset="0"/>
                <a:cs typeface="Open Sans" panose="020B0606030504020204" pitchFamily="34" charset="0"/>
              </a:rPr>
              <a:t>Samish </a:t>
            </a:r>
            <a:r>
              <a:rPr lang="en-US" sz="1400" spc="-36" dirty="0">
                <a:latin typeface="Open Sans" panose="020B0606030504020204" pitchFamily="34" charset="0"/>
                <a:ea typeface="Open Sans" panose="020B0606030504020204" pitchFamily="34" charset="0"/>
                <a:cs typeface="Open Sans" panose="020B0606030504020204" pitchFamily="34" charset="0"/>
              </a:rPr>
              <a:t>Indian </a:t>
            </a:r>
            <a:r>
              <a:rPr lang="en-US" sz="1400" spc="-26" dirty="0">
                <a:latin typeface="Open Sans" panose="020B0606030504020204" pitchFamily="34" charset="0"/>
                <a:ea typeface="Open Sans" panose="020B0606030504020204" pitchFamily="34" charset="0"/>
                <a:cs typeface="Open Sans" panose="020B0606030504020204" pitchFamily="34" charset="0"/>
              </a:rPr>
              <a:t>Nation; </a:t>
            </a:r>
            <a:r>
              <a:rPr lang="en-US" sz="1400" spc="-47" dirty="0" err="1">
                <a:latin typeface="Open Sans" panose="020B0606030504020204" pitchFamily="34" charset="0"/>
                <a:ea typeface="Open Sans" panose="020B0606030504020204" pitchFamily="34" charset="0"/>
                <a:cs typeface="Open Sans" panose="020B0606030504020204" pitchFamily="34" charset="0"/>
              </a:rPr>
              <a:t>Shoalwater</a:t>
            </a:r>
            <a:r>
              <a:rPr lang="en-US" sz="1400" spc="-47" dirty="0">
                <a:latin typeface="Open Sans" panose="020B0606030504020204" pitchFamily="34" charset="0"/>
                <a:ea typeface="Open Sans" panose="020B0606030504020204" pitchFamily="34" charset="0"/>
                <a:cs typeface="Open Sans" panose="020B0606030504020204" pitchFamily="34" charset="0"/>
              </a:rPr>
              <a:t> </a:t>
            </a:r>
            <a:r>
              <a:rPr lang="en-US" sz="1400" spc="-91" dirty="0">
                <a:latin typeface="Open Sans" panose="020B0606030504020204" pitchFamily="34" charset="0"/>
                <a:ea typeface="Open Sans" panose="020B0606030504020204" pitchFamily="34" charset="0"/>
                <a:cs typeface="Open Sans" panose="020B0606030504020204" pitchFamily="34" charset="0"/>
              </a:rPr>
              <a:t>Bay </a:t>
            </a:r>
            <a:r>
              <a:rPr lang="en-US" sz="1400" spc="-36" dirty="0">
                <a:latin typeface="Open Sans" panose="020B0606030504020204" pitchFamily="34" charset="0"/>
                <a:ea typeface="Open Sans" panose="020B0606030504020204" pitchFamily="34" charset="0"/>
                <a:cs typeface="Open Sans" panose="020B0606030504020204" pitchFamily="34" charset="0"/>
              </a:rPr>
              <a:t>Indian</a:t>
            </a:r>
            <a:r>
              <a:rPr lang="en-US" sz="1400" spc="-113" dirty="0">
                <a:latin typeface="Open Sans" panose="020B0606030504020204" pitchFamily="34" charset="0"/>
                <a:ea typeface="Open Sans" panose="020B0606030504020204" pitchFamily="34" charset="0"/>
                <a:cs typeface="Open Sans" panose="020B0606030504020204" pitchFamily="34" charset="0"/>
              </a:rPr>
              <a:t> </a:t>
            </a:r>
            <a:r>
              <a:rPr lang="en-US" sz="1400" spc="-51" dirty="0">
                <a:latin typeface="Open Sans" panose="020B0606030504020204" pitchFamily="34" charset="0"/>
                <a:ea typeface="Open Sans" panose="020B0606030504020204" pitchFamily="34" charset="0"/>
                <a:cs typeface="Open Sans" panose="020B0606030504020204" pitchFamily="34" charset="0"/>
              </a:rPr>
              <a:t>Tribe; Eldred &amp; Associates.</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4" name="object 4"/>
          <p:cNvSpPr/>
          <p:nvPr/>
        </p:nvSpPr>
        <p:spPr>
          <a:xfrm>
            <a:off x="935736" y="1265311"/>
            <a:ext cx="1904999" cy="96011"/>
          </a:xfrm>
          <a:prstGeom prst="rect">
            <a:avLst/>
          </a:prstGeom>
          <a:blipFill>
            <a:blip r:embed="rId2" cstate="print"/>
            <a:stretch>
              <a:fillRect/>
            </a:stretch>
          </a:blipFill>
        </p:spPr>
        <p:txBody>
          <a:bodyPr wrap="square" lIns="0" tIns="0" rIns="0" bIns="0" rtlCol="0"/>
          <a:lstStyle/>
          <a:p>
            <a:endParaRPr/>
          </a:p>
        </p:txBody>
      </p:sp>
      <p:sp>
        <p:nvSpPr>
          <p:cNvPr id="5" name="object 5"/>
          <p:cNvSpPr/>
          <p:nvPr/>
        </p:nvSpPr>
        <p:spPr>
          <a:xfrm>
            <a:off x="6412999" y="0"/>
            <a:ext cx="2103120" cy="7772400"/>
          </a:xfrm>
          <a:custGeom>
            <a:avLst/>
            <a:gdLst/>
            <a:ahLst/>
            <a:cxnLst/>
            <a:rect l="l" t="t" r="r" b="b"/>
            <a:pathLst>
              <a:path w="2103120" h="7772400">
                <a:moveTo>
                  <a:pt x="2102853" y="0"/>
                </a:moveTo>
                <a:lnTo>
                  <a:pt x="0" y="7772400"/>
                </a:lnTo>
                <a:lnTo>
                  <a:pt x="2102853" y="7772400"/>
                </a:lnTo>
                <a:lnTo>
                  <a:pt x="2102853" y="0"/>
                </a:lnTo>
                <a:close/>
              </a:path>
            </a:pathLst>
          </a:custGeom>
          <a:solidFill>
            <a:srgbClr val="D7D9DA"/>
          </a:solidFill>
        </p:spPr>
        <p:txBody>
          <a:bodyPr wrap="square" lIns="0" tIns="0" rIns="0" bIns="0" rtlCol="0"/>
          <a:lstStyle/>
          <a:p>
            <a:endParaRPr/>
          </a:p>
        </p:txBody>
      </p:sp>
      <p:sp>
        <p:nvSpPr>
          <p:cNvPr id="6" name="object 6"/>
          <p:cNvSpPr/>
          <p:nvPr/>
        </p:nvSpPr>
        <p:spPr>
          <a:xfrm>
            <a:off x="8516111" y="0"/>
            <a:ext cx="1541780" cy="7772400"/>
          </a:xfrm>
          <a:custGeom>
            <a:avLst/>
            <a:gdLst/>
            <a:ahLst/>
            <a:cxnLst/>
            <a:rect l="l" t="t" r="r" b="b"/>
            <a:pathLst>
              <a:path w="1541779" h="7772400">
                <a:moveTo>
                  <a:pt x="0" y="7772400"/>
                </a:moveTo>
                <a:lnTo>
                  <a:pt x="1541767" y="7772400"/>
                </a:lnTo>
                <a:lnTo>
                  <a:pt x="1541767" y="0"/>
                </a:lnTo>
                <a:lnTo>
                  <a:pt x="0" y="0"/>
                </a:lnTo>
                <a:lnTo>
                  <a:pt x="0" y="7772400"/>
                </a:lnTo>
                <a:close/>
              </a:path>
            </a:pathLst>
          </a:custGeom>
          <a:solidFill>
            <a:srgbClr val="D7D9DA"/>
          </a:solidFill>
        </p:spPr>
        <p:txBody>
          <a:bodyPr wrap="square" lIns="0" tIns="0" rIns="0" bIns="0" rtlCol="0"/>
          <a:lstStyle/>
          <a:p>
            <a:endParaRPr/>
          </a:p>
        </p:txBody>
      </p:sp>
      <p:sp>
        <p:nvSpPr>
          <p:cNvPr id="8" name="TextBox 7"/>
          <p:cNvSpPr txBox="1"/>
          <p:nvPr/>
        </p:nvSpPr>
        <p:spPr>
          <a:xfrm>
            <a:off x="805152" y="333381"/>
            <a:ext cx="4066075" cy="707886"/>
          </a:xfrm>
          <a:prstGeom prst="rect">
            <a:avLst/>
          </a:prstGeom>
          <a:noFill/>
        </p:spPr>
        <p:txBody>
          <a:bodyPr wrap="square" rtlCol="0">
            <a:spAutoFit/>
          </a:bodyPr>
          <a:lstStyle/>
          <a:p>
            <a:pPr defTabSz="665665"/>
            <a:r>
              <a:rPr lang="en-US" sz="4000" dirty="0">
                <a:solidFill>
                  <a:prstClr val="black"/>
                </a:solidFill>
                <a:latin typeface="Uni Sans" pitchFamily="2" charset="77"/>
              </a:rPr>
              <a:t>Ted Gage, AICP</a:t>
            </a:r>
          </a:p>
        </p:txBody>
      </p:sp>
      <p:sp>
        <p:nvSpPr>
          <p:cNvPr id="9" name="object 6">
            <a:extLst>
              <a:ext uri="{FF2B5EF4-FFF2-40B4-BE49-F238E27FC236}">
                <a16:creationId xmlns:a16="http://schemas.microsoft.com/office/drawing/2014/main" id="{569DDB9D-1119-4442-8D85-88ABA3C6CDB1}"/>
              </a:ext>
            </a:extLst>
          </p:cNvPr>
          <p:cNvSpPr/>
          <p:nvPr/>
        </p:nvSpPr>
        <p:spPr>
          <a:xfrm>
            <a:off x="7128132" y="653355"/>
            <a:ext cx="1956816" cy="2743200"/>
          </a:xfrm>
          <a:prstGeom prst="rect">
            <a:avLst/>
          </a:prstGeom>
          <a:blipFill>
            <a:blip r:embed="rId3"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310"/>
          </a:p>
        </p:txBody>
      </p:sp>
    </p:spTree>
    <p:extLst>
      <p:ext uri="{BB962C8B-B14F-4D97-AF65-F5344CB8AC3E}">
        <p14:creationId xmlns:p14="http://schemas.microsoft.com/office/powerpoint/2010/main" val="23196435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txBox="1"/>
          <p:nvPr/>
        </p:nvSpPr>
        <p:spPr>
          <a:xfrm>
            <a:off x="932064" y="1524000"/>
            <a:ext cx="5477256" cy="4709623"/>
          </a:xfrm>
          <a:prstGeom prst="rect">
            <a:avLst/>
          </a:prstGeom>
        </p:spPr>
        <p:txBody>
          <a:bodyPr vert="horz" wrap="square" lIns="0" tIns="13335" rIns="0" bIns="0" rtlCol="0">
            <a:spAutoFit/>
          </a:bodyPr>
          <a:lstStyle/>
          <a:p>
            <a:pPr marL="12700">
              <a:lnSpc>
                <a:spcPct val="100000"/>
              </a:lnSpc>
              <a:spcBef>
                <a:spcPts val="95"/>
              </a:spcBef>
            </a:pPr>
            <a:r>
              <a:rPr lang="en-US" sz="1400" b="1" dirty="0">
                <a:latin typeface="Open Sans" panose="020B0606030504020204" pitchFamily="34" charset="0"/>
                <a:ea typeface="Open Sans" panose="020B0606030504020204" pitchFamily="34" charset="0"/>
                <a:cs typeface="Open Sans" panose="020B0606030504020204" pitchFamily="34" charset="0"/>
              </a:rPr>
              <a:t>EMPLOYER / </a:t>
            </a:r>
            <a:r>
              <a:rPr lang="en-US" sz="1600" spc="-110" dirty="0">
                <a:latin typeface="Open Sans" panose="020B0606030504020204" pitchFamily="34" charset="0"/>
                <a:ea typeface="Open Sans" panose="020B0606030504020204" pitchFamily="34" charset="0"/>
                <a:cs typeface="Open Sans" panose="020B0606030504020204" pitchFamily="34" charset="0"/>
              </a:rPr>
              <a:t>Alta Planning + Design </a:t>
            </a:r>
            <a:endParaRPr lang="en-US" sz="1600" dirty="0">
              <a:latin typeface="Open Sans" panose="020B0606030504020204" pitchFamily="34" charset="0"/>
              <a:ea typeface="Open Sans" panose="020B0606030504020204" pitchFamily="34" charset="0"/>
              <a:cs typeface="Open Sans" panose="020B0606030504020204" pitchFamily="34" charset="0"/>
            </a:endParaRPr>
          </a:p>
          <a:p>
            <a:pPr>
              <a:lnSpc>
                <a:spcPct val="100000"/>
              </a:lnSpc>
              <a:spcBef>
                <a:spcPts val="25"/>
              </a:spcBef>
            </a:pPr>
            <a:endParaRPr lang="en-US" sz="1600" dirty="0">
              <a:latin typeface="Open Sans" panose="020B0606030504020204" pitchFamily="34" charset="0"/>
              <a:ea typeface="Open Sans" panose="020B0606030504020204" pitchFamily="34" charset="0"/>
              <a:cs typeface="Open Sans" panose="020B0606030504020204" pitchFamily="34" charset="0"/>
            </a:endParaRPr>
          </a:p>
          <a:p>
            <a:pPr marL="12700" marR="743585">
              <a:spcBef>
                <a:spcPts val="5"/>
              </a:spcBef>
            </a:pPr>
            <a:r>
              <a:rPr lang="en-US" sz="1400" b="1" dirty="0">
                <a:latin typeface="Open Sans" panose="020B0606030504020204" pitchFamily="34" charset="0"/>
                <a:ea typeface="Open Sans" panose="020B0606030504020204" pitchFamily="34" charset="0"/>
                <a:cs typeface="Open Sans" panose="020B0606030504020204" pitchFamily="34" charset="0"/>
              </a:rPr>
              <a:t>PLANNING FOCUS / </a:t>
            </a:r>
            <a:r>
              <a:rPr lang="en-US" sz="1400" spc="-55" dirty="0">
                <a:latin typeface="Open Sans" panose="020B0606030504020204" pitchFamily="34" charset="0"/>
                <a:ea typeface="Open Sans" panose="020B0606030504020204" pitchFamily="34" charset="0"/>
                <a:cs typeface="Open Sans" panose="020B0606030504020204" pitchFamily="34" charset="0"/>
              </a:rPr>
              <a:t>Long-range urban planning (e.g., comprehensive and small area planning), </a:t>
            </a:r>
            <a:r>
              <a:rPr lang="en-US" sz="1400" spc="-55" dirty="0" err="1">
                <a:latin typeface="Open Sans" panose="020B0606030504020204" pitchFamily="34" charset="0"/>
                <a:ea typeface="Open Sans" panose="020B0606030504020204" pitchFamily="34" charset="0"/>
                <a:cs typeface="Open Sans" panose="020B0606030504020204" pitchFamily="34" charset="0"/>
              </a:rPr>
              <a:t>placemaking</a:t>
            </a:r>
            <a:r>
              <a:rPr lang="en-US" sz="1400" spc="-55" dirty="0">
                <a:latin typeface="Open Sans" panose="020B0606030504020204" pitchFamily="34" charset="0"/>
                <a:ea typeface="Open Sans" panose="020B0606030504020204" pitchFamily="34" charset="0"/>
                <a:cs typeface="Open Sans" panose="020B0606030504020204" pitchFamily="34" charset="0"/>
              </a:rPr>
              <a:t>, and active transportation. </a:t>
            </a:r>
            <a:endParaRPr lang="en-US" sz="1400" dirty="0">
              <a:latin typeface="Open Sans" panose="020B0606030504020204" pitchFamily="34" charset="0"/>
              <a:ea typeface="Open Sans" panose="020B0606030504020204" pitchFamily="34" charset="0"/>
              <a:cs typeface="Open Sans" panose="020B0606030504020204" pitchFamily="34" charset="0"/>
            </a:endParaRPr>
          </a:p>
          <a:p>
            <a:pPr>
              <a:lnSpc>
                <a:spcPct val="100000"/>
              </a:lnSpc>
            </a:pPr>
            <a:endParaRPr lang="en-US" sz="1500" dirty="0">
              <a:latin typeface="Open Sans" panose="020B0606030504020204" pitchFamily="34" charset="0"/>
              <a:ea typeface="Open Sans" panose="020B0606030504020204" pitchFamily="34" charset="0"/>
              <a:cs typeface="Open Sans" panose="020B0606030504020204" pitchFamily="34" charset="0"/>
            </a:endParaRPr>
          </a:p>
          <a:p>
            <a:pPr marL="12700">
              <a:lnSpc>
                <a:spcPct val="100000"/>
              </a:lnSpc>
            </a:pPr>
            <a:r>
              <a:rPr lang="en-US" sz="1400" b="1" spc="-5" dirty="0">
                <a:latin typeface="Open Sans" panose="020B0606030504020204" pitchFamily="34" charset="0"/>
                <a:ea typeface="Open Sans" panose="020B0606030504020204" pitchFamily="34" charset="0"/>
                <a:cs typeface="Open Sans" panose="020B0606030504020204" pitchFamily="34" charset="0"/>
              </a:rPr>
              <a:t>MOST </a:t>
            </a:r>
            <a:r>
              <a:rPr lang="en-US" sz="1400" b="1" dirty="0">
                <a:latin typeface="Open Sans" panose="020B0606030504020204" pitchFamily="34" charset="0"/>
                <a:ea typeface="Open Sans" panose="020B0606030504020204" pitchFamily="34" charset="0"/>
                <a:cs typeface="Open Sans" panose="020B0606030504020204" pitchFamily="34" charset="0"/>
              </a:rPr>
              <a:t>INTERESTING PROJECT AS A PLANNER</a:t>
            </a:r>
            <a:r>
              <a:rPr lang="en-US" sz="1400" b="1" spc="-130" dirty="0">
                <a:latin typeface="Open Sans" panose="020B0606030504020204" pitchFamily="34" charset="0"/>
                <a:ea typeface="Open Sans" panose="020B0606030504020204" pitchFamily="34" charset="0"/>
                <a:cs typeface="Open Sans" panose="020B0606030504020204" pitchFamily="34" charset="0"/>
              </a:rPr>
              <a:t> </a:t>
            </a:r>
            <a:r>
              <a:rPr lang="en-US" sz="1400" b="1" dirty="0">
                <a:latin typeface="Open Sans" panose="020B0606030504020204" pitchFamily="34" charset="0"/>
                <a:ea typeface="Open Sans" panose="020B0606030504020204" pitchFamily="34" charset="0"/>
                <a:cs typeface="Open Sans" panose="020B0606030504020204" pitchFamily="34" charset="0"/>
              </a:rPr>
              <a:t>/</a:t>
            </a:r>
            <a:endParaRPr lang="en-US" sz="1400" dirty="0">
              <a:latin typeface="Open Sans" panose="020B0606030504020204" pitchFamily="34" charset="0"/>
              <a:ea typeface="Open Sans" panose="020B0606030504020204" pitchFamily="34" charset="0"/>
              <a:cs typeface="Open Sans" panose="020B0606030504020204" pitchFamily="34" charset="0"/>
            </a:endParaRPr>
          </a:p>
          <a:p>
            <a:pPr marL="12700" marR="173990">
              <a:lnSpc>
                <a:spcPts val="1700"/>
              </a:lnSpc>
              <a:spcBef>
                <a:spcPts val="50"/>
              </a:spcBef>
            </a:pPr>
            <a:r>
              <a:rPr lang="en-US" sz="1400" spc="-60" dirty="0">
                <a:latin typeface="Open Sans" panose="020B0606030504020204" pitchFamily="34" charset="0"/>
                <a:ea typeface="Open Sans" panose="020B0606030504020204" pitchFamily="34" charset="0"/>
                <a:cs typeface="Open Sans" panose="020B0606030504020204" pitchFamily="34" charset="0"/>
              </a:rPr>
              <a:t>Planning context lead for the Downtown Dallas station as part of the Dallas to Houston high speed rail project. </a:t>
            </a:r>
            <a:endParaRPr lang="en-US" sz="1400" dirty="0">
              <a:latin typeface="Open Sans" panose="020B0606030504020204" pitchFamily="34" charset="0"/>
              <a:ea typeface="Open Sans" panose="020B0606030504020204" pitchFamily="34" charset="0"/>
              <a:cs typeface="Open Sans" panose="020B0606030504020204" pitchFamily="34" charset="0"/>
            </a:endParaRPr>
          </a:p>
          <a:p>
            <a:pPr>
              <a:lnSpc>
                <a:spcPct val="100000"/>
              </a:lnSpc>
              <a:spcBef>
                <a:spcPts val="10"/>
              </a:spcBef>
            </a:pPr>
            <a:endParaRPr lang="en-US" sz="1550" dirty="0">
              <a:latin typeface="Open Sans" panose="020B0606030504020204" pitchFamily="34" charset="0"/>
              <a:ea typeface="Open Sans" panose="020B0606030504020204" pitchFamily="34" charset="0"/>
              <a:cs typeface="Open Sans" panose="020B0606030504020204" pitchFamily="34" charset="0"/>
            </a:endParaRPr>
          </a:p>
          <a:p>
            <a:pPr marL="12700">
              <a:lnSpc>
                <a:spcPct val="100000"/>
              </a:lnSpc>
            </a:pPr>
            <a:r>
              <a:rPr lang="en-US" sz="1400" b="1" spc="-5" dirty="0">
                <a:latin typeface="Open Sans" panose="020B0606030504020204" pitchFamily="34" charset="0"/>
                <a:ea typeface="Open Sans" panose="020B0606030504020204" pitchFamily="34" charset="0"/>
                <a:cs typeface="Open Sans" panose="020B0606030504020204" pitchFamily="34" charset="0"/>
              </a:rPr>
              <a:t>Education</a:t>
            </a:r>
            <a:r>
              <a:rPr lang="en-US" sz="1400" b="1" dirty="0">
                <a:latin typeface="Open Sans" panose="020B0606030504020204" pitchFamily="34" charset="0"/>
                <a:ea typeface="Open Sans" panose="020B0606030504020204" pitchFamily="34" charset="0"/>
                <a:cs typeface="Open Sans" panose="020B0606030504020204" pitchFamily="34" charset="0"/>
              </a:rPr>
              <a:t>/</a:t>
            </a:r>
            <a:r>
              <a:rPr lang="en-US" sz="1400" spc="-60" dirty="0">
                <a:latin typeface="Open Sans" panose="020B0606030504020204" pitchFamily="34" charset="0"/>
                <a:ea typeface="Open Sans" panose="020B0606030504020204" pitchFamily="34" charset="0"/>
                <a:cs typeface="Open Sans" panose="020B0606030504020204" pitchFamily="34" charset="0"/>
              </a:rPr>
              <a:t> Master of City and Regional Planning, University of Texas; Bachelor of Arts in Political Science, Texas Tech University</a:t>
            </a:r>
            <a:endParaRPr lang="en-US" sz="1400" dirty="0">
              <a:latin typeface="Open Sans" panose="020B0606030504020204" pitchFamily="34" charset="0"/>
              <a:ea typeface="Open Sans" panose="020B0606030504020204" pitchFamily="34" charset="0"/>
              <a:cs typeface="Open Sans" panose="020B0606030504020204" pitchFamily="34" charset="0"/>
            </a:endParaRPr>
          </a:p>
          <a:p>
            <a:pPr>
              <a:lnSpc>
                <a:spcPct val="100000"/>
              </a:lnSpc>
              <a:spcBef>
                <a:spcPts val="40"/>
              </a:spcBef>
            </a:pPr>
            <a:endParaRPr lang="en-US" sz="1550" dirty="0">
              <a:latin typeface="Open Sans" panose="020B0606030504020204" pitchFamily="34" charset="0"/>
              <a:ea typeface="Open Sans" panose="020B0606030504020204" pitchFamily="34" charset="0"/>
              <a:cs typeface="Open Sans" panose="020B0606030504020204" pitchFamily="34" charset="0"/>
            </a:endParaRPr>
          </a:p>
          <a:p>
            <a:pPr marL="12700">
              <a:lnSpc>
                <a:spcPct val="100000"/>
              </a:lnSpc>
            </a:pPr>
            <a:r>
              <a:rPr lang="en-US" sz="1400" b="1" dirty="0">
                <a:latin typeface="Open Sans" panose="020B0606030504020204" pitchFamily="34" charset="0"/>
                <a:ea typeface="Open Sans" panose="020B0606030504020204" pitchFamily="34" charset="0"/>
                <a:cs typeface="Open Sans" panose="020B0606030504020204" pitchFamily="34" charset="0"/>
              </a:rPr>
              <a:t>YEARS PLANNING /</a:t>
            </a:r>
            <a:r>
              <a:rPr lang="en-US" sz="1400" b="1" spc="-60" dirty="0">
                <a:latin typeface="Open Sans" panose="020B0606030504020204" pitchFamily="34" charset="0"/>
                <a:ea typeface="Open Sans" panose="020B0606030504020204" pitchFamily="34" charset="0"/>
                <a:cs typeface="Open Sans" panose="020B0606030504020204" pitchFamily="34" charset="0"/>
              </a:rPr>
              <a:t> </a:t>
            </a:r>
            <a:r>
              <a:rPr lang="en-US" sz="1400" dirty="0">
                <a:latin typeface="Open Sans" panose="020B0606030504020204" pitchFamily="34" charset="0"/>
                <a:ea typeface="Open Sans" panose="020B0606030504020204" pitchFamily="34" charset="0"/>
                <a:cs typeface="Open Sans" panose="020B0606030504020204" pitchFamily="34" charset="0"/>
              </a:rPr>
              <a:t>10</a:t>
            </a:r>
          </a:p>
          <a:p>
            <a:pPr>
              <a:lnSpc>
                <a:spcPct val="100000"/>
              </a:lnSpc>
              <a:spcBef>
                <a:spcPts val="15"/>
              </a:spcBef>
            </a:pPr>
            <a:endParaRPr lang="en-US" sz="1450" dirty="0">
              <a:latin typeface="Open Sans" panose="020B0606030504020204" pitchFamily="34" charset="0"/>
              <a:ea typeface="Open Sans" panose="020B0606030504020204" pitchFamily="34" charset="0"/>
              <a:cs typeface="Open Sans" panose="020B0606030504020204" pitchFamily="34" charset="0"/>
            </a:endParaRPr>
          </a:p>
          <a:p>
            <a:pPr marL="12700">
              <a:lnSpc>
                <a:spcPct val="100000"/>
              </a:lnSpc>
            </a:pPr>
            <a:r>
              <a:rPr lang="en-US" sz="1400" b="1" dirty="0">
                <a:latin typeface="Open Sans" panose="020B0606030504020204" pitchFamily="34" charset="0"/>
                <a:ea typeface="Open Sans" panose="020B0606030504020204" pitchFamily="34" charset="0"/>
                <a:cs typeface="Open Sans" panose="020B0606030504020204" pitchFamily="34" charset="0"/>
              </a:rPr>
              <a:t>WHY I PURSUED PLANNING AS A </a:t>
            </a:r>
            <a:r>
              <a:rPr lang="en-US" sz="1400" b="1" spc="-5" dirty="0">
                <a:latin typeface="Open Sans" panose="020B0606030504020204" pitchFamily="34" charset="0"/>
                <a:ea typeface="Open Sans" panose="020B0606030504020204" pitchFamily="34" charset="0"/>
                <a:cs typeface="Open Sans" panose="020B0606030504020204" pitchFamily="34" charset="0"/>
              </a:rPr>
              <a:t>PROFESSION</a:t>
            </a:r>
            <a:r>
              <a:rPr lang="en-US" sz="1400" b="1" spc="-105" dirty="0">
                <a:latin typeface="Open Sans" panose="020B0606030504020204" pitchFamily="34" charset="0"/>
                <a:ea typeface="Open Sans" panose="020B0606030504020204" pitchFamily="34" charset="0"/>
                <a:cs typeface="Open Sans" panose="020B0606030504020204" pitchFamily="34" charset="0"/>
              </a:rPr>
              <a:t> </a:t>
            </a:r>
            <a:r>
              <a:rPr lang="en-US" sz="1400" b="1" dirty="0">
                <a:latin typeface="Open Sans" panose="020B0606030504020204" pitchFamily="34" charset="0"/>
                <a:ea typeface="Open Sans" panose="020B0606030504020204" pitchFamily="34" charset="0"/>
                <a:cs typeface="Open Sans" panose="020B0606030504020204" pitchFamily="34" charset="0"/>
              </a:rPr>
              <a:t>/</a:t>
            </a:r>
            <a:endParaRPr lang="en-US" sz="1400" dirty="0">
              <a:latin typeface="Open Sans" panose="020B0606030504020204" pitchFamily="34" charset="0"/>
              <a:ea typeface="Open Sans" panose="020B0606030504020204" pitchFamily="34" charset="0"/>
              <a:cs typeface="Open Sans" panose="020B0606030504020204" pitchFamily="34" charset="0"/>
            </a:endParaRPr>
          </a:p>
          <a:p>
            <a:pPr marL="12700">
              <a:lnSpc>
                <a:spcPct val="100000"/>
              </a:lnSpc>
              <a:spcBef>
                <a:spcPts val="25"/>
              </a:spcBef>
            </a:pPr>
            <a:r>
              <a:rPr lang="en-US" sz="1400" spc="-40" dirty="0">
                <a:latin typeface="Open Sans" panose="020B0606030504020204" pitchFamily="34" charset="0"/>
                <a:ea typeface="Open Sans" panose="020B0606030504020204" pitchFamily="34" charset="0"/>
                <a:cs typeface="Open Sans" panose="020B0606030504020204" pitchFamily="34" charset="0"/>
              </a:rPr>
              <a:t>I’ve always been attracted to and fascinated with cities and our urban environment. Our space and urban framework builds creativity, facilitates innovation and helps us lead healthier, more sustainable lives! </a:t>
            </a:r>
            <a:endParaRPr lang="en-US" sz="1400" dirty="0">
              <a:latin typeface="Open Sans" panose="020B0606030504020204" pitchFamily="34" charset="0"/>
              <a:ea typeface="Open Sans" panose="020B0606030504020204" pitchFamily="34" charset="0"/>
              <a:cs typeface="Open Sans" panose="020B0606030504020204" pitchFamily="34" charset="0"/>
            </a:endParaRPr>
          </a:p>
          <a:p>
            <a:pPr>
              <a:lnSpc>
                <a:spcPct val="100000"/>
              </a:lnSpc>
              <a:spcBef>
                <a:spcPts val="5"/>
              </a:spcBef>
            </a:pPr>
            <a:endParaRPr lang="en-US" sz="1550" dirty="0">
              <a:latin typeface="Open Sans" panose="020B0606030504020204" pitchFamily="34" charset="0"/>
              <a:ea typeface="Open Sans" panose="020B0606030504020204" pitchFamily="34" charset="0"/>
              <a:cs typeface="Open Sans" panose="020B0606030504020204" pitchFamily="34" charset="0"/>
            </a:endParaRPr>
          </a:p>
          <a:p>
            <a:pPr marL="12700" marR="243840">
              <a:lnSpc>
                <a:spcPct val="99300"/>
              </a:lnSpc>
            </a:pPr>
            <a:r>
              <a:rPr lang="en-US" sz="1400" b="1" dirty="0">
                <a:latin typeface="Open Sans" panose="020B0606030504020204" pitchFamily="34" charset="0"/>
                <a:ea typeface="Open Sans" panose="020B0606030504020204" pitchFamily="34" charset="0"/>
                <a:cs typeface="Open Sans" panose="020B0606030504020204" pitchFamily="34" charset="0"/>
              </a:rPr>
              <a:t>PAST WORK EXPERIENCE / </a:t>
            </a:r>
            <a:r>
              <a:rPr lang="en-US" sz="1400" spc="-20" dirty="0">
                <a:latin typeface="Open Sans" panose="020B0606030504020204" pitchFamily="34" charset="0"/>
                <a:ea typeface="Open Sans" panose="020B0606030504020204" pitchFamily="34" charset="0"/>
                <a:cs typeface="Open Sans" panose="020B0606030504020204" pitchFamily="34" charset="0"/>
              </a:rPr>
              <a:t>Project Manager in the Dallas office of </a:t>
            </a:r>
            <a:r>
              <a:rPr lang="en-US" sz="1400" spc="-20" dirty="0" err="1">
                <a:latin typeface="Open Sans" panose="020B0606030504020204" pitchFamily="34" charset="0"/>
                <a:ea typeface="Open Sans" panose="020B0606030504020204" pitchFamily="34" charset="0"/>
                <a:cs typeface="Open Sans" panose="020B0606030504020204" pitchFamily="34" charset="0"/>
              </a:rPr>
              <a:t>Freese</a:t>
            </a:r>
            <a:r>
              <a:rPr lang="en-US" sz="1400" spc="-20" dirty="0">
                <a:latin typeface="Open Sans" panose="020B0606030504020204" pitchFamily="34" charset="0"/>
                <a:ea typeface="Open Sans" panose="020B0606030504020204" pitchFamily="34" charset="0"/>
                <a:cs typeface="Open Sans" panose="020B0606030504020204" pitchFamily="34" charset="0"/>
              </a:rPr>
              <a:t> and Nichols, Inc., a large engineering and planning consulting firm based in Texas. </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4" name="object 4"/>
          <p:cNvSpPr/>
          <p:nvPr/>
        </p:nvSpPr>
        <p:spPr>
          <a:xfrm>
            <a:off x="935736" y="1265311"/>
            <a:ext cx="1904999" cy="96011"/>
          </a:xfrm>
          <a:prstGeom prst="rect">
            <a:avLst/>
          </a:prstGeom>
          <a:blipFill>
            <a:blip r:embed="rId2" cstate="print"/>
            <a:stretch>
              <a:fillRect/>
            </a:stretch>
          </a:blipFill>
        </p:spPr>
        <p:txBody>
          <a:bodyPr wrap="square" lIns="0" tIns="0" rIns="0" bIns="0" rtlCol="0"/>
          <a:lstStyle/>
          <a:p>
            <a:endParaRPr/>
          </a:p>
        </p:txBody>
      </p:sp>
      <p:sp>
        <p:nvSpPr>
          <p:cNvPr id="5" name="object 5"/>
          <p:cNvSpPr/>
          <p:nvPr/>
        </p:nvSpPr>
        <p:spPr>
          <a:xfrm>
            <a:off x="6412999" y="0"/>
            <a:ext cx="2103120" cy="7772400"/>
          </a:xfrm>
          <a:custGeom>
            <a:avLst/>
            <a:gdLst/>
            <a:ahLst/>
            <a:cxnLst/>
            <a:rect l="l" t="t" r="r" b="b"/>
            <a:pathLst>
              <a:path w="2103120" h="7772400">
                <a:moveTo>
                  <a:pt x="2102853" y="0"/>
                </a:moveTo>
                <a:lnTo>
                  <a:pt x="0" y="7772400"/>
                </a:lnTo>
                <a:lnTo>
                  <a:pt x="2102853" y="7772400"/>
                </a:lnTo>
                <a:lnTo>
                  <a:pt x="2102853" y="0"/>
                </a:lnTo>
                <a:close/>
              </a:path>
            </a:pathLst>
          </a:custGeom>
          <a:solidFill>
            <a:srgbClr val="D7D9DA"/>
          </a:solidFill>
        </p:spPr>
        <p:txBody>
          <a:bodyPr wrap="square" lIns="0" tIns="0" rIns="0" bIns="0" rtlCol="0"/>
          <a:lstStyle/>
          <a:p>
            <a:endParaRPr/>
          </a:p>
        </p:txBody>
      </p:sp>
      <p:sp>
        <p:nvSpPr>
          <p:cNvPr id="6" name="object 6"/>
          <p:cNvSpPr/>
          <p:nvPr/>
        </p:nvSpPr>
        <p:spPr>
          <a:xfrm>
            <a:off x="8516111" y="0"/>
            <a:ext cx="1541780" cy="7772400"/>
          </a:xfrm>
          <a:custGeom>
            <a:avLst/>
            <a:gdLst/>
            <a:ahLst/>
            <a:cxnLst/>
            <a:rect l="l" t="t" r="r" b="b"/>
            <a:pathLst>
              <a:path w="1541779" h="7772400">
                <a:moveTo>
                  <a:pt x="0" y="7772400"/>
                </a:moveTo>
                <a:lnTo>
                  <a:pt x="1541767" y="7772400"/>
                </a:lnTo>
                <a:lnTo>
                  <a:pt x="1541767" y="0"/>
                </a:lnTo>
                <a:lnTo>
                  <a:pt x="0" y="0"/>
                </a:lnTo>
                <a:lnTo>
                  <a:pt x="0" y="7772400"/>
                </a:lnTo>
                <a:close/>
              </a:path>
            </a:pathLst>
          </a:custGeom>
          <a:solidFill>
            <a:srgbClr val="D7D9DA"/>
          </a:solidFill>
        </p:spPr>
        <p:txBody>
          <a:bodyPr wrap="square" lIns="0" tIns="0" rIns="0" bIns="0" rtlCol="0"/>
          <a:lstStyle/>
          <a:p>
            <a:endParaRPr/>
          </a:p>
        </p:txBody>
      </p:sp>
      <p:sp>
        <p:nvSpPr>
          <p:cNvPr id="8" name="TextBox 7"/>
          <p:cNvSpPr txBox="1"/>
          <p:nvPr/>
        </p:nvSpPr>
        <p:spPr>
          <a:xfrm>
            <a:off x="805152" y="333381"/>
            <a:ext cx="5604168" cy="707886"/>
          </a:xfrm>
          <a:prstGeom prst="rect">
            <a:avLst/>
          </a:prstGeom>
          <a:noFill/>
        </p:spPr>
        <p:txBody>
          <a:bodyPr wrap="square" rtlCol="0">
            <a:spAutoFit/>
          </a:bodyPr>
          <a:lstStyle/>
          <a:p>
            <a:pPr defTabSz="665665"/>
            <a:r>
              <a:rPr lang="en-US" sz="4000" dirty="0">
                <a:latin typeface="Uni Sans" pitchFamily="2" charset="77"/>
              </a:rPr>
              <a:t>Brandon Gonzalez</a:t>
            </a:r>
            <a:r>
              <a:rPr lang="en-US" sz="4000" spc="-60" dirty="0">
                <a:latin typeface="Uni Sans" pitchFamily="2" charset="77"/>
              </a:rPr>
              <a:t>,</a:t>
            </a:r>
            <a:r>
              <a:rPr lang="en-US" sz="4000" spc="-235" dirty="0">
                <a:latin typeface="Uni Sans" pitchFamily="2" charset="77"/>
              </a:rPr>
              <a:t> </a:t>
            </a:r>
            <a:r>
              <a:rPr lang="en-US" sz="4000" spc="-60" dirty="0">
                <a:latin typeface="Uni Sans" pitchFamily="2" charset="77"/>
              </a:rPr>
              <a:t>AICP</a:t>
            </a:r>
            <a:endParaRPr lang="en-US" sz="4000" dirty="0">
              <a:solidFill>
                <a:prstClr val="black"/>
              </a:solidFill>
              <a:latin typeface="Uni Sans" pitchFamily="2" charset="77"/>
            </a:endParaRPr>
          </a:p>
        </p:txBody>
      </p:sp>
      <p:pic>
        <p:nvPicPr>
          <p:cNvPr id="10" name="Picture 9">
            <a:extLst>
              <a:ext uri="{FF2B5EF4-FFF2-40B4-BE49-F238E27FC236}">
                <a16:creationId xmlns:a16="http://schemas.microsoft.com/office/drawing/2014/main" id="{0328AFAB-AFE9-4C08-B7BE-536CD3A4F93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48548" y="687324"/>
            <a:ext cx="2650867" cy="2743200"/>
          </a:xfrm>
          <a:prstGeom prst="rect">
            <a:avLst/>
          </a:prstGeom>
          <a:ln>
            <a:noFill/>
          </a:ln>
        </p:spPr>
      </p:pic>
    </p:spTree>
    <p:extLst>
      <p:ext uri="{BB962C8B-B14F-4D97-AF65-F5344CB8AC3E}">
        <p14:creationId xmlns:p14="http://schemas.microsoft.com/office/powerpoint/2010/main" val="16635856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txBox="1"/>
          <p:nvPr/>
        </p:nvSpPr>
        <p:spPr>
          <a:xfrm>
            <a:off x="932064" y="1524000"/>
            <a:ext cx="5477256" cy="4062907"/>
          </a:xfrm>
          <a:prstGeom prst="rect">
            <a:avLst/>
          </a:prstGeom>
        </p:spPr>
        <p:txBody>
          <a:bodyPr vert="horz" wrap="square" lIns="0" tIns="13335" rIns="0" bIns="0" rtlCol="0">
            <a:spAutoFit/>
          </a:bodyPr>
          <a:lstStyle/>
          <a:p>
            <a:pPr marL="12700">
              <a:lnSpc>
                <a:spcPct val="100000"/>
              </a:lnSpc>
              <a:spcBef>
                <a:spcPts val="105"/>
              </a:spcBef>
            </a:pPr>
            <a:r>
              <a:rPr lang="en-US" sz="1400" b="1" dirty="0">
                <a:latin typeface="Open Sans" panose="020B0606030504020204" pitchFamily="34" charset="0"/>
                <a:ea typeface="Open Sans" panose="020B0606030504020204" pitchFamily="34" charset="0"/>
                <a:cs typeface="Open Sans" panose="020B0606030504020204" pitchFamily="34" charset="0"/>
              </a:rPr>
              <a:t>EMPLOYER / </a:t>
            </a:r>
            <a:r>
              <a:rPr lang="en-US" sz="1400" dirty="0">
                <a:latin typeface="Open Sans" panose="020B0606030504020204" pitchFamily="34" charset="0"/>
                <a:ea typeface="Open Sans" panose="020B0606030504020204" pitchFamily="34" charset="0"/>
                <a:cs typeface="Open Sans" panose="020B0606030504020204" pitchFamily="34" charset="0"/>
              </a:rPr>
              <a:t>BERK Consulting, Inc.</a:t>
            </a:r>
          </a:p>
          <a:p>
            <a:pPr marL="12700">
              <a:lnSpc>
                <a:spcPct val="100000"/>
              </a:lnSpc>
              <a:spcBef>
                <a:spcPts val="105"/>
              </a:spcBef>
            </a:pPr>
            <a:endParaRPr lang="en-US" sz="1600" dirty="0">
              <a:latin typeface="Open Sans" panose="020B0606030504020204" pitchFamily="34" charset="0"/>
              <a:ea typeface="Open Sans" panose="020B0606030504020204" pitchFamily="34" charset="0"/>
              <a:cs typeface="Open Sans" panose="020B0606030504020204" pitchFamily="34" charset="0"/>
            </a:endParaRPr>
          </a:p>
          <a:p>
            <a:pPr marL="12700" marR="786765">
              <a:lnSpc>
                <a:spcPts val="1660"/>
              </a:lnSpc>
            </a:pPr>
            <a:r>
              <a:rPr lang="en-US" sz="1400" b="1" dirty="0">
                <a:latin typeface="Open Sans" panose="020B0606030504020204" pitchFamily="34" charset="0"/>
                <a:ea typeface="Open Sans" panose="020B0606030504020204" pitchFamily="34" charset="0"/>
                <a:cs typeface="Open Sans" panose="020B0606030504020204" pitchFamily="34" charset="0"/>
              </a:rPr>
              <a:t>PLANNING FOCUS / </a:t>
            </a:r>
            <a:r>
              <a:rPr lang="en-US" sz="1400" dirty="0">
                <a:latin typeface="Open Sans" panose="020B0606030504020204" pitchFamily="34" charset="0"/>
                <a:ea typeface="Open Sans" panose="020B0606030504020204" pitchFamily="34" charset="0"/>
                <a:cs typeface="Open Sans" panose="020B0606030504020204" pitchFamily="34" charset="0"/>
              </a:rPr>
              <a:t>Comprehensive Planning, Environmental Planning, Capital &amp; System Planning</a:t>
            </a:r>
          </a:p>
          <a:p>
            <a:pPr>
              <a:lnSpc>
                <a:spcPct val="100000"/>
              </a:lnSpc>
              <a:spcBef>
                <a:spcPts val="40"/>
              </a:spcBef>
            </a:pPr>
            <a:endParaRPr lang="en-US" sz="1450" dirty="0">
              <a:latin typeface="Open Sans" panose="020B0606030504020204" pitchFamily="34" charset="0"/>
              <a:ea typeface="Open Sans" panose="020B0606030504020204" pitchFamily="34" charset="0"/>
              <a:cs typeface="Open Sans" panose="020B0606030504020204" pitchFamily="34" charset="0"/>
            </a:endParaRPr>
          </a:p>
          <a:p>
            <a:pPr marL="12700">
              <a:lnSpc>
                <a:spcPct val="100000"/>
              </a:lnSpc>
            </a:pPr>
            <a:r>
              <a:rPr lang="en-US" sz="1400" b="1" spc="-5" dirty="0">
                <a:latin typeface="Open Sans" panose="020B0606030504020204" pitchFamily="34" charset="0"/>
                <a:ea typeface="Open Sans" panose="020B0606030504020204" pitchFamily="34" charset="0"/>
                <a:cs typeface="Open Sans" panose="020B0606030504020204" pitchFamily="34" charset="0"/>
              </a:rPr>
              <a:t>MOST </a:t>
            </a:r>
            <a:r>
              <a:rPr lang="en-US" sz="1400" b="1" dirty="0">
                <a:latin typeface="Open Sans" panose="020B0606030504020204" pitchFamily="34" charset="0"/>
                <a:ea typeface="Open Sans" panose="020B0606030504020204" pitchFamily="34" charset="0"/>
                <a:cs typeface="Open Sans" panose="020B0606030504020204" pitchFamily="34" charset="0"/>
              </a:rPr>
              <a:t>INTERESTING PROJECT AS A PLANNER</a:t>
            </a:r>
            <a:r>
              <a:rPr lang="en-US" sz="1400" b="1" spc="-130" dirty="0">
                <a:latin typeface="Open Sans" panose="020B0606030504020204" pitchFamily="34" charset="0"/>
                <a:ea typeface="Open Sans" panose="020B0606030504020204" pitchFamily="34" charset="0"/>
                <a:cs typeface="Open Sans" panose="020B0606030504020204" pitchFamily="34" charset="0"/>
              </a:rPr>
              <a:t> </a:t>
            </a:r>
            <a:r>
              <a:rPr lang="en-US" sz="1400" b="1" dirty="0">
                <a:latin typeface="Open Sans" panose="020B0606030504020204" pitchFamily="34" charset="0"/>
                <a:ea typeface="Open Sans" panose="020B0606030504020204" pitchFamily="34" charset="0"/>
                <a:cs typeface="Open Sans" panose="020B0606030504020204" pitchFamily="34" charset="0"/>
              </a:rPr>
              <a:t>/</a:t>
            </a:r>
            <a:r>
              <a:rPr lang="en-US" sz="1400" dirty="0">
                <a:latin typeface="Open Sans" panose="020B0606030504020204" pitchFamily="34" charset="0"/>
                <a:ea typeface="Open Sans" panose="020B0606030504020204" pitchFamily="34" charset="0"/>
                <a:cs typeface="Open Sans" panose="020B0606030504020204" pitchFamily="34" charset="0"/>
              </a:rPr>
              <a:t> I like them all! If I had to choose … county-city planning efforts and plan implementation strategies. </a:t>
            </a:r>
          </a:p>
          <a:p>
            <a:pPr>
              <a:lnSpc>
                <a:spcPct val="100000"/>
              </a:lnSpc>
              <a:spcBef>
                <a:spcPts val="5"/>
              </a:spcBef>
            </a:pPr>
            <a:endParaRPr lang="en-US" sz="1550" dirty="0">
              <a:latin typeface="Open Sans" panose="020B0606030504020204" pitchFamily="34" charset="0"/>
              <a:ea typeface="Open Sans" panose="020B0606030504020204" pitchFamily="34" charset="0"/>
              <a:cs typeface="Open Sans" panose="020B0606030504020204" pitchFamily="34" charset="0"/>
            </a:endParaRPr>
          </a:p>
          <a:p>
            <a:pPr marL="12700" marR="282575">
              <a:lnSpc>
                <a:spcPct val="101499"/>
              </a:lnSpc>
            </a:pPr>
            <a:r>
              <a:rPr lang="en-US" sz="1400" b="1" dirty="0">
                <a:latin typeface="Open Sans" panose="020B0606030504020204" pitchFamily="34" charset="0"/>
                <a:ea typeface="Open Sans" panose="020B0606030504020204" pitchFamily="34" charset="0"/>
                <a:cs typeface="Open Sans" panose="020B0606030504020204" pitchFamily="34" charset="0"/>
              </a:rPr>
              <a:t>EDUCATION </a:t>
            </a:r>
            <a:r>
              <a:rPr lang="en-US" sz="1400" spc="204" dirty="0">
                <a:latin typeface="Open Sans" panose="020B0606030504020204" pitchFamily="34" charset="0"/>
                <a:ea typeface="Open Sans" panose="020B0606030504020204" pitchFamily="34" charset="0"/>
                <a:cs typeface="Open Sans" panose="020B0606030504020204" pitchFamily="34" charset="0"/>
              </a:rPr>
              <a:t>/ </a:t>
            </a:r>
            <a:r>
              <a:rPr lang="en-US" sz="1400" dirty="0">
                <a:latin typeface="Open Sans" panose="020B0606030504020204" pitchFamily="34" charset="0"/>
                <a:ea typeface="Open Sans" panose="020B0606030504020204" pitchFamily="34" charset="0"/>
                <a:cs typeface="Open Sans" panose="020B0606030504020204" pitchFamily="34" charset="0"/>
              </a:rPr>
              <a:t>Master of City Planning, Berkeley; BA Social Ecology, UC Irvine</a:t>
            </a:r>
          </a:p>
          <a:p>
            <a:pPr>
              <a:lnSpc>
                <a:spcPct val="100000"/>
              </a:lnSpc>
              <a:spcBef>
                <a:spcPts val="30"/>
              </a:spcBef>
            </a:pPr>
            <a:endParaRPr lang="en-US" sz="1600" dirty="0">
              <a:latin typeface="Open Sans" panose="020B0606030504020204" pitchFamily="34" charset="0"/>
              <a:ea typeface="Open Sans" panose="020B0606030504020204" pitchFamily="34" charset="0"/>
              <a:cs typeface="Open Sans" panose="020B0606030504020204" pitchFamily="34" charset="0"/>
            </a:endParaRPr>
          </a:p>
          <a:p>
            <a:pPr marL="12700">
              <a:lnSpc>
                <a:spcPct val="100000"/>
              </a:lnSpc>
            </a:pPr>
            <a:r>
              <a:rPr lang="en-US" sz="1400" b="1" dirty="0">
                <a:latin typeface="Open Sans" panose="020B0606030504020204" pitchFamily="34" charset="0"/>
                <a:ea typeface="Open Sans" panose="020B0606030504020204" pitchFamily="34" charset="0"/>
                <a:cs typeface="Open Sans" panose="020B0606030504020204" pitchFamily="34" charset="0"/>
              </a:rPr>
              <a:t>YEARS PLANNING / </a:t>
            </a:r>
            <a:r>
              <a:rPr lang="en-US" sz="1400" dirty="0">
                <a:latin typeface="Open Sans" panose="020B0606030504020204" pitchFamily="34" charset="0"/>
                <a:ea typeface="Open Sans" panose="020B0606030504020204" pitchFamily="34" charset="0"/>
                <a:cs typeface="Open Sans" panose="020B0606030504020204" pitchFamily="34" charset="0"/>
              </a:rPr>
              <a:t>30</a:t>
            </a:r>
          </a:p>
          <a:p>
            <a:pPr marL="12700">
              <a:lnSpc>
                <a:spcPct val="100000"/>
              </a:lnSpc>
            </a:pPr>
            <a:endParaRPr lang="en-US" sz="1550" dirty="0">
              <a:latin typeface="Open Sans" panose="020B0606030504020204" pitchFamily="34" charset="0"/>
              <a:ea typeface="Open Sans" panose="020B0606030504020204" pitchFamily="34" charset="0"/>
              <a:cs typeface="Open Sans" panose="020B0606030504020204" pitchFamily="34" charset="0"/>
            </a:endParaRPr>
          </a:p>
          <a:p>
            <a:pPr marL="12700">
              <a:lnSpc>
                <a:spcPts val="1675"/>
              </a:lnSpc>
            </a:pPr>
            <a:r>
              <a:rPr lang="en-US" sz="1400" b="1" dirty="0">
                <a:latin typeface="Open Sans" panose="020B0606030504020204" pitchFamily="34" charset="0"/>
                <a:ea typeface="Open Sans" panose="020B0606030504020204" pitchFamily="34" charset="0"/>
                <a:cs typeface="Open Sans" panose="020B0606030504020204" pitchFamily="34" charset="0"/>
              </a:rPr>
              <a:t>WHY I PURSUED PLANNING AS A </a:t>
            </a:r>
            <a:r>
              <a:rPr lang="en-US" sz="1400" b="1" spc="-5" dirty="0">
                <a:latin typeface="Open Sans" panose="020B0606030504020204" pitchFamily="34" charset="0"/>
                <a:ea typeface="Open Sans" panose="020B0606030504020204" pitchFamily="34" charset="0"/>
                <a:cs typeface="Open Sans" panose="020B0606030504020204" pitchFamily="34" charset="0"/>
              </a:rPr>
              <a:t>PROFESSION</a:t>
            </a:r>
            <a:r>
              <a:rPr lang="en-US" sz="1400" b="1" spc="-120" dirty="0">
                <a:latin typeface="Open Sans" panose="020B0606030504020204" pitchFamily="34" charset="0"/>
                <a:ea typeface="Open Sans" panose="020B0606030504020204" pitchFamily="34" charset="0"/>
                <a:cs typeface="Open Sans" panose="020B0606030504020204" pitchFamily="34" charset="0"/>
              </a:rPr>
              <a:t> </a:t>
            </a:r>
            <a:r>
              <a:rPr lang="en-US" sz="1400" b="1" dirty="0">
                <a:latin typeface="Open Sans" panose="020B0606030504020204" pitchFamily="34" charset="0"/>
                <a:ea typeface="Open Sans" panose="020B0606030504020204" pitchFamily="34" charset="0"/>
                <a:cs typeface="Open Sans" panose="020B0606030504020204" pitchFamily="34" charset="0"/>
              </a:rPr>
              <a:t>/ </a:t>
            </a:r>
            <a:r>
              <a:rPr lang="en-US" sz="1400" dirty="0">
                <a:latin typeface="Open Sans" panose="020B0606030504020204" pitchFamily="34" charset="0"/>
                <a:ea typeface="Open Sans" panose="020B0606030504020204" pitchFamily="34" charset="0"/>
                <a:cs typeface="Open Sans" panose="020B0606030504020204" pitchFamily="34" charset="0"/>
              </a:rPr>
              <a:t>Interest in affordable housing and environmental conservation. Started as a kid with summer school class called “the City”.</a:t>
            </a:r>
          </a:p>
          <a:p>
            <a:pPr>
              <a:lnSpc>
                <a:spcPct val="100000"/>
              </a:lnSpc>
              <a:spcBef>
                <a:spcPts val="35"/>
              </a:spcBef>
            </a:pPr>
            <a:endParaRPr lang="en-US" sz="1550" dirty="0">
              <a:latin typeface="Open Sans" panose="020B0606030504020204" pitchFamily="34" charset="0"/>
              <a:ea typeface="Open Sans" panose="020B0606030504020204" pitchFamily="34" charset="0"/>
              <a:cs typeface="Open Sans" panose="020B0606030504020204" pitchFamily="34" charset="0"/>
            </a:endParaRPr>
          </a:p>
          <a:p>
            <a:pPr marL="12700" marR="116205">
              <a:lnSpc>
                <a:spcPts val="1670"/>
              </a:lnSpc>
            </a:pPr>
            <a:r>
              <a:rPr lang="en-US" sz="1400" b="1" dirty="0">
                <a:latin typeface="Open Sans" panose="020B0606030504020204" pitchFamily="34" charset="0"/>
                <a:ea typeface="Open Sans" panose="020B0606030504020204" pitchFamily="34" charset="0"/>
                <a:cs typeface="Open Sans" panose="020B0606030504020204" pitchFamily="34" charset="0"/>
              </a:rPr>
              <a:t>PAST WORK EXPERIENCE / </a:t>
            </a:r>
            <a:r>
              <a:rPr lang="en-US" sz="1400" dirty="0">
                <a:latin typeface="Open Sans" panose="020B0606030504020204" pitchFamily="34" charset="0"/>
                <a:ea typeface="Open Sans" panose="020B0606030504020204" pitchFamily="34" charset="0"/>
                <a:cs typeface="Open Sans" panose="020B0606030504020204" pitchFamily="34" charset="0"/>
              </a:rPr>
              <a:t>ICF Jones &amp; Stokes, City of Renton, City of Sumner, Private Practice in California</a:t>
            </a:r>
          </a:p>
        </p:txBody>
      </p:sp>
      <p:sp>
        <p:nvSpPr>
          <p:cNvPr id="4" name="object 4"/>
          <p:cNvSpPr/>
          <p:nvPr/>
        </p:nvSpPr>
        <p:spPr>
          <a:xfrm>
            <a:off x="935736" y="1265311"/>
            <a:ext cx="1904999" cy="96011"/>
          </a:xfrm>
          <a:prstGeom prst="rect">
            <a:avLst/>
          </a:prstGeom>
          <a:blipFill>
            <a:blip r:embed="rId2" cstate="print"/>
            <a:stretch>
              <a:fillRect/>
            </a:stretch>
          </a:blipFill>
        </p:spPr>
        <p:txBody>
          <a:bodyPr wrap="square" lIns="0" tIns="0" rIns="0" bIns="0" rtlCol="0"/>
          <a:lstStyle/>
          <a:p>
            <a:endParaRPr/>
          </a:p>
        </p:txBody>
      </p:sp>
      <p:sp>
        <p:nvSpPr>
          <p:cNvPr id="5" name="object 5"/>
          <p:cNvSpPr/>
          <p:nvPr/>
        </p:nvSpPr>
        <p:spPr>
          <a:xfrm>
            <a:off x="6412999" y="0"/>
            <a:ext cx="2103120" cy="7772400"/>
          </a:xfrm>
          <a:custGeom>
            <a:avLst/>
            <a:gdLst/>
            <a:ahLst/>
            <a:cxnLst/>
            <a:rect l="l" t="t" r="r" b="b"/>
            <a:pathLst>
              <a:path w="2103120" h="7772400">
                <a:moveTo>
                  <a:pt x="2102853" y="0"/>
                </a:moveTo>
                <a:lnTo>
                  <a:pt x="0" y="7772400"/>
                </a:lnTo>
                <a:lnTo>
                  <a:pt x="2102853" y="7772400"/>
                </a:lnTo>
                <a:lnTo>
                  <a:pt x="2102853" y="0"/>
                </a:lnTo>
                <a:close/>
              </a:path>
            </a:pathLst>
          </a:custGeom>
          <a:solidFill>
            <a:srgbClr val="D7D9DA"/>
          </a:solidFill>
        </p:spPr>
        <p:txBody>
          <a:bodyPr wrap="square" lIns="0" tIns="0" rIns="0" bIns="0" rtlCol="0"/>
          <a:lstStyle/>
          <a:p>
            <a:endParaRPr/>
          </a:p>
        </p:txBody>
      </p:sp>
      <p:sp>
        <p:nvSpPr>
          <p:cNvPr id="6" name="object 6"/>
          <p:cNvSpPr/>
          <p:nvPr/>
        </p:nvSpPr>
        <p:spPr>
          <a:xfrm>
            <a:off x="8516111" y="0"/>
            <a:ext cx="1541780" cy="7772400"/>
          </a:xfrm>
          <a:custGeom>
            <a:avLst/>
            <a:gdLst/>
            <a:ahLst/>
            <a:cxnLst/>
            <a:rect l="l" t="t" r="r" b="b"/>
            <a:pathLst>
              <a:path w="1541779" h="7772400">
                <a:moveTo>
                  <a:pt x="0" y="7772400"/>
                </a:moveTo>
                <a:lnTo>
                  <a:pt x="1541767" y="7772400"/>
                </a:lnTo>
                <a:lnTo>
                  <a:pt x="1541767" y="0"/>
                </a:lnTo>
                <a:lnTo>
                  <a:pt x="0" y="0"/>
                </a:lnTo>
                <a:lnTo>
                  <a:pt x="0" y="7772400"/>
                </a:lnTo>
                <a:close/>
              </a:path>
            </a:pathLst>
          </a:custGeom>
          <a:solidFill>
            <a:srgbClr val="D7D9DA"/>
          </a:solidFill>
        </p:spPr>
        <p:txBody>
          <a:bodyPr wrap="square" lIns="0" tIns="0" rIns="0" bIns="0" rtlCol="0"/>
          <a:lstStyle/>
          <a:p>
            <a:endParaRPr/>
          </a:p>
        </p:txBody>
      </p:sp>
      <p:sp>
        <p:nvSpPr>
          <p:cNvPr id="8" name="TextBox 7"/>
          <p:cNvSpPr txBox="1"/>
          <p:nvPr/>
        </p:nvSpPr>
        <p:spPr>
          <a:xfrm>
            <a:off x="805152" y="333381"/>
            <a:ext cx="5604168" cy="707886"/>
          </a:xfrm>
          <a:prstGeom prst="rect">
            <a:avLst/>
          </a:prstGeom>
          <a:noFill/>
        </p:spPr>
        <p:txBody>
          <a:bodyPr wrap="square" rtlCol="0">
            <a:spAutoFit/>
          </a:bodyPr>
          <a:lstStyle/>
          <a:p>
            <a:pPr marL="12700">
              <a:spcBef>
                <a:spcPts val="100"/>
              </a:spcBef>
            </a:pPr>
            <a:r>
              <a:rPr lang="en-US" sz="4000" dirty="0">
                <a:latin typeface="Uni Sans" pitchFamily="2" charset="77"/>
              </a:rPr>
              <a:t>Lisa </a:t>
            </a:r>
            <a:r>
              <a:rPr lang="en-US" sz="4000" dirty="0" err="1">
                <a:latin typeface="Uni Sans" pitchFamily="2" charset="77"/>
              </a:rPr>
              <a:t>Grueter</a:t>
            </a:r>
            <a:r>
              <a:rPr lang="en-US" sz="4000" dirty="0">
                <a:latin typeface="Uni Sans" pitchFamily="2" charset="77"/>
              </a:rPr>
              <a:t>, AICP</a:t>
            </a:r>
          </a:p>
        </p:txBody>
      </p:sp>
      <p:pic>
        <p:nvPicPr>
          <p:cNvPr id="9" name="Picture 8"/>
          <p:cNvPicPr>
            <a:picLocks noChangeAspect="1"/>
          </p:cNvPicPr>
          <p:nvPr/>
        </p:nvPicPr>
        <p:blipFill>
          <a:blip r:embed="rId3"/>
          <a:stretch>
            <a:fillRect/>
          </a:stretch>
        </p:blipFill>
        <p:spPr>
          <a:xfrm>
            <a:off x="6955276" y="676307"/>
            <a:ext cx="2119754" cy="2743200"/>
          </a:xfrm>
          <a:prstGeom prst="rect">
            <a:avLst/>
          </a:prstGeom>
        </p:spPr>
      </p:pic>
    </p:spTree>
    <p:extLst>
      <p:ext uri="{BB962C8B-B14F-4D97-AF65-F5344CB8AC3E}">
        <p14:creationId xmlns:p14="http://schemas.microsoft.com/office/powerpoint/2010/main" val="297547035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txBox="1"/>
          <p:nvPr/>
        </p:nvSpPr>
        <p:spPr>
          <a:xfrm>
            <a:off x="932064" y="1524000"/>
            <a:ext cx="5477256" cy="4578048"/>
          </a:xfrm>
          <a:prstGeom prst="rect">
            <a:avLst/>
          </a:prstGeom>
        </p:spPr>
        <p:txBody>
          <a:bodyPr vert="horz" wrap="square" lIns="0" tIns="13335" rIns="0" bIns="0" rtlCol="0">
            <a:spAutoFit/>
          </a:bodyPr>
          <a:lstStyle/>
          <a:p>
            <a:pPr marL="12700">
              <a:lnSpc>
                <a:spcPct val="100000"/>
              </a:lnSpc>
              <a:spcBef>
                <a:spcPts val="105"/>
              </a:spcBef>
            </a:pPr>
            <a:r>
              <a:rPr lang="en-US" sz="1400" b="1" dirty="0">
                <a:latin typeface="Open Sans" panose="020B0606030504020204" pitchFamily="34" charset="0"/>
                <a:ea typeface="Open Sans" panose="020B0606030504020204" pitchFamily="34" charset="0"/>
                <a:cs typeface="Open Sans" panose="020B0606030504020204" pitchFamily="34" charset="0"/>
              </a:rPr>
              <a:t>EMPLOYER / </a:t>
            </a:r>
            <a:r>
              <a:rPr lang="en-US" sz="1400" dirty="0">
                <a:latin typeface="Open Sans" panose="020B0606030504020204" pitchFamily="34" charset="0"/>
                <a:ea typeface="Open Sans" panose="020B0606030504020204" pitchFamily="34" charset="0"/>
                <a:cs typeface="Open Sans" panose="020B0606030504020204" pitchFamily="34" charset="0"/>
              </a:rPr>
              <a:t>Seattle Public Utilities</a:t>
            </a:r>
          </a:p>
          <a:p>
            <a:pPr marL="12700">
              <a:lnSpc>
                <a:spcPct val="100000"/>
              </a:lnSpc>
              <a:spcBef>
                <a:spcPts val="105"/>
              </a:spcBef>
            </a:pPr>
            <a:endParaRPr lang="en-US" sz="1400" dirty="0">
              <a:latin typeface="Open Sans" panose="020B0606030504020204" pitchFamily="34" charset="0"/>
              <a:ea typeface="Open Sans" panose="020B0606030504020204" pitchFamily="34" charset="0"/>
              <a:cs typeface="Open Sans" panose="020B0606030504020204" pitchFamily="34" charset="0"/>
            </a:endParaRPr>
          </a:p>
          <a:p>
            <a:pPr marL="12700" marR="786765">
              <a:lnSpc>
                <a:spcPts val="1660"/>
              </a:lnSpc>
            </a:pPr>
            <a:r>
              <a:rPr lang="en-US" sz="1400" b="1" dirty="0">
                <a:latin typeface="Open Sans" panose="020B0606030504020204" pitchFamily="34" charset="0"/>
                <a:ea typeface="Open Sans" panose="020B0606030504020204" pitchFamily="34" charset="0"/>
                <a:cs typeface="Open Sans" panose="020B0606030504020204" pitchFamily="34" charset="0"/>
              </a:rPr>
              <a:t>PLANNING FOCUS / </a:t>
            </a:r>
            <a:r>
              <a:rPr lang="en-US" sz="1400" dirty="0">
                <a:latin typeface="Open Sans" panose="020B0606030504020204" pitchFamily="34" charset="0"/>
                <a:ea typeface="Open Sans" panose="020B0606030504020204" pitchFamily="34" charset="0"/>
                <a:cs typeface="Open Sans" panose="020B0606030504020204" pitchFamily="34" charset="0"/>
              </a:rPr>
              <a:t>Comprehensive Utility Planning, Resiliency, Affordability, Community Engagement, Service Equity</a:t>
            </a:r>
          </a:p>
          <a:p>
            <a:pPr>
              <a:lnSpc>
                <a:spcPct val="100000"/>
              </a:lnSpc>
              <a:spcBef>
                <a:spcPts val="40"/>
              </a:spcBef>
            </a:pPr>
            <a:endParaRPr lang="en-US" sz="1400" dirty="0">
              <a:latin typeface="Open Sans" panose="020B0606030504020204" pitchFamily="34" charset="0"/>
              <a:ea typeface="Open Sans" panose="020B0606030504020204" pitchFamily="34" charset="0"/>
              <a:cs typeface="Open Sans" panose="020B0606030504020204" pitchFamily="34" charset="0"/>
            </a:endParaRPr>
          </a:p>
          <a:p>
            <a:pPr marL="12700">
              <a:lnSpc>
                <a:spcPct val="100000"/>
              </a:lnSpc>
            </a:pPr>
            <a:r>
              <a:rPr lang="en-US" sz="1400" b="1" spc="-5" dirty="0">
                <a:latin typeface="Open Sans" panose="020B0606030504020204" pitchFamily="34" charset="0"/>
                <a:ea typeface="Open Sans" panose="020B0606030504020204" pitchFamily="34" charset="0"/>
                <a:cs typeface="Open Sans" panose="020B0606030504020204" pitchFamily="34" charset="0"/>
              </a:rPr>
              <a:t>MOST </a:t>
            </a:r>
            <a:r>
              <a:rPr lang="en-US" sz="1400" b="1" dirty="0">
                <a:latin typeface="Open Sans" panose="020B0606030504020204" pitchFamily="34" charset="0"/>
                <a:ea typeface="Open Sans" panose="020B0606030504020204" pitchFamily="34" charset="0"/>
                <a:cs typeface="Open Sans" panose="020B0606030504020204" pitchFamily="34" charset="0"/>
              </a:rPr>
              <a:t>INTERESTING PROJECT AS A PLANNER</a:t>
            </a:r>
            <a:r>
              <a:rPr lang="en-US" sz="1400" b="1" spc="-130" dirty="0">
                <a:latin typeface="Open Sans" panose="020B0606030504020204" pitchFamily="34" charset="0"/>
                <a:ea typeface="Open Sans" panose="020B0606030504020204" pitchFamily="34" charset="0"/>
                <a:cs typeface="Open Sans" panose="020B0606030504020204" pitchFamily="34" charset="0"/>
              </a:rPr>
              <a:t> </a:t>
            </a:r>
            <a:r>
              <a:rPr lang="en-US" sz="1400" b="1" dirty="0">
                <a:latin typeface="Open Sans" panose="020B0606030504020204" pitchFamily="34" charset="0"/>
                <a:ea typeface="Open Sans" panose="020B0606030504020204" pitchFamily="34" charset="0"/>
                <a:cs typeface="Open Sans" panose="020B0606030504020204" pitchFamily="34" charset="0"/>
              </a:rPr>
              <a:t>/ </a:t>
            </a:r>
            <a:r>
              <a:rPr lang="en-US" sz="1400" dirty="0">
                <a:latin typeface="Open Sans" panose="020B0606030504020204" pitchFamily="34" charset="0"/>
                <a:ea typeface="Open Sans" panose="020B0606030504020204" pitchFamily="34" charset="0"/>
                <a:cs typeface="Open Sans" panose="020B0606030504020204" pitchFamily="34" charset="0"/>
              </a:rPr>
              <a:t>Led an effort to build an new operational model to embed race, social justice, and service equity into the fabric of Seattle Public Utilities.</a:t>
            </a:r>
          </a:p>
          <a:p>
            <a:pPr marL="12700">
              <a:lnSpc>
                <a:spcPct val="100000"/>
              </a:lnSpc>
            </a:pPr>
            <a:endParaRPr lang="en-US" sz="1400" dirty="0">
              <a:latin typeface="Open Sans" panose="020B0606030504020204" pitchFamily="34" charset="0"/>
              <a:ea typeface="Open Sans" panose="020B0606030504020204" pitchFamily="34" charset="0"/>
              <a:cs typeface="Open Sans" panose="020B0606030504020204" pitchFamily="34" charset="0"/>
            </a:endParaRPr>
          </a:p>
          <a:p>
            <a:pPr marL="12700">
              <a:lnSpc>
                <a:spcPct val="100000"/>
              </a:lnSpc>
            </a:pPr>
            <a:r>
              <a:rPr lang="en-US" sz="1400" b="1" dirty="0">
                <a:latin typeface="Open Sans" panose="020B0606030504020204" pitchFamily="34" charset="0"/>
                <a:ea typeface="Open Sans" panose="020B0606030504020204" pitchFamily="34" charset="0"/>
                <a:cs typeface="Open Sans" panose="020B0606030504020204" pitchFamily="34" charset="0"/>
              </a:rPr>
              <a:t>EDUCATION / </a:t>
            </a:r>
            <a:r>
              <a:rPr lang="en-US" sz="1400" dirty="0">
                <a:latin typeface="Open Sans" panose="020B0606030504020204" pitchFamily="34" charset="0"/>
                <a:ea typeface="Open Sans" panose="020B0606030504020204" pitchFamily="34" charset="0"/>
                <a:cs typeface="Open Sans" panose="020B0606030504020204" pitchFamily="34" charset="0"/>
              </a:rPr>
              <a:t>San Francisco State University, BA Urban Studies </a:t>
            </a:r>
            <a:endParaRPr lang="en-US" sz="1400" b="1" dirty="0">
              <a:latin typeface="Open Sans" panose="020B0606030504020204" pitchFamily="34" charset="0"/>
              <a:ea typeface="Open Sans" panose="020B0606030504020204" pitchFamily="34" charset="0"/>
              <a:cs typeface="Open Sans" panose="020B0606030504020204" pitchFamily="34" charset="0"/>
            </a:endParaRPr>
          </a:p>
          <a:p>
            <a:pPr marL="12700" marR="282575">
              <a:lnSpc>
                <a:spcPct val="101499"/>
              </a:lnSpc>
            </a:pPr>
            <a:br>
              <a:rPr lang="en-US" sz="1400" b="1" dirty="0">
                <a:latin typeface="Open Sans" panose="020B0606030504020204" pitchFamily="34" charset="0"/>
                <a:ea typeface="Open Sans" panose="020B0606030504020204" pitchFamily="34" charset="0"/>
                <a:cs typeface="Open Sans" panose="020B0606030504020204" pitchFamily="34" charset="0"/>
              </a:rPr>
            </a:br>
            <a:r>
              <a:rPr lang="en-US" sz="1400" b="1" dirty="0">
                <a:latin typeface="Open Sans" panose="020B0606030504020204" pitchFamily="34" charset="0"/>
                <a:ea typeface="Open Sans" panose="020B0606030504020204" pitchFamily="34" charset="0"/>
                <a:cs typeface="Open Sans" panose="020B0606030504020204" pitchFamily="34" charset="0"/>
              </a:rPr>
              <a:t>YEARS PLANNING / </a:t>
            </a:r>
            <a:r>
              <a:rPr lang="en-US" sz="1400" dirty="0">
                <a:latin typeface="Open Sans" panose="020B0606030504020204" pitchFamily="34" charset="0"/>
                <a:ea typeface="Open Sans" panose="020B0606030504020204" pitchFamily="34" charset="0"/>
                <a:cs typeface="Open Sans" panose="020B0606030504020204" pitchFamily="34" charset="0"/>
              </a:rPr>
              <a:t>20+</a:t>
            </a:r>
          </a:p>
          <a:p>
            <a:pPr marL="12700">
              <a:lnSpc>
                <a:spcPct val="100000"/>
              </a:lnSpc>
            </a:pPr>
            <a:endParaRPr lang="en-US" sz="1400" dirty="0">
              <a:latin typeface="Open Sans" panose="020B0606030504020204" pitchFamily="34" charset="0"/>
              <a:ea typeface="Open Sans" panose="020B0606030504020204" pitchFamily="34" charset="0"/>
              <a:cs typeface="Open Sans" panose="020B0606030504020204" pitchFamily="34" charset="0"/>
            </a:endParaRPr>
          </a:p>
          <a:p>
            <a:pPr marL="12700">
              <a:lnSpc>
                <a:spcPts val="1675"/>
              </a:lnSpc>
            </a:pPr>
            <a:r>
              <a:rPr lang="en-US" sz="1400" b="1" dirty="0">
                <a:latin typeface="Open Sans" panose="020B0606030504020204" pitchFamily="34" charset="0"/>
                <a:ea typeface="Open Sans" panose="020B0606030504020204" pitchFamily="34" charset="0"/>
                <a:cs typeface="Open Sans" panose="020B0606030504020204" pitchFamily="34" charset="0"/>
              </a:rPr>
              <a:t>WHY I PURSUED PLANNING AS A </a:t>
            </a:r>
            <a:r>
              <a:rPr lang="en-US" sz="1400" b="1" spc="-5" dirty="0">
                <a:latin typeface="Open Sans" panose="020B0606030504020204" pitchFamily="34" charset="0"/>
                <a:ea typeface="Open Sans" panose="020B0606030504020204" pitchFamily="34" charset="0"/>
                <a:cs typeface="Open Sans" panose="020B0606030504020204" pitchFamily="34" charset="0"/>
              </a:rPr>
              <a:t>PROFESSION</a:t>
            </a:r>
            <a:r>
              <a:rPr lang="en-US" sz="1400" b="1" spc="-120" dirty="0">
                <a:latin typeface="Open Sans" panose="020B0606030504020204" pitchFamily="34" charset="0"/>
                <a:ea typeface="Open Sans" panose="020B0606030504020204" pitchFamily="34" charset="0"/>
                <a:cs typeface="Open Sans" panose="020B0606030504020204" pitchFamily="34" charset="0"/>
              </a:rPr>
              <a:t> </a:t>
            </a:r>
            <a:r>
              <a:rPr lang="en-US" sz="1400" b="1" dirty="0">
                <a:latin typeface="Open Sans" panose="020B0606030504020204" pitchFamily="34" charset="0"/>
                <a:ea typeface="Open Sans" panose="020B0606030504020204" pitchFamily="34" charset="0"/>
                <a:cs typeface="Open Sans" panose="020B0606030504020204" pitchFamily="34" charset="0"/>
              </a:rPr>
              <a:t>/ </a:t>
            </a:r>
            <a:r>
              <a:rPr lang="en-US" sz="1400" dirty="0">
                <a:latin typeface="Open Sans" panose="020B0606030504020204" pitchFamily="34" charset="0"/>
                <a:ea typeface="Open Sans" panose="020B0606030504020204" pitchFamily="34" charset="0"/>
                <a:cs typeface="Open Sans" panose="020B0606030504020204" pitchFamily="34" charset="0"/>
              </a:rPr>
              <a:t>Having spent many years in non profit direct services and community organizing, decided that I needed to apply my learning and skills within government to address systemic disparities with a racial equity lens.   </a:t>
            </a:r>
          </a:p>
          <a:p>
            <a:pPr>
              <a:lnSpc>
                <a:spcPct val="100000"/>
              </a:lnSpc>
              <a:spcBef>
                <a:spcPts val="35"/>
              </a:spcBef>
            </a:pPr>
            <a:endParaRPr lang="en-US" sz="1400" dirty="0">
              <a:latin typeface="Open Sans" panose="020B0606030504020204" pitchFamily="34" charset="0"/>
              <a:ea typeface="Open Sans" panose="020B0606030504020204" pitchFamily="34" charset="0"/>
              <a:cs typeface="Open Sans" panose="020B0606030504020204" pitchFamily="34" charset="0"/>
            </a:endParaRPr>
          </a:p>
          <a:p>
            <a:pPr marL="12700" marR="116205">
              <a:lnSpc>
                <a:spcPts val="1670"/>
              </a:lnSpc>
            </a:pPr>
            <a:r>
              <a:rPr lang="en-US" sz="1400" b="1" dirty="0">
                <a:latin typeface="Open Sans" panose="020B0606030504020204" pitchFamily="34" charset="0"/>
                <a:ea typeface="Open Sans" panose="020B0606030504020204" pitchFamily="34" charset="0"/>
                <a:cs typeface="Open Sans" panose="020B0606030504020204" pitchFamily="34" charset="0"/>
              </a:rPr>
              <a:t>PAST WORK EXPERIENCE / </a:t>
            </a:r>
            <a:r>
              <a:rPr lang="en-US" sz="1400" dirty="0">
                <a:latin typeface="Open Sans" panose="020B0606030504020204" pitchFamily="34" charset="0"/>
                <a:ea typeface="Open Sans" panose="020B0606030504020204" pitchFamily="34" charset="0"/>
                <a:cs typeface="Open Sans" panose="020B0606030504020204" pitchFamily="34" charset="0"/>
              </a:rPr>
              <a:t>Founder and Executive Director, </a:t>
            </a:r>
            <a:r>
              <a:rPr lang="en-US" sz="1400" dirty="0" err="1">
                <a:latin typeface="Open Sans" panose="020B0606030504020204" pitchFamily="34" charset="0"/>
                <a:ea typeface="Open Sans" panose="020B0606030504020204" pitchFamily="34" charset="0"/>
                <a:cs typeface="Open Sans" panose="020B0606030504020204" pitchFamily="34" charset="0"/>
              </a:rPr>
              <a:t>SafeFutures</a:t>
            </a:r>
            <a:r>
              <a:rPr lang="en-US" sz="1400" dirty="0">
                <a:latin typeface="Open Sans" panose="020B0606030504020204" pitchFamily="34" charset="0"/>
                <a:ea typeface="Open Sans" panose="020B0606030504020204" pitchFamily="34" charset="0"/>
                <a:cs typeface="Open Sans" panose="020B0606030504020204" pitchFamily="34" charset="0"/>
              </a:rPr>
              <a:t> Youth Center; Program Director, Seattle Youth Employment Program; Senior Planner, Human Services Department; Program Director, East Bay Asian Youth Center </a:t>
            </a:r>
          </a:p>
        </p:txBody>
      </p:sp>
      <p:sp>
        <p:nvSpPr>
          <p:cNvPr id="4" name="object 4"/>
          <p:cNvSpPr/>
          <p:nvPr/>
        </p:nvSpPr>
        <p:spPr>
          <a:xfrm>
            <a:off x="935736" y="1265311"/>
            <a:ext cx="1904999" cy="96011"/>
          </a:xfrm>
          <a:prstGeom prst="rect">
            <a:avLst/>
          </a:prstGeom>
          <a:blipFill>
            <a:blip r:embed="rId2" cstate="print"/>
            <a:stretch>
              <a:fillRect/>
            </a:stretch>
          </a:blipFill>
        </p:spPr>
        <p:txBody>
          <a:bodyPr wrap="square" lIns="0" tIns="0" rIns="0" bIns="0" rtlCol="0"/>
          <a:lstStyle/>
          <a:p>
            <a:endParaRPr/>
          </a:p>
        </p:txBody>
      </p:sp>
      <p:sp>
        <p:nvSpPr>
          <p:cNvPr id="5" name="object 5"/>
          <p:cNvSpPr/>
          <p:nvPr/>
        </p:nvSpPr>
        <p:spPr>
          <a:xfrm>
            <a:off x="6412999" y="0"/>
            <a:ext cx="2103120" cy="7772400"/>
          </a:xfrm>
          <a:custGeom>
            <a:avLst/>
            <a:gdLst/>
            <a:ahLst/>
            <a:cxnLst/>
            <a:rect l="l" t="t" r="r" b="b"/>
            <a:pathLst>
              <a:path w="2103120" h="7772400">
                <a:moveTo>
                  <a:pt x="2102853" y="0"/>
                </a:moveTo>
                <a:lnTo>
                  <a:pt x="0" y="7772400"/>
                </a:lnTo>
                <a:lnTo>
                  <a:pt x="2102853" y="7772400"/>
                </a:lnTo>
                <a:lnTo>
                  <a:pt x="2102853" y="0"/>
                </a:lnTo>
                <a:close/>
              </a:path>
            </a:pathLst>
          </a:custGeom>
          <a:solidFill>
            <a:srgbClr val="D7D9DA"/>
          </a:solidFill>
        </p:spPr>
        <p:txBody>
          <a:bodyPr wrap="square" lIns="0" tIns="0" rIns="0" bIns="0" rtlCol="0"/>
          <a:lstStyle/>
          <a:p>
            <a:endParaRPr/>
          </a:p>
        </p:txBody>
      </p:sp>
      <p:sp>
        <p:nvSpPr>
          <p:cNvPr id="6" name="object 6"/>
          <p:cNvSpPr/>
          <p:nvPr/>
        </p:nvSpPr>
        <p:spPr>
          <a:xfrm>
            <a:off x="8516111" y="0"/>
            <a:ext cx="1541780" cy="7772400"/>
          </a:xfrm>
          <a:custGeom>
            <a:avLst/>
            <a:gdLst/>
            <a:ahLst/>
            <a:cxnLst/>
            <a:rect l="l" t="t" r="r" b="b"/>
            <a:pathLst>
              <a:path w="1541779" h="7772400">
                <a:moveTo>
                  <a:pt x="0" y="7772400"/>
                </a:moveTo>
                <a:lnTo>
                  <a:pt x="1541767" y="7772400"/>
                </a:lnTo>
                <a:lnTo>
                  <a:pt x="1541767" y="0"/>
                </a:lnTo>
                <a:lnTo>
                  <a:pt x="0" y="0"/>
                </a:lnTo>
                <a:lnTo>
                  <a:pt x="0" y="7772400"/>
                </a:lnTo>
                <a:close/>
              </a:path>
            </a:pathLst>
          </a:custGeom>
          <a:solidFill>
            <a:srgbClr val="D7D9DA"/>
          </a:solidFill>
        </p:spPr>
        <p:txBody>
          <a:bodyPr wrap="square" lIns="0" tIns="0" rIns="0" bIns="0" rtlCol="0"/>
          <a:lstStyle/>
          <a:p>
            <a:endParaRPr/>
          </a:p>
        </p:txBody>
      </p:sp>
      <p:sp>
        <p:nvSpPr>
          <p:cNvPr id="8" name="TextBox 7"/>
          <p:cNvSpPr txBox="1"/>
          <p:nvPr/>
        </p:nvSpPr>
        <p:spPr>
          <a:xfrm>
            <a:off x="805152" y="333381"/>
            <a:ext cx="5604168" cy="707886"/>
          </a:xfrm>
          <a:prstGeom prst="rect">
            <a:avLst/>
          </a:prstGeom>
          <a:noFill/>
        </p:spPr>
        <p:txBody>
          <a:bodyPr wrap="square" rtlCol="0">
            <a:spAutoFit/>
          </a:bodyPr>
          <a:lstStyle/>
          <a:p>
            <a:r>
              <a:rPr lang="en-US" sz="4000" dirty="0">
                <a:latin typeface="Uni Sans" pitchFamily="2" charset="77"/>
              </a:rPr>
              <a:t>Steve </a:t>
            </a:r>
            <a:r>
              <a:rPr lang="en-US" sz="4000" dirty="0" err="1">
                <a:latin typeface="Uni Sans" pitchFamily="2" charset="77"/>
              </a:rPr>
              <a:t>Hamai</a:t>
            </a:r>
            <a:endParaRPr lang="en-US" sz="4000" dirty="0">
              <a:latin typeface="Uni Sans" pitchFamily="2" charset="77"/>
            </a:endParaRPr>
          </a:p>
        </p:txBody>
      </p:sp>
      <p:pic>
        <p:nvPicPr>
          <p:cNvPr id="10" name="Picture 3" descr="C:\Users\hamais\Desktop\DSC_0733.JPG"/>
          <p:cNvPicPr>
            <a:picLocks noChangeAspect="1" noChangeArrowheads="1"/>
          </p:cNvPicPr>
          <p:nvPr/>
        </p:nvPicPr>
        <p:blipFill>
          <a:blip r:embed="rId3" cstate="print"/>
          <a:srcRect/>
          <a:stretch>
            <a:fillRect/>
          </a:stretch>
        </p:blipFill>
        <p:spPr bwMode="auto">
          <a:xfrm>
            <a:off x="7086600" y="687324"/>
            <a:ext cx="1825745" cy="2743200"/>
          </a:xfrm>
          <a:prstGeom prst="rect">
            <a:avLst/>
          </a:prstGeom>
          <a:noFill/>
        </p:spPr>
      </p:pic>
    </p:spTree>
    <p:extLst>
      <p:ext uri="{BB962C8B-B14F-4D97-AF65-F5344CB8AC3E}">
        <p14:creationId xmlns:p14="http://schemas.microsoft.com/office/powerpoint/2010/main" val="223576473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txBox="1"/>
          <p:nvPr/>
        </p:nvSpPr>
        <p:spPr>
          <a:xfrm>
            <a:off x="932064" y="1524000"/>
            <a:ext cx="5477256" cy="4713213"/>
          </a:xfrm>
          <a:prstGeom prst="rect">
            <a:avLst/>
          </a:prstGeom>
        </p:spPr>
        <p:txBody>
          <a:bodyPr vert="horz" wrap="square" lIns="0" tIns="13335" rIns="0" bIns="0" rtlCol="0">
            <a:spAutoFit/>
          </a:bodyPr>
          <a:lstStyle/>
          <a:p>
            <a:pPr marL="12700">
              <a:lnSpc>
                <a:spcPct val="100000"/>
              </a:lnSpc>
              <a:spcBef>
                <a:spcPts val="105"/>
              </a:spcBef>
            </a:pPr>
            <a:r>
              <a:rPr lang="en-US" sz="1400" b="1" dirty="0">
                <a:latin typeface="Open Sans" panose="020B0606030504020204" pitchFamily="34" charset="0"/>
                <a:ea typeface="Open Sans" panose="020B0606030504020204" pitchFamily="34" charset="0"/>
                <a:cs typeface="Open Sans" panose="020B0606030504020204" pitchFamily="34" charset="0"/>
              </a:rPr>
              <a:t>EMPLOYER / </a:t>
            </a:r>
            <a:r>
              <a:rPr lang="en-US" sz="1400" dirty="0">
                <a:latin typeface="Open Sans" panose="020B0606030504020204" pitchFamily="34" charset="0"/>
                <a:ea typeface="Open Sans" panose="020B0606030504020204" pitchFamily="34" charset="0"/>
                <a:cs typeface="Open Sans" panose="020B0606030504020204" pitchFamily="34" charset="0"/>
              </a:rPr>
              <a:t>Washington State Department of Transportation (WSDOT) – Regional Transit Coordination Division</a:t>
            </a:r>
            <a:endParaRPr lang="en-US" sz="1400" b="1" dirty="0">
              <a:latin typeface="Open Sans" panose="020B0606030504020204" pitchFamily="34" charset="0"/>
              <a:ea typeface="Open Sans" panose="020B0606030504020204" pitchFamily="34" charset="0"/>
              <a:cs typeface="Open Sans" panose="020B0606030504020204" pitchFamily="34" charset="0"/>
            </a:endParaRPr>
          </a:p>
          <a:p>
            <a:pPr marL="12700">
              <a:lnSpc>
                <a:spcPct val="100000"/>
              </a:lnSpc>
              <a:spcBef>
                <a:spcPts val="105"/>
              </a:spcBef>
            </a:pPr>
            <a:endParaRPr lang="en-US" sz="1600" dirty="0">
              <a:latin typeface="Open Sans" panose="020B0606030504020204" pitchFamily="34" charset="0"/>
              <a:ea typeface="Open Sans" panose="020B0606030504020204" pitchFamily="34" charset="0"/>
              <a:cs typeface="Open Sans" panose="020B0606030504020204" pitchFamily="34" charset="0"/>
            </a:endParaRPr>
          </a:p>
          <a:p>
            <a:pPr marL="12700" marR="786765">
              <a:lnSpc>
                <a:spcPts val="1660"/>
              </a:lnSpc>
            </a:pPr>
            <a:r>
              <a:rPr lang="en-US" sz="1400" b="1" dirty="0">
                <a:latin typeface="Open Sans" panose="020B0606030504020204" pitchFamily="34" charset="0"/>
                <a:ea typeface="Open Sans" panose="020B0606030504020204" pitchFamily="34" charset="0"/>
                <a:cs typeface="Open Sans" panose="020B0606030504020204" pitchFamily="34" charset="0"/>
              </a:rPr>
              <a:t>PLANNING FOCUS / </a:t>
            </a:r>
            <a:r>
              <a:rPr lang="en-US" sz="1400" dirty="0">
                <a:latin typeface="Open Sans" panose="020B0606030504020204" pitchFamily="34" charset="0"/>
                <a:ea typeface="Open Sans" panose="020B0606030504020204" pitchFamily="34" charset="0"/>
                <a:cs typeface="Open Sans" panose="020B0606030504020204" pitchFamily="34" charset="0"/>
              </a:rPr>
              <a:t>Pedestrian and Bicycle Access to high capacity transit, station area planning, transit oriented development, urban design</a:t>
            </a:r>
          </a:p>
          <a:p>
            <a:pPr>
              <a:lnSpc>
                <a:spcPct val="100000"/>
              </a:lnSpc>
              <a:spcBef>
                <a:spcPts val="40"/>
              </a:spcBef>
            </a:pPr>
            <a:endParaRPr lang="en-US" sz="1450" dirty="0">
              <a:latin typeface="Open Sans" panose="020B0606030504020204" pitchFamily="34" charset="0"/>
              <a:ea typeface="Open Sans" panose="020B0606030504020204" pitchFamily="34" charset="0"/>
              <a:cs typeface="Open Sans" panose="020B0606030504020204" pitchFamily="34" charset="0"/>
            </a:endParaRPr>
          </a:p>
          <a:p>
            <a:pPr marL="12700">
              <a:lnSpc>
                <a:spcPct val="100000"/>
              </a:lnSpc>
            </a:pPr>
            <a:r>
              <a:rPr lang="en-US" sz="1400" b="1" spc="-5" dirty="0">
                <a:latin typeface="Open Sans" panose="020B0606030504020204" pitchFamily="34" charset="0"/>
                <a:ea typeface="Open Sans" panose="020B0606030504020204" pitchFamily="34" charset="0"/>
                <a:cs typeface="Open Sans" panose="020B0606030504020204" pitchFamily="34" charset="0"/>
              </a:rPr>
              <a:t>MOST </a:t>
            </a:r>
            <a:r>
              <a:rPr lang="en-US" sz="1400" b="1" dirty="0">
                <a:latin typeface="Open Sans" panose="020B0606030504020204" pitchFamily="34" charset="0"/>
                <a:ea typeface="Open Sans" panose="020B0606030504020204" pitchFamily="34" charset="0"/>
                <a:cs typeface="Open Sans" panose="020B0606030504020204" pitchFamily="34" charset="0"/>
              </a:rPr>
              <a:t>INTERESTING PROJECT AS A PLANNER</a:t>
            </a:r>
            <a:r>
              <a:rPr lang="en-US" sz="1400" b="1" spc="-130" dirty="0">
                <a:latin typeface="Open Sans" panose="020B0606030504020204" pitchFamily="34" charset="0"/>
                <a:ea typeface="Open Sans" panose="020B0606030504020204" pitchFamily="34" charset="0"/>
                <a:cs typeface="Open Sans" panose="020B0606030504020204" pitchFamily="34" charset="0"/>
              </a:rPr>
              <a:t> </a:t>
            </a:r>
            <a:r>
              <a:rPr lang="en-US" sz="1400" b="1" dirty="0">
                <a:latin typeface="Open Sans" panose="020B0606030504020204" pitchFamily="34" charset="0"/>
                <a:ea typeface="Open Sans" panose="020B0606030504020204" pitchFamily="34" charset="0"/>
                <a:cs typeface="Open Sans" panose="020B0606030504020204" pitchFamily="34" charset="0"/>
              </a:rPr>
              <a:t>/ </a:t>
            </a:r>
            <a:r>
              <a:rPr lang="en-US" sz="1400" dirty="0">
                <a:latin typeface="Open Sans" panose="020B0606030504020204" pitchFamily="34" charset="0"/>
                <a:ea typeface="Open Sans" panose="020B0606030504020204" pitchFamily="34" charset="0"/>
                <a:cs typeface="Open Sans" panose="020B0606030504020204" pitchFamily="34" charset="0"/>
              </a:rPr>
              <a:t>Interstate Avenue MAX Light Rail (Portland) – Station area planning, Charlotte transit planning</a:t>
            </a:r>
          </a:p>
          <a:p>
            <a:pPr>
              <a:lnSpc>
                <a:spcPct val="100000"/>
              </a:lnSpc>
              <a:spcBef>
                <a:spcPts val="5"/>
              </a:spcBef>
            </a:pPr>
            <a:endParaRPr lang="en-US" sz="1550" dirty="0">
              <a:latin typeface="Open Sans" panose="020B0606030504020204" pitchFamily="34" charset="0"/>
              <a:ea typeface="Open Sans" panose="020B0606030504020204" pitchFamily="34" charset="0"/>
              <a:cs typeface="Open Sans" panose="020B0606030504020204" pitchFamily="34" charset="0"/>
            </a:endParaRPr>
          </a:p>
          <a:p>
            <a:pPr marL="12700" marR="282575">
              <a:lnSpc>
                <a:spcPct val="101499"/>
              </a:lnSpc>
            </a:pPr>
            <a:r>
              <a:rPr lang="en-US" sz="1400" b="1" dirty="0">
                <a:latin typeface="Open Sans" panose="020B0606030504020204" pitchFamily="34" charset="0"/>
                <a:ea typeface="Open Sans" panose="020B0606030504020204" pitchFamily="34" charset="0"/>
                <a:cs typeface="Open Sans" panose="020B0606030504020204" pitchFamily="34" charset="0"/>
              </a:rPr>
              <a:t>EDUCATION </a:t>
            </a:r>
            <a:r>
              <a:rPr lang="en-US" sz="1400" b="1" spc="204" dirty="0">
                <a:latin typeface="Open Sans" panose="020B0606030504020204" pitchFamily="34" charset="0"/>
                <a:ea typeface="Open Sans" panose="020B0606030504020204" pitchFamily="34" charset="0"/>
                <a:cs typeface="Open Sans" panose="020B0606030504020204" pitchFamily="34" charset="0"/>
              </a:rPr>
              <a:t>/ </a:t>
            </a:r>
            <a:r>
              <a:rPr lang="en-US" sz="1400" dirty="0">
                <a:latin typeface="Open Sans" panose="020B0606030504020204" pitchFamily="34" charset="0"/>
                <a:ea typeface="Open Sans" panose="020B0606030504020204" pitchFamily="34" charset="0"/>
                <a:cs typeface="Open Sans" panose="020B0606030504020204" pitchFamily="34" charset="0"/>
              </a:rPr>
              <a:t>BA – Geography/Regional Development – </a:t>
            </a:r>
            <a:r>
              <a:rPr lang="en-US" sz="1400" dirty="0" err="1">
                <a:latin typeface="Open Sans" panose="020B0606030504020204" pitchFamily="34" charset="0"/>
                <a:ea typeface="Open Sans" panose="020B0606030504020204" pitchFamily="34" charset="0"/>
                <a:cs typeface="Open Sans" panose="020B0606030504020204" pitchFamily="34" charset="0"/>
              </a:rPr>
              <a:t>Bulmershe</a:t>
            </a:r>
            <a:r>
              <a:rPr lang="en-US" sz="1400" dirty="0">
                <a:latin typeface="Open Sans" panose="020B0606030504020204" pitchFamily="34" charset="0"/>
                <a:ea typeface="Open Sans" panose="020B0606030504020204" pitchFamily="34" charset="0"/>
                <a:cs typeface="Open Sans" panose="020B0606030504020204" pitchFamily="34" charset="0"/>
              </a:rPr>
              <a:t> College/Reading University UK); Masters City &amp; Regional Planning – Georgia Institute of Technology</a:t>
            </a:r>
          </a:p>
          <a:p>
            <a:pPr>
              <a:lnSpc>
                <a:spcPct val="100000"/>
              </a:lnSpc>
              <a:spcBef>
                <a:spcPts val="30"/>
              </a:spcBef>
            </a:pPr>
            <a:endParaRPr lang="en-US" sz="1600" dirty="0">
              <a:latin typeface="Open Sans" panose="020B0606030504020204" pitchFamily="34" charset="0"/>
              <a:ea typeface="Open Sans" panose="020B0606030504020204" pitchFamily="34" charset="0"/>
              <a:cs typeface="Open Sans" panose="020B0606030504020204" pitchFamily="34" charset="0"/>
            </a:endParaRPr>
          </a:p>
          <a:p>
            <a:pPr marL="12700">
              <a:lnSpc>
                <a:spcPct val="100000"/>
              </a:lnSpc>
            </a:pPr>
            <a:r>
              <a:rPr lang="en-US" sz="1400" b="1" dirty="0">
                <a:latin typeface="Open Sans" panose="020B0606030504020204" pitchFamily="34" charset="0"/>
                <a:ea typeface="Open Sans" panose="020B0606030504020204" pitchFamily="34" charset="0"/>
                <a:cs typeface="Open Sans" panose="020B0606030504020204" pitchFamily="34" charset="0"/>
              </a:rPr>
              <a:t>YEARS PLANNING / </a:t>
            </a:r>
            <a:r>
              <a:rPr lang="en-US" sz="1400" dirty="0">
                <a:latin typeface="Open Sans" panose="020B0606030504020204" pitchFamily="34" charset="0"/>
                <a:ea typeface="Open Sans" panose="020B0606030504020204" pitchFamily="34" charset="0"/>
                <a:cs typeface="Open Sans" panose="020B0606030504020204" pitchFamily="34" charset="0"/>
              </a:rPr>
              <a:t>20</a:t>
            </a:r>
          </a:p>
          <a:p>
            <a:pPr marL="12700">
              <a:lnSpc>
                <a:spcPct val="100000"/>
              </a:lnSpc>
            </a:pPr>
            <a:endParaRPr lang="en-US" sz="1550" dirty="0">
              <a:latin typeface="Open Sans" panose="020B0606030504020204" pitchFamily="34" charset="0"/>
              <a:ea typeface="Open Sans" panose="020B0606030504020204" pitchFamily="34" charset="0"/>
              <a:cs typeface="Open Sans" panose="020B0606030504020204" pitchFamily="34" charset="0"/>
            </a:endParaRPr>
          </a:p>
          <a:p>
            <a:pPr marL="12700">
              <a:lnSpc>
                <a:spcPts val="1675"/>
              </a:lnSpc>
            </a:pPr>
            <a:r>
              <a:rPr lang="en-US" sz="1400" b="1" dirty="0">
                <a:latin typeface="Open Sans" panose="020B0606030504020204" pitchFamily="34" charset="0"/>
                <a:ea typeface="Open Sans" panose="020B0606030504020204" pitchFamily="34" charset="0"/>
                <a:cs typeface="Open Sans" panose="020B0606030504020204" pitchFamily="34" charset="0"/>
              </a:rPr>
              <a:t>WHY I PURSUED PLANNING AS A </a:t>
            </a:r>
            <a:r>
              <a:rPr lang="en-US" sz="1400" b="1" spc="-5" dirty="0">
                <a:latin typeface="Open Sans" panose="020B0606030504020204" pitchFamily="34" charset="0"/>
                <a:ea typeface="Open Sans" panose="020B0606030504020204" pitchFamily="34" charset="0"/>
                <a:cs typeface="Open Sans" panose="020B0606030504020204" pitchFamily="34" charset="0"/>
              </a:rPr>
              <a:t>PROFESSION</a:t>
            </a:r>
            <a:r>
              <a:rPr lang="en-US" sz="1400" b="1" spc="-120" dirty="0">
                <a:latin typeface="Open Sans" panose="020B0606030504020204" pitchFamily="34" charset="0"/>
                <a:ea typeface="Open Sans" panose="020B0606030504020204" pitchFamily="34" charset="0"/>
                <a:cs typeface="Open Sans" panose="020B0606030504020204" pitchFamily="34" charset="0"/>
              </a:rPr>
              <a:t> </a:t>
            </a:r>
            <a:r>
              <a:rPr lang="en-US" sz="1400" b="1" dirty="0">
                <a:latin typeface="Open Sans" panose="020B0606030504020204" pitchFamily="34" charset="0"/>
                <a:ea typeface="Open Sans" panose="020B0606030504020204" pitchFamily="34" charset="0"/>
                <a:cs typeface="Open Sans" panose="020B0606030504020204" pitchFamily="34" charset="0"/>
              </a:rPr>
              <a:t>/</a:t>
            </a:r>
            <a:endParaRPr lang="en-US" sz="1400" dirty="0">
              <a:latin typeface="Open Sans" panose="020B0606030504020204" pitchFamily="34" charset="0"/>
              <a:ea typeface="Open Sans" panose="020B0606030504020204" pitchFamily="34" charset="0"/>
              <a:cs typeface="Open Sans" panose="020B0606030504020204" pitchFamily="34" charset="0"/>
            </a:endParaRPr>
          </a:p>
          <a:p>
            <a:pPr marL="12700" marR="695960">
              <a:lnSpc>
                <a:spcPts val="1680"/>
              </a:lnSpc>
              <a:spcBef>
                <a:spcPts val="50"/>
              </a:spcBef>
            </a:pPr>
            <a:r>
              <a:rPr lang="en-US" sz="1400" dirty="0">
                <a:latin typeface="Open Sans" panose="020B0606030504020204" pitchFamily="34" charset="0"/>
                <a:ea typeface="Open Sans" panose="020B0606030504020204" pitchFamily="34" charset="0"/>
                <a:cs typeface="Open Sans" panose="020B0606030504020204" pitchFamily="34" charset="0"/>
              </a:rPr>
              <a:t>Interest in how communities are designed and work</a:t>
            </a:r>
          </a:p>
          <a:p>
            <a:pPr>
              <a:lnSpc>
                <a:spcPct val="100000"/>
              </a:lnSpc>
              <a:spcBef>
                <a:spcPts val="35"/>
              </a:spcBef>
            </a:pPr>
            <a:endParaRPr lang="en-US" sz="1550" dirty="0">
              <a:latin typeface="Open Sans" panose="020B0606030504020204" pitchFamily="34" charset="0"/>
              <a:ea typeface="Open Sans" panose="020B0606030504020204" pitchFamily="34" charset="0"/>
              <a:cs typeface="Open Sans" panose="020B0606030504020204" pitchFamily="34" charset="0"/>
            </a:endParaRPr>
          </a:p>
          <a:p>
            <a:pPr marL="12700" marR="116205">
              <a:lnSpc>
                <a:spcPts val="1670"/>
              </a:lnSpc>
            </a:pPr>
            <a:r>
              <a:rPr lang="en-US" sz="1400" b="1" dirty="0">
                <a:latin typeface="Open Sans" panose="020B0606030504020204" pitchFamily="34" charset="0"/>
                <a:ea typeface="Open Sans" panose="020B0606030504020204" pitchFamily="34" charset="0"/>
                <a:cs typeface="Open Sans" panose="020B0606030504020204" pitchFamily="34" charset="0"/>
              </a:rPr>
              <a:t>PAST WORK EXPERIENCE / </a:t>
            </a:r>
            <a:r>
              <a:rPr lang="en-US" sz="1400" dirty="0" err="1">
                <a:latin typeface="Open Sans" panose="020B0606030504020204" pitchFamily="34" charset="0"/>
                <a:ea typeface="Open Sans" panose="020B0606030504020204" pitchFamily="34" charset="0"/>
                <a:cs typeface="Open Sans" panose="020B0606030504020204" pitchFamily="34" charset="0"/>
              </a:rPr>
              <a:t>TriMet</a:t>
            </a:r>
            <a:r>
              <a:rPr lang="en-US" sz="1400" dirty="0">
                <a:latin typeface="Open Sans" panose="020B0606030504020204" pitchFamily="34" charset="0"/>
                <a:ea typeface="Open Sans" panose="020B0606030504020204" pitchFamily="34" charset="0"/>
                <a:cs typeface="Open Sans" panose="020B0606030504020204" pitchFamily="34" charset="0"/>
              </a:rPr>
              <a:t> (Portland), City of Portland, City of Charlotte, City of Atlanta, City of Bellevue</a:t>
            </a:r>
          </a:p>
        </p:txBody>
      </p:sp>
      <p:sp>
        <p:nvSpPr>
          <p:cNvPr id="4" name="object 4"/>
          <p:cNvSpPr/>
          <p:nvPr/>
        </p:nvSpPr>
        <p:spPr>
          <a:xfrm>
            <a:off x="935736" y="1265311"/>
            <a:ext cx="1904999" cy="96011"/>
          </a:xfrm>
          <a:prstGeom prst="rect">
            <a:avLst/>
          </a:prstGeom>
          <a:blipFill>
            <a:blip r:embed="rId2" cstate="print"/>
            <a:stretch>
              <a:fillRect/>
            </a:stretch>
          </a:blipFill>
        </p:spPr>
        <p:txBody>
          <a:bodyPr wrap="square" lIns="0" tIns="0" rIns="0" bIns="0" rtlCol="0"/>
          <a:lstStyle/>
          <a:p>
            <a:endParaRPr/>
          </a:p>
        </p:txBody>
      </p:sp>
      <p:sp>
        <p:nvSpPr>
          <p:cNvPr id="5" name="object 5"/>
          <p:cNvSpPr/>
          <p:nvPr/>
        </p:nvSpPr>
        <p:spPr>
          <a:xfrm>
            <a:off x="6412999" y="0"/>
            <a:ext cx="2103120" cy="7772400"/>
          </a:xfrm>
          <a:custGeom>
            <a:avLst/>
            <a:gdLst/>
            <a:ahLst/>
            <a:cxnLst/>
            <a:rect l="l" t="t" r="r" b="b"/>
            <a:pathLst>
              <a:path w="2103120" h="7772400">
                <a:moveTo>
                  <a:pt x="2102853" y="0"/>
                </a:moveTo>
                <a:lnTo>
                  <a:pt x="0" y="7772400"/>
                </a:lnTo>
                <a:lnTo>
                  <a:pt x="2102853" y="7772400"/>
                </a:lnTo>
                <a:lnTo>
                  <a:pt x="2102853" y="0"/>
                </a:lnTo>
                <a:close/>
              </a:path>
            </a:pathLst>
          </a:custGeom>
          <a:solidFill>
            <a:srgbClr val="D7D9DA"/>
          </a:solidFill>
        </p:spPr>
        <p:txBody>
          <a:bodyPr wrap="square" lIns="0" tIns="0" rIns="0" bIns="0" rtlCol="0"/>
          <a:lstStyle/>
          <a:p>
            <a:endParaRPr/>
          </a:p>
        </p:txBody>
      </p:sp>
      <p:sp>
        <p:nvSpPr>
          <p:cNvPr id="6" name="object 6"/>
          <p:cNvSpPr/>
          <p:nvPr/>
        </p:nvSpPr>
        <p:spPr>
          <a:xfrm>
            <a:off x="8516111" y="0"/>
            <a:ext cx="1541780" cy="7772400"/>
          </a:xfrm>
          <a:custGeom>
            <a:avLst/>
            <a:gdLst/>
            <a:ahLst/>
            <a:cxnLst/>
            <a:rect l="l" t="t" r="r" b="b"/>
            <a:pathLst>
              <a:path w="1541779" h="7772400">
                <a:moveTo>
                  <a:pt x="0" y="7772400"/>
                </a:moveTo>
                <a:lnTo>
                  <a:pt x="1541767" y="7772400"/>
                </a:lnTo>
                <a:lnTo>
                  <a:pt x="1541767" y="0"/>
                </a:lnTo>
                <a:lnTo>
                  <a:pt x="0" y="0"/>
                </a:lnTo>
                <a:lnTo>
                  <a:pt x="0" y="7772400"/>
                </a:lnTo>
                <a:close/>
              </a:path>
            </a:pathLst>
          </a:custGeom>
          <a:solidFill>
            <a:srgbClr val="D7D9DA"/>
          </a:solidFill>
        </p:spPr>
        <p:txBody>
          <a:bodyPr wrap="square" lIns="0" tIns="0" rIns="0" bIns="0" rtlCol="0"/>
          <a:lstStyle/>
          <a:p>
            <a:endParaRPr/>
          </a:p>
        </p:txBody>
      </p:sp>
      <p:sp>
        <p:nvSpPr>
          <p:cNvPr id="8" name="TextBox 7"/>
          <p:cNvSpPr txBox="1"/>
          <p:nvPr/>
        </p:nvSpPr>
        <p:spPr>
          <a:xfrm>
            <a:off x="805152" y="333381"/>
            <a:ext cx="5604168" cy="707886"/>
          </a:xfrm>
          <a:prstGeom prst="rect">
            <a:avLst/>
          </a:prstGeom>
          <a:noFill/>
        </p:spPr>
        <p:txBody>
          <a:bodyPr wrap="square" rtlCol="0">
            <a:spAutoFit/>
          </a:bodyPr>
          <a:lstStyle/>
          <a:p>
            <a:r>
              <a:rPr lang="en-US" sz="4000" dirty="0">
                <a:latin typeface="Uni Sans" pitchFamily="2" charset="77"/>
              </a:rPr>
              <a:t>Philip Harris, AICP</a:t>
            </a:r>
          </a:p>
        </p:txBody>
      </p:sp>
      <p:pic>
        <p:nvPicPr>
          <p:cNvPr id="11" name="Picture 10">
            <a:extLst>
              <a:ext uri="{FF2B5EF4-FFF2-40B4-BE49-F238E27FC236}">
                <a16:creationId xmlns:a16="http://schemas.microsoft.com/office/drawing/2014/main" id="{675202E9-8BEF-F542-AB00-1B6C3D300F0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0384" t="6922" b="27630"/>
          <a:stretch/>
        </p:blipFill>
        <p:spPr>
          <a:xfrm>
            <a:off x="7063367" y="533400"/>
            <a:ext cx="2223634" cy="2743200"/>
          </a:xfrm>
          <a:prstGeom prst="rect">
            <a:avLst/>
          </a:prstGeom>
        </p:spPr>
      </p:pic>
    </p:spTree>
    <p:extLst>
      <p:ext uri="{BB962C8B-B14F-4D97-AF65-F5344CB8AC3E}">
        <p14:creationId xmlns:p14="http://schemas.microsoft.com/office/powerpoint/2010/main" val="372024092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txBox="1"/>
          <p:nvPr/>
        </p:nvSpPr>
        <p:spPr>
          <a:xfrm>
            <a:off x="932064" y="1524000"/>
            <a:ext cx="5477256" cy="3942746"/>
          </a:xfrm>
          <a:prstGeom prst="rect">
            <a:avLst/>
          </a:prstGeom>
        </p:spPr>
        <p:txBody>
          <a:bodyPr vert="horz" wrap="square" lIns="0" tIns="13335" rIns="0" bIns="0" rtlCol="0">
            <a:spAutoFit/>
          </a:bodyPr>
          <a:lstStyle/>
          <a:p>
            <a:pPr marL="12700">
              <a:lnSpc>
                <a:spcPct val="100000"/>
              </a:lnSpc>
              <a:spcBef>
                <a:spcPts val="105"/>
              </a:spcBef>
            </a:pPr>
            <a:r>
              <a:rPr lang="en-US" sz="1400" b="1" dirty="0">
                <a:latin typeface="Open Sans" panose="020B0606030504020204" pitchFamily="34" charset="0"/>
                <a:ea typeface="Open Sans" panose="020B0606030504020204" pitchFamily="34" charset="0"/>
                <a:cs typeface="Open Sans" panose="020B0606030504020204" pitchFamily="34" charset="0"/>
              </a:rPr>
              <a:t>EMPLOYER / </a:t>
            </a:r>
            <a:r>
              <a:rPr lang="en-US" sz="1400" dirty="0" err="1">
                <a:latin typeface="Open Sans" panose="020B0606030504020204" pitchFamily="34" charset="0"/>
                <a:ea typeface="Open Sans" panose="020B0606030504020204" pitchFamily="34" charset="0"/>
                <a:cs typeface="Open Sans" panose="020B0606030504020204" pitchFamily="34" charset="0"/>
              </a:rPr>
              <a:t>Otak</a:t>
            </a:r>
            <a:r>
              <a:rPr lang="en-US" sz="1400" dirty="0">
                <a:latin typeface="Open Sans" panose="020B0606030504020204" pitchFamily="34" charset="0"/>
                <a:ea typeface="Open Sans" panose="020B0606030504020204" pitchFamily="34" charset="0"/>
                <a:cs typeface="Open Sans" panose="020B0606030504020204" pitchFamily="34" charset="0"/>
              </a:rPr>
              <a:t> Inc., Senior Planner/ Project Manager</a:t>
            </a:r>
          </a:p>
          <a:p>
            <a:pPr marL="12700">
              <a:lnSpc>
                <a:spcPct val="100000"/>
              </a:lnSpc>
              <a:spcBef>
                <a:spcPts val="105"/>
              </a:spcBef>
            </a:pPr>
            <a:endParaRPr lang="en-US" sz="1400" b="1" dirty="0">
              <a:latin typeface="Open Sans" panose="020B0606030504020204" pitchFamily="34" charset="0"/>
              <a:ea typeface="Open Sans" panose="020B0606030504020204" pitchFamily="34" charset="0"/>
              <a:cs typeface="Open Sans" panose="020B0606030504020204" pitchFamily="34" charset="0"/>
            </a:endParaRPr>
          </a:p>
          <a:p>
            <a:pPr marL="12700">
              <a:lnSpc>
                <a:spcPct val="100000"/>
              </a:lnSpc>
              <a:spcBef>
                <a:spcPts val="105"/>
              </a:spcBef>
            </a:pPr>
            <a:r>
              <a:rPr lang="en-US" sz="1400" b="1" dirty="0">
                <a:latin typeface="Open Sans" panose="020B0606030504020204" pitchFamily="34" charset="0"/>
                <a:ea typeface="Open Sans" panose="020B0606030504020204" pitchFamily="34" charset="0"/>
                <a:cs typeface="Open Sans" panose="020B0606030504020204" pitchFamily="34" charset="0"/>
              </a:rPr>
              <a:t>PLANNING FOCUS / </a:t>
            </a:r>
            <a:r>
              <a:rPr lang="en-US" sz="1400" dirty="0">
                <a:latin typeface="Open Sans" panose="020B0606030504020204" pitchFamily="34" charset="0"/>
                <a:ea typeface="Open Sans" panose="020B0606030504020204" pitchFamily="34" charset="0"/>
                <a:cs typeface="Open Sans" panose="020B0606030504020204" pitchFamily="34" charset="0"/>
              </a:rPr>
              <a:t>Land use planning</a:t>
            </a:r>
          </a:p>
          <a:p>
            <a:pPr marL="12700">
              <a:lnSpc>
                <a:spcPct val="100000"/>
              </a:lnSpc>
              <a:spcBef>
                <a:spcPts val="105"/>
              </a:spcBef>
            </a:pPr>
            <a:endParaRPr lang="en-US" sz="1400" b="1" dirty="0">
              <a:latin typeface="Open Sans" panose="020B0606030504020204" pitchFamily="34" charset="0"/>
              <a:ea typeface="Open Sans" panose="020B0606030504020204" pitchFamily="34" charset="0"/>
              <a:cs typeface="Open Sans" panose="020B0606030504020204" pitchFamily="34" charset="0"/>
            </a:endParaRPr>
          </a:p>
          <a:p>
            <a:pPr marL="12700">
              <a:lnSpc>
                <a:spcPct val="100000"/>
              </a:lnSpc>
              <a:spcBef>
                <a:spcPts val="105"/>
              </a:spcBef>
            </a:pPr>
            <a:r>
              <a:rPr lang="en-US" sz="1400" b="1" dirty="0">
                <a:latin typeface="Open Sans" panose="020B0606030504020204" pitchFamily="34" charset="0"/>
                <a:ea typeface="Open Sans" panose="020B0606030504020204" pitchFamily="34" charset="0"/>
                <a:cs typeface="Open Sans" panose="020B0606030504020204" pitchFamily="34" charset="0"/>
              </a:rPr>
              <a:t>MOST INTERESTING PROJECT AS A PLANNER / </a:t>
            </a:r>
            <a:r>
              <a:rPr lang="en-US" sz="1400" dirty="0">
                <a:latin typeface="Open Sans" panose="020B0606030504020204" pitchFamily="34" charset="0"/>
                <a:ea typeface="Open Sans" panose="020B0606030504020204" pitchFamily="34" charset="0"/>
                <a:cs typeface="Open Sans" panose="020B0606030504020204" pitchFamily="34" charset="0"/>
              </a:rPr>
              <a:t>Metro South Base Expansion</a:t>
            </a:r>
            <a:endParaRPr lang="en-US" sz="1400" b="1" dirty="0">
              <a:latin typeface="Open Sans" panose="020B0606030504020204" pitchFamily="34" charset="0"/>
              <a:ea typeface="Open Sans" panose="020B0606030504020204" pitchFamily="34" charset="0"/>
              <a:cs typeface="Open Sans" panose="020B0606030504020204" pitchFamily="34" charset="0"/>
            </a:endParaRPr>
          </a:p>
          <a:p>
            <a:pPr>
              <a:lnSpc>
                <a:spcPct val="100000"/>
              </a:lnSpc>
              <a:spcBef>
                <a:spcPts val="30"/>
              </a:spcBef>
            </a:pPr>
            <a:endParaRPr lang="en-US" sz="1400" dirty="0">
              <a:latin typeface="Open Sans" panose="020B0606030504020204" pitchFamily="34" charset="0"/>
              <a:ea typeface="Open Sans" panose="020B0606030504020204" pitchFamily="34" charset="0"/>
              <a:cs typeface="Open Sans" panose="020B0606030504020204" pitchFamily="34" charset="0"/>
            </a:endParaRPr>
          </a:p>
          <a:p>
            <a:pPr>
              <a:lnSpc>
                <a:spcPct val="100000"/>
              </a:lnSpc>
              <a:spcBef>
                <a:spcPts val="30"/>
              </a:spcBef>
            </a:pPr>
            <a:r>
              <a:rPr lang="en-US" sz="1400" b="1" dirty="0">
                <a:latin typeface="Open Sans" panose="020B0606030504020204" pitchFamily="34" charset="0"/>
                <a:ea typeface="Open Sans" panose="020B0606030504020204" pitchFamily="34" charset="0"/>
                <a:cs typeface="Open Sans" panose="020B0606030504020204" pitchFamily="34" charset="0"/>
              </a:rPr>
              <a:t>EDUCATION / </a:t>
            </a:r>
            <a:r>
              <a:rPr lang="en-US" sz="1400" dirty="0">
                <a:latin typeface="Open Sans" panose="020B0606030504020204" pitchFamily="34" charset="0"/>
                <a:ea typeface="Open Sans" panose="020B0606030504020204" pitchFamily="34" charset="0"/>
                <a:cs typeface="Open Sans" panose="020B0606030504020204" pitchFamily="34" charset="0"/>
              </a:rPr>
              <a:t>University of Pennsylvania, Master of City Planning; University of Washington, BA Community, Environment, and Planning</a:t>
            </a:r>
          </a:p>
          <a:p>
            <a:pPr>
              <a:lnSpc>
                <a:spcPct val="100000"/>
              </a:lnSpc>
              <a:spcBef>
                <a:spcPts val="30"/>
              </a:spcBef>
            </a:pPr>
            <a:endParaRPr lang="en-US" sz="1400" dirty="0">
              <a:latin typeface="Open Sans" panose="020B0606030504020204" pitchFamily="34" charset="0"/>
              <a:ea typeface="Open Sans" panose="020B0606030504020204" pitchFamily="34" charset="0"/>
              <a:cs typeface="Open Sans" panose="020B0606030504020204" pitchFamily="34" charset="0"/>
            </a:endParaRPr>
          </a:p>
          <a:p>
            <a:pPr>
              <a:lnSpc>
                <a:spcPct val="100000"/>
              </a:lnSpc>
              <a:spcBef>
                <a:spcPts val="30"/>
              </a:spcBef>
            </a:pPr>
            <a:r>
              <a:rPr lang="en-US" sz="1400" b="1" dirty="0">
                <a:latin typeface="Open Sans" panose="020B0606030504020204" pitchFamily="34" charset="0"/>
                <a:ea typeface="Open Sans" panose="020B0606030504020204" pitchFamily="34" charset="0"/>
                <a:cs typeface="Open Sans" panose="020B0606030504020204" pitchFamily="34" charset="0"/>
              </a:rPr>
              <a:t>YEARS PLANNING / </a:t>
            </a:r>
            <a:r>
              <a:rPr lang="en-US" sz="1400" dirty="0">
                <a:latin typeface="Open Sans" panose="020B0606030504020204" pitchFamily="34" charset="0"/>
                <a:ea typeface="Open Sans" panose="020B0606030504020204" pitchFamily="34" charset="0"/>
                <a:cs typeface="Open Sans" panose="020B0606030504020204" pitchFamily="34" charset="0"/>
              </a:rPr>
              <a:t>7</a:t>
            </a:r>
          </a:p>
          <a:p>
            <a:pPr>
              <a:lnSpc>
                <a:spcPct val="100000"/>
              </a:lnSpc>
              <a:spcBef>
                <a:spcPts val="30"/>
              </a:spcBef>
            </a:pPr>
            <a:endParaRPr lang="en-US" sz="1400" b="1" dirty="0">
              <a:latin typeface="Open Sans" panose="020B0606030504020204" pitchFamily="34" charset="0"/>
              <a:ea typeface="Open Sans" panose="020B0606030504020204" pitchFamily="34" charset="0"/>
              <a:cs typeface="Open Sans" panose="020B0606030504020204" pitchFamily="34" charset="0"/>
            </a:endParaRPr>
          </a:p>
          <a:p>
            <a:pPr>
              <a:lnSpc>
                <a:spcPct val="100000"/>
              </a:lnSpc>
              <a:spcBef>
                <a:spcPts val="30"/>
              </a:spcBef>
            </a:pPr>
            <a:r>
              <a:rPr lang="en-US" sz="1400" b="1" dirty="0">
                <a:latin typeface="Open Sans" panose="020B0606030504020204" pitchFamily="34" charset="0"/>
                <a:ea typeface="Open Sans" panose="020B0606030504020204" pitchFamily="34" charset="0"/>
                <a:cs typeface="Open Sans" panose="020B0606030504020204" pitchFamily="34" charset="0"/>
              </a:rPr>
              <a:t>WHY I PURSUED PLANNING AS A PROFESSION / </a:t>
            </a:r>
            <a:r>
              <a:rPr lang="en-US" sz="1400" dirty="0">
                <a:latin typeface="Open Sans" panose="020B0606030504020204" pitchFamily="34" charset="0"/>
                <a:ea typeface="Open Sans" panose="020B0606030504020204" pitchFamily="34" charset="0"/>
                <a:cs typeface="Open Sans" panose="020B0606030504020204" pitchFamily="34" charset="0"/>
              </a:rPr>
              <a:t>Planning fits with my interest in problem-solving and serving the public good. I’m really drawn to resilience planning, especially as we consider climate change, sea level rise, and the dramatic effects these will have on our communities.</a:t>
            </a:r>
          </a:p>
          <a:p>
            <a:pPr>
              <a:lnSpc>
                <a:spcPct val="100000"/>
              </a:lnSpc>
              <a:spcBef>
                <a:spcPts val="30"/>
              </a:spcBef>
            </a:pPr>
            <a:endParaRPr lang="en-US" sz="1400" b="1" dirty="0">
              <a:latin typeface="Open Sans" panose="020B0606030504020204" pitchFamily="34" charset="0"/>
              <a:ea typeface="Open Sans" panose="020B0606030504020204" pitchFamily="34" charset="0"/>
              <a:cs typeface="Open Sans" panose="020B0606030504020204" pitchFamily="34" charset="0"/>
            </a:endParaRPr>
          </a:p>
          <a:p>
            <a:pPr>
              <a:lnSpc>
                <a:spcPct val="100000"/>
              </a:lnSpc>
              <a:spcBef>
                <a:spcPts val="30"/>
              </a:spcBef>
            </a:pPr>
            <a:r>
              <a:rPr lang="en-US" sz="1400" b="1" dirty="0">
                <a:latin typeface="Open Sans" panose="020B0606030504020204" pitchFamily="34" charset="0"/>
                <a:ea typeface="Open Sans" panose="020B0606030504020204" pitchFamily="34" charset="0"/>
                <a:cs typeface="Open Sans" panose="020B0606030504020204" pitchFamily="34" charset="0"/>
              </a:rPr>
              <a:t>PAST WORK EXPERIENCE / </a:t>
            </a:r>
            <a:r>
              <a:rPr lang="en-US" sz="1400" dirty="0">
                <a:latin typeface="Open Sans" panose="020B0606030504020204" pitchFamily="34" charset="0"/>
                <a:ea typeface="Open Sans" panose="020B0606030504020204" pitchFamily="34" charset="0"/>
                <a:cs typeface="Open Sans" panose="020B0606030504020204" pitchFamily="34" charset="0"/>
              </a:rPr>
              <a:t>Fairbanks North Star Borough, 2013-2014; Philadelphia City Planning Commission, 2011-2013</a:t>
            </a:r>
            <a:endParaRPr lang="en-US" sz="1400" b="1" dirty="0">
              <a:latin typeface="Open Sans" panose="020B0606030504020204" pitchFamily="34" charset="0"/>
              <a:ea typeface="Open Sans" panose="020B0606030504020204" pitchFamily="34" charset="0"/>
              <a:cs typeface="Open Sans" panose="020B0606030504020204" pitchFamily="34" charset="0"/>
            </a:endParaRPr>
          </a:p>
        </p:txBody>
      </p:sp>
      <p:sp>
        <p:nvSpPr>
          <p:cNvPr id="4" name="object 4"/>
          <p:cNvSpPr/>
          <p:nvPr/>
        </p:nvSpPr>
        <p:spPr>
          <a:xfrm>
            <a:off x="935736" y="1265311"/>
            <a:ext cx="1904999" cy="96011"/>
          </a:xfrm>
          <a:prstGeom prst="rect">
            <a:avLst/>
          </a:prstGeom>
          <a:blipFill>
            <a:blip r:embed="rId2" cstate="print"/>
            <a:stretch>
              <a:fillRect/>
            </a:stretch>
          </a:blipFill>
        </p:spPr>
        <p:txBody>
          <a:bodyPr wrap="square" lIns="0" tIns="0" rIns="0" bIns="0" rtlCol="0"/>
          <a:lstStyle/>
          <a:p>
            <a:endParaRPr/>
          </a:p>
        </p:txBody>
      </p:sp>
      <p:sp>
        <p:nvSpPr>
          <p:cNvPr id="5" name="object 5"/>
          <p:cNvSpPr/>
          <p:nvPr/>
        </p:nvSpPr>
        <p:spPr>
          <a:xfrm>
            <a:off x="6412999" y="0"/>
            <a:ext cx="2103120" cy="7772400"/>
          </a:xfrm>
          <a:custGeom>
            <a:avLst/>
            <a:gdLst/>
            <a:ahLst/>
            <a:cxnLst/>
            <a:rect l="l" t="t" r="r" b="b"/>
            <a:pathLst>
              <a:path w="2103120" h="7772400">
                <a:moveTo>
                  <a:pt x="2102853" y="0"/>
                </a:moveTo>
                <a:lnTo>
                  <a:pt x="0" y="7772400"/>
                </a:lnTo>
                <a:lnTo>
                  <a:pt x="2102853" y="7772400"/>
                </a:lnTo>
                <a:lnTo>
                  <a:pt x="2102853" y="0"/>
                </a:lnTo>
                <a:close/>
              </a:path>
            </a:pathLst>
          </a:custGeom>
          <a:solidFill>
            <a:srgbClr val="D7D9DA"/>
          </a:solidFill>
        </p:spPr>
        <p:txBody>
          <a:bodyPr wrap="square" lIns="0" tIns="0" rIns="0" bIns="0" rtlCol="0"/>
          <a:lstStyle/>
          <a:p>
            <a:endParaRPr/>
          </a:p>
        </p:txBody>
      </p:sp>
      <p:sp>
        <p:nvSpPr>
          <p:cNvPr id="6" name="object 6"/>
          <p:cNvSpPr/>
          <p:nvPr/>
        </p:nvSpPr>
        <p:spPr>
          <a:xfrm>
            <a:off x="8516111" y="0"/>
            <a:ext cx="1541780" cy="7772400"/>
          </a:xfrm>
          <a:custGeom>
            <a:avLst/>
            <a:gdLst/>
            <a:ahLst/>
            <a:cxnLst/>
            <a:rect l="l" t="t" r="r" b="b"/>
            <a:pathLst>
              <a:path w="1541779" h="7772400">
                <a:moveTo>
                  <a:pt x="0" y="7772400"/>
                </a:moveTo>
                <a:lnTo>
                  <a:pt x="1541767" y="7772400"/>
                </a:lnTo>
                <a:lnTo>
                  <a:pt x="1541767" y="0"/>
                </a:lnTo>
                <a:lnTo>
                  <a:pt x="0" y="0"/>
                </a:lnTo>
                <a:lnTo>
                  <a:pt x="0" y="7772400"/>
                </a:lnTo>
                <a:close/>
              </a:path>
            </a:pathLst>
          </a:custGeom>
          <a:solidFill>
            <a:srgbClr val="D7D9DA"/>
          </a:solidFill>
        </p:spPr>
        <p:txBody>
          <a:bodyPr wrap="square" lIns="0" tIns="0" rIns="0" bIns="0" rtlCol="0"/>
          <a:lstStyle/>
          <a:p>
            <a:endParaRPr/>
          </a:p>
        </p:txBody>
      </p:sp>
      <p:sp>
        <p:nvSpPr>
          <p:cNvPr id="8" name="TextBox 7"/>
          <p:cNvSpPr txBox="1"/>
          <p:nvPr/>
        </p:nvSpPr>
        <p:spPr>
          <a:xfrm>
            <a:off x="805152" y="333381"/>
            <a:ext cx="5604168" cy="707886"/>
          </a:xfrm>
          <a:prstGeom prst="rect">
            <a:avLst/>
          </a:prstGeom>
          <a:noFill/>
        </p:spPr>
        <p:txBody>
          <a:bodyPr wrap="square" rtlCol="0">
            <a:spAutoFit/>
          </a:bodyPr>
          <a:lstStyle/>
          <a:p>
            <a:r>
              <a:rPr lang="en-US" sz="4000" dirty="0">
                <a:latin typeface="Uni Sans" pitchFamily="2" charset="77"/>
              </a:rPr>
              <a:t>Cristina Haworth, AICP</a:t>
            </a:r>
          </a:p>
        </p:txBody>
      </p:sp>
      <p:pic>
        <p:nvPicPr>
          <p:cNvPr id="9" name="Picture 2" descr="Image may contain: 1 person">
            <a:extLst>
              <a:ext uri="{FF2B5EF4-FFF2-40B4-BE49-F238E27FC236}">
                <a16:creationId xmlns:a16="http://schemas.microsoft.com/office/drawing/2014/main" id="{6C92C357-6B51-4B02-832C-4AEEBD42FF1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29670" y="687324"/>
            <a:ext cx="1960469" cy="2743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0056917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txBox="1"/>
          <p:nvPr/>
        </p:nvSpPr>
        <p:spPr>
          <a:xfrm>
            <a:off x="932064" y="1524000"/>
            <a:ext cx="5477256" cy="4904932"/>
          </a:xfrm>
          <a:prstGeom prst="rect">
            <a:avLst/>
          </a:prstGeom>
        </p:spPr>
        <p:txBody>
          <a:bodyPr vert="horz" wrap="square" lIns="0" tIns="13335" rIns="0" bIns="0" rtlCol="0">
            <a:spAutoFit/>
          </a:bodyPr>
          <a:lstStyle/>
          <a:p>
            <a:pPr marL="12700">
              <a:lnSpc>
                <a:spcPct val="100000"/>
              </a:lnSpc>
              <a:spcBef>
                <a:spcPts val="95"/>
              </a:spcBef>
            </a:pPr>
            <a:r>
              <a:rPr lang="en-US" sz="1400" b="1" dirty="0">
                <a:latin typeface="Open Sans"/>
                <a:cs typeface="Verdana"/>
              </a:rPr>
              <a:t>EMPLOYER / </a:t>
            </a:r>
            <a:r>
              <a:rPr lang="en-US" sz="1400" dirty="0">
                <a:latin typeface="Open Sans"/>
                <a:cs typeface="Verdana"/>
              </a:rPr>
              <a:t>City of Big Bear Lake, CA </a:t>
            </a:r>
          </a:p>
          <a:p>
            <a:pPr marL="12700">
              <a:lnSpc>
                <a:spcPct val="100000"/>
              </a:lnSpc>
              <a:spcBef>
                <a:spcPts val="95"/>
              </a:spcBef>
            </a:pPr>
            <a:r>
              <a:rPr lang="en-US" sz="1400" dirty="0">
                <a:latin typeface="Open Sans"/>
                <a:cs typeface="Verdana"/>
              </a:rPr>
              <a:t>(Planning Director)</a:t>
            </a:r>
          </a:p>
          <a:p>
            <a:pPr marL="12700">
              <a:lnSpc>
                <a:spcPct val="100000"/>
              </a:lnSpc>
              <a:spcBef>
                <a:spcPts val="95"/>
              </a:spcBef>
            </a:pPr>
            <a:endParaRPr lang="en-US" sz="1400" dirty="0">
              <a:latin typeface="Open Sans"/>
              <a:cs typeface="Times New Roman"/>
            </a:endParaRPr>
          </a:p>
          <a:p>
            <a:pPr marL="12700" marR="743585">
              <a:lnSpc>
                <a:spcPct val="100699"/>
              </a:lnSpc>
              <a:spcBef>
                <a:spcPts val="5"/>
              </a:spcBef>
            </a:pPr>
            <a:r>
              <a:rPr lang="en-US" sz="1400" b="1" dirty="0">
                <a:latin typeface="Open Sans"/>
                <a:cs typeface="Verdana"/>
              </a:rPr>
              <a:t>PLANNING FOCUS / </a:t>
            </a:r>
            <a:r>
              <a:rPr lang="en-US" sz="1400" spc="-55" dirty="0">
                <a:latin typeface="Open Sans"/>
                <a:cs typeface="Arial"/>
              </a:rPr>
              <a:t>Long-Range Planning, Strategic Planning</a:t>
            </a:r>
            <a:endParaRPr lang="en-US" sz="1400" dirty="0">
              <a:latin typeface="Open Sans"/>
              <a:cs typeface="Arial"/>
            </a:endParaRPr>
          </a:p>
          <a:p>
            <a:pPr>
              <a:lnSpc>
                <a:spcPct val="100000"/>
              </a:lnSpc>
            </a:pPr>
            <a:endParaRPr lang="en-US" sz="1400" dirty="0">
              <a:latin typeface="Open Sans"/>
              <a:cs typeface="Times New Roman"/>
            </a:endParaRPr>
          </a:p>
          <a:p>
            <a:pPr marL="12700">
              <a:lnSpc>
                <a:spcPct val="100000"/>
              </a:lnSpc>
            </a:pPr>
            <a:r>
              <a:rPr lang="en-US" sz="1400" b="1" spc="-5" dirty="0">
                <a:latin typeface="Open Sans"/>
                <a:cs typeface="Verdana"/>
              </a:rPr>
              <a:t>MOST </a:t>
            </a:r>
            <a:r>
              <a:rPr lang="en-US" sz="1400" b="1" dirty="0">
                <a:latin typeface="Open Sans"/>
                <a:cs typeface="Verdana"/>
              </a:rPr>
              <a:t>INTERESTING PROJECT AS A PLANNER</a:t>
            </a:r>
            <a:r>
              <a:rPr lang="en-US" sz="1400" b="1" spc="-130" dirty="0">
                <a:latin typeface="Open Sans"/>
                <a:cs typeface="Verdana"/>
              </a:rPr>
              <a:t> </a:t>
            </a:r>
            <a:r>
              <a:rPr lang="en-US" sz="1400" b="1" dirty="0">
                <a:latin typeface="Open Sans"/>
                <a:cs typeface="Verdana"/>
              </a:rPr>
              <a:t>/</a:t>
            </a:r>
            <a:endParaRPr lang="en-US" sz="1400" dirty="0">
              <a:latin typeface="Open Sans"/>
              <a:cs typeface="Verdana"/>
            </a:endParaRPr>
          </a:p>
          <a:p>
            <a:pPr marL="12700" marR="173990">
              <a:lnSpc>
                <a:spcPts val="1700"/>
              </a:lnSpc>
              <a:spcBef>
                <a:spcPts val="50"/>
              </a:spcBef>
            </a:pPr>
            <a:r>
              <a:rPr lang="en-US" sz="1400" spc="-60" dirty="0">
                <a:latin typeface="Open Sans"/>
                <a:cs typeface="Arial"/>
              </a:rPr>
              <a:t>Wrote the Multi-Jurisdiction Multi-Hazard Mitigation Plan for the Fairbanks North Star Borough in Alaska.</a:t>
            </a:r>
            <a:endParaRPr lang="en-US" sz="1400" dirty="0">
              <a:latin typeface="Open Sans"/>
              <a:cs typeface="Arial"/>
            </a:endParaRPr>
          </a:p>
          <a:p>
            <a:pPr>
              <a:lnSpc>
                <a:spcPct val="100000"/>
              </a:lnSpc>
              <a:spcBef>
                <a:spcPts val="10"/>
              </a:spcBef>
            </a:pPr>
            <a:endParaRPr lang="en-US" sz="1400" dirty="0">
              <a:latin typeface="Open Sans"/>
              <a:cs typeface="Times New Roman"/>
            </a:endParaRPr>
          </a:p>
          <a:p>
            <a:pPr marL="12700" marR="5080">
              <a:lnSpc>
                <a:spcPts val="1660"/>
              </a:lnSpc>
              <a:spcBef>
                <a:spcPts val="5"/>
              </a:spcBef>
            </a:pPr>
            <a:r>
              <a:rPr lang="en-US" sz="1400" b="1" dirty="0">
                <a:latin typeface="Open Sans"/>
                <a:cs typeface="Verdana"/>
              </a:rPr>
              <a:t>EDUCATION /  </a:t>
            </a:r>
            <a:r>
              <a:rPr lang="en-US" sz="1400" dirty="0">
                <a:latin typeface="Open Sans"/>
                <a:cs typeface="Verdana"/>
              </a:rPr>
              <a:t>Master of Urban and Regional Planning, Cal Poly Pomona; Master of Business Administration, University of Nevada Reno; Bachelor of Science in Geography, University of Utah</a:t>
            </a:r>
            <a:endParaRPr lang="en-US" sz="1400" b="1" dirty="0">
              <a:latin typeface="Open Sans"/>
              <a:cs typeface="Verdana"/>
            </a:endParaRPr>
          </a:p>
          <a:p>
            <a:pPr marL="12700" marR="5080">
              <a:lnSpc>
                <a:spcPts val="1660"/>
              </a:lnSpc>
              <a:spcBef>
                <a:spcPts val="5"/>
              </a:spcBef>
            </a:pPr>
            <a:endParaRPr lang="en-US" sz="1400" dirty="0">
              <a:latin typeface="Open Sans"/>
              <a:cs typeface="Times New Roman"/>
            </a:endParaRPr>
          </a:p>
          <a:p>
            <a:pPr marL="12700">
              <a:lnSpc>
                <a:spcPct val="100000"/>
              </a:lnSpc>
            </a:pPr>
            <a:r>
              <a:rPr lang="en-US" sz="1400" b="1" dirty="0">
                <a:latin typeface="Open Sans"/>
                <a:cs typeface="Verdana"/>
              </a:rPr>
              <a:t>YEARS PLANNING /</a:t>
            </a:r>
            <a:r>
              <a:rPr lang="en-US" sz="1400" b="1" spc="-60" dirty="0">
                <a:latin typeface="Open Sans"/>
                <a:cs typeface="Verdana"/>
              </a:rPr>
              <a:t> </a:t>
            </a:r>
            <a:r>
              <a:rPr lang="en-US" sz="1400" dirty="0">
                <a:latin typeface="Open Sans"/>
                <a:cs typeface="Verdana"/>
              </a:rPr>
              <a:t>13</a:t>
            </a:r>
          </a:p>
          <a:p>
            <a:pPr>
              <a:lnSpc>
                <a:spcPct val="100000"/>
              </a:lnSpc>
              <a:spcBef>
                <a:spcPts val="15"/>
              </a:spcBef>
            </a:pPr>
            <a:endParaRPr lang="en-US" sz="1400" dirty="0">
              <a:latin typeface="Open Sans"/>
              <a:cs typeface="Times New Roman"/>
            </a:endParaRPr>
          </a:p>
          <a:p>
            <a:pPr marL="12700">
              <a:lnSpc>
                <a:spcPct val="100000"/>
              </a:lnSpc>
            </a:pPr>
            <a:r>
              <a:rPr lang="en-US" sz="1400" b="1" dirty="0">
                <a:latin typeface="Open Sans"/>
                <a:cs typeface="Verdana"/>
              </a:rPr>
              <a:t>WHY I PURSUED PLANNING AS A </a:t>
            </a:r>
            <a:r>
              <a:rPr lang="en-US" sz="1400" b="1" spc="-5" dirty="0">
                <a:latin typeface="Open Sans"/>
                <a:cs typeface="Verdana"/>
              </a:rPr>
              <a:t>PROFESSION</a:t>
            </a:r>
            <a:r>
              <a:rPr lang="en-US" sz="1400" b="1" spc="-105" dirty="0">
                <a:latin typeface="Open Sans"/>
                <a:cs typeface="Verdana"/>
              </a:rPr>
              <a:t> </a:t>
            </a:r>
            <a:r>
              <a:rPr lang="en-US" sz="1400" b="1" dirty="0">
                <a:latin typeface="Open Sans"/>
                <a:cs typeface="Verdana"/>
              </a:rPr>
              <a:t>/</a:t>
            </a:r>
            <a:endParaRPr lang="en-US" sz="1400" dirty="0">
              <a:latin typeface="Open Sans"/>
              <a:cs typeface="Verdana"/>
            </a:endParaRPr>
          </a:p>
          <a:p>
            <a:pPr marL="12700">
              <a:lnSpc>
                <a:spcPct val="100000"/>
              </a:lnSpc>
              <a:spcBef>
                <a:spcPts val="25"/>
              </a:spcBef>
            </a:pPr>
            <a:r>
              <a:rPr lang="en-US" sz="1400" spc="-40" dirty="0">
                <a:latin typeface="Open Sans"/>
                <a:cs typeface="Arial"/>
              </a:rPr>
              <a:t>I’m passionate about mountain resort communities and climate change.</a:t>
            </a:r>
          </a:p>
          <a:p>
            <a:pPr marL="12700">
              <a:lnSpc>
                <a:spcPct val="100000"/>
              </a:lnSpc>
              <a:spcBef>
                <a:spcPts val="25"/>
              </a:spcBef>
            </a:pPr>
            <a:endParaRPr lang="en-US" sz="1400" dirty="0">
              <a:latin typeface="Open Sans"/>
              <a:cs typeface="Times New Roman"/>
            </a:endParaRPr>
          </a:p>
          <a:p>
            <a:pPr marL="12700" marR="243840">
              <a:lnSpc>
                <a:spcPct val="99300"/>
              </a:lnSpc>
            </a:pPr>
            <a:r>
              <a:rPr lang="en-US" sz="1400" b="1" dirty="0">
                <a:latin typeface="Open Sans"/>
                <a:cs typeface="Verdana"/>
              </a:rPr>
              <a:t>PAST WORK EXPERIENCE /  </a:t>
            </a:r>
            <a:r>
              <a:rPr lang="en-US" sz="1400" dirty="0">
                <a:latin typeface="Open Sans"/>
                <a:cs typeface="Verdana"/>
              </a:rPr>
              <a:t>Planning Director - Sun Valley ID; Deputy Planning Director – Fairbanks AK; Private water engineering consultant</a:t>
            </a:r>
            <a:endParaRPr lang="en-US" sz="1400" dirty="0">
              <a:latin typeface="Open Sans"/>
              <a:cs typeface="Arial"/>
            </a:endParaRPr>
          </a:p>
        </p:txBody>
      </p:sp>
      <p:sp>
        <p:nvSpPr>
          <p:cNvPr id="4" name="object 4"/>
          <p:cNvSpPr/>
          <p:nvPr/>
        </p:nvSpPr>
        <p:spPr>
          <a:xfrm>
            <a:off x="935736" y="1265311"/>
            <a:ext cx="1904999" cy="96011"/>
          </a:xfrm>
          <a:prstGeom prst="rect">
            <a:avLst/>
          </a:prstGeom>
          <a:blipFill>
            <a:blip r:embed="rId2" cstate="print"/>
            <a:stretch>
              <a:fillRect/>
            </a:stretch>
          </a:blipFill>
        </p:spPr>
        <p:txBody>
          <a:bodyPr wrap="square" lIns="0" tIns="0" rIns="0" bIns="0" rtlCol="0"/>
          <a:lstStyle/>
          <a:p>
            <a:endParaRPr/>
          </a:p>
        </p:txBody>
      </p:sp>
      <p:sp>
        <p:nvSpPr>
          <p:cNvPr id="5" name="object 5"/>
          <p:cNvSpPr/>
          <p:nvPr/>
        </p:nvSpPr>
        <p:spPr>
          <a:xfrm>
            <a:off x="6412999" y="0"/>
            <a:ext cx="2103120" cy="7772400"/>
          </a:xfrm>
          <a:custGeom>
            <a:avLst/>
            <a:gdLst/>
            <a:ahLst/>
            <a:cxnLst/>
            <a:rect l="l" t="t" r="r" b="b"/>
            <a:pathLst>
              <a:path w="2103120" h="7772400">
                <a:moveTo>
                  <a:pt x="2102853" y="0"/>
                </a:moveTo>
                <a:lnTo>
                  <a:pt x="0" y="7772400"/>
                </a:lnTo>
                <a:lnTo>
                  <a:pt x="2102853" y="7772400"/>
                </a:lnTo>
                <a:lnTo>
                  <a:pt x="2102853" y="0"/>
                </a:lnTo>
                <a:close/>
              </a:path>
            </a:pathLst>
          </a:custGeom>
          <a:solidFill>
            <a:srgbClr val="D7D9DA"/>
          </a:solidFill>
        </p:spPr>
        <p:txBody>
          <a:bodyPr wrap="square" lIns="0" tIns="0" rIns="0" bIns="0" rtlCol="0"/>
          <a:lstStyle/>
          <a:p>
            <a:endParaRPr/>
          </a:p>
        </p:txBody>
      </p:sp>
      <p:sp>
        <p:nvSpPr>
          <p:cNvPr id="6" name="object 6"/>
          <p:cNvSpPr/>
          <p:nvPr/>
        </p:nvSpPr>
        <p:spPr>
          <a:xfrm>
            <a:off x="8516111" y="0"/>
            <a:ext cx="1541780" cy="7772400"/>
          </a:xfrm>
          <a:custGeom>
            <a:avLst/>
            <a:gdLst/>
            <a:ahLst/>
            <a:cxnLst/>
            <a:rect l="l" t="t" r="r" b="b"/>
            <a:pathLst>
              <a:path w="1541779" h="7772400">
                <a:moveTo>
                  <a:pt x="0" y="7772400"/>
                </a:moveTo>
                <a:lnTo>
                  <a:pt x="1541767" y="7772400"/>
                </a:lnTo>
                <a:lnTo>
                  <a:pt x="1541767" y="0"/>
                </a:lnTo>
                <a:lnTo>
                  <a:pt x="0" y="0"/>
                </a:lnTo>
                <a:lnTo>
                  <a:pt x="0" y="7772400"/>
                </a:lnTo>
                <a:close/>
              </a:path>
            </a:pathLst>
          </a:custGeom>
          <a:solidFill>
            <a:srgbClr val="D7D9DA"/>
          </a:solidFill>
        </p:spPr>
        <p:txBody>
          <a:bodyPr wrap="square" lIns="0" tIns="0" rIns="0" bIns="0" rtlCol="0"/>
          <a:lstStyle/>
          <a:p>
            <a:endParaRPr/>
          </a:p>
        </p:txBody>
      </p:sp>
      <p:sp>
        <p:nvSpPr>
          <p:cNvPr id="8" name="TextBox 7"/>
          <p:cNvSpPr txBox="1"/>
          <p:nvPr/>
        </p:nvSpPr>
        <p:spPr>
          <a:xfrm>
            <a:off x="805152" y="333381"/>
            <a:ext cx="5604168" cy="707886"/>
          </a:xfrm>
          <a:prstGeom prst="rect">
            <a:avLst/>
          </a:prstGeom>
          <a:noFill/>
        </p:spPr>
        <p:txBody>
          <a:bodyPr wrap="square" rtlCol="0">
            <a:spAutoFit/>
          </a:bodyPr>
          <a:lstStyle/>
          <a:p>
            <a:r>
              <a:rPr lang="en-US" sz="4000" dirty="0">
                <a:latin typeface="Uni Sans"/>
              </a:rPr>
              <a:t>Jae Hill</a:t>
            </a:r>
            <a:r>
              <a:rPr lang="en-US" sz="4000" spc="-60" dirty="0">
                <a:latin typeface="Uni Sans"/>
              </a:rPr>
              <a:t>,</a:t>
            </a:r>
            <a:r>
              <a:rPr lang="en-US" sz="4000" spc="-235" dirty="0">
                <a:latin typeface="Uni Sans"/>
              </a:rPr>
              <a:t> </a:t>
            </a:r>
            <a:r>
              <a:rPr lang="en-US" sz="4000" spc="-60" dirty="0">
                <a:latin typeface="Uni Sans"/>
              </a:rPr>
              <a:t>AICP, CFM</a:t>
            </a:r>
            <a:endParaRPr lang="en-US" sz="4000" dirty="0">
              <a:latin typeface="Uni Sans"/>
            </a:endParaRPr>
          </a:p>
        </p:txBody>
      </p:sp>
      <p:pic>
        <p:nvPicPr>
          <p:cNvPr id="10" name="Picture 2" descr="https://www.sunvalleyinstitute.org/site/wp-content/uploads/2016/04/JaeHill-headshot-400x400.jpg">
            <a:extLst>
              <a:ext uri="{FF2B5EF4-FFF2-40B4-BE49-F238E27FC236}">
                <a16:creationId xmlns:a16="http://schemas.microsoft.com/office/drawing/2014/main" id="{6DEE20C1-91E5-9F4D-925B-9F8C5A621180}"/>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815589" y="914400"/>
            <a:ext cx="2743200" cy="274320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188808519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txBox="1"/>
          <p:nvPr/>
        </p:nvSpPr>
        <p:spPr>
          <a:xfrm>
            <a:off x="935743" y="2027302"/>
            <a:ext cx="5477256" cy="4519827"/>
          </a:xfrm>
          <a:prstGeom prst="rect">
            <a:avLst/>
          </a:prstGeom>
        </p:spPr>
        <p:txBody>
          <a:bodyPr vert="horz" wrap="square" lIns="0" tIns="13335" rIns="0" bIns="0" rtlCol="0">
            <a:spAutoFit/>
          </a:bodyPr>
          <a:lstStyle/>
          <a:p>
            <a:pPr marL="12700" marR="923925">
              <a:lnSpc>
                <a:spcPct val="101499"/>
              </a:lnSpc>
              <a:spcBef>
                <a:spcPts val="75"/>
              </a:spcBef>
            </a:pPr>
            <a:r>
              <a:rPr lang="en-US" sz="1400" b="1" dirty="0">
                <a:latin typeface="Open Sans" panose="020B0606030504020204" pitchFamily="34" charset="0"/>
                <a:ea typeface="Open Sans" panose="020B0606030504020204" pitchFamily="34" charset="0"/>
                <a:cs typeface="Open Sans" panose="020B0606030504020204" pitchFamily="34" charset="0"/>
              </a:rPr>
              <a:t>EMPLOYER / </a:t>
            </a:r>
            <a:r>
              <a:rPr lang="en-US" sz="1400" dirty="0">
                <a:latin typeface="Open Sans" panose="020B0606030504020204" pitchFamily="34" charset="0"/>
                <a:ea typeface="Open Sans" panose="020B0606030504020204" pitchFamily="34" charset="0"/>
                <a:cs typeface="Open Sans" panose="020B0606030504020204" pitchFamily="34" charset="0"/>
              </a:rPr>
              <a:t>Retired from City of Seattle, Construction and Inspections</a:t>
            </a:r>
          </a:p>
          <a:p>
            <a:pPr marL="12700" marR="923925">
              <a:lnSpc>
                <a:spcPct val="101499"/>
              </a:lnSpc>
              <a:spcBef>
                <a:spcPts val="75"/>
              </a:spcBef>
            </a:pPr>
            <a:endParaRPr lang="en-US" sz="1400" b="1" dirty="0">
              <a:latin typeface="Open Sans" panose="020B0606030504020204" pitchFamily="34" charset="0"/>
              <a:ea typeface="Open Sans" panose="020B0606030504020204" pitchFamily="34" charset="0"/>
              <a:cs typeface="Open Sans" panose="020B0606030504020204" pitchFamily="34" charset="0"/>
            </a:endParaRPr>
          </a:p>
          <a:p>
            <a:pPr marL="12700" marR="923925">
              <a:lnSpc>
                <a:spcPct val="101499"/>
              </a:lnSpc>
              <a:spcBef>
                <a:spcPts val="75"/>
              </a:spcBef>
            </a:pPr>
            <a:r>
              <a:rPr lang="en-US" sz="1400" b="1" dirty="0">
                <a:latin typeface="Open Sans" panose="020B0606030504020204" pitchFamily="34" charset="0"/>
                <a:ea typeface="Open Sans" panose="020B0606030504020204" pitchFamily="34" charset="0"/>
                <a:cs typeface="Open Sans" panose="020B0606030504020204" pitchFamily="34" charset="0"/>
              </a:rPr>
              <a:t>PLANNING FOCUS / </a:t>
            </a:r>
            <a:r>
              <a:rPr lang="en-US" sz="1400" dirty="0">
                <a:latin typeface="Open Sans" panose="020B0606030504020204" pitchFamily="34" charset="0"/>
                <a:ea typeface="Open Sans" panose="020B0606030504020204" pitchFamily="34" charset="0"/>
                <a:cs typeface="Open Sans" panose="020B0606030504020204" pitchFamily="34" charset="0"/>
              </a:rPr>
              <a:t>Green building sustainability, &amp; preservation, new urbanism, equity in planning, and community resilience </a:t>
            </a:r>
          </a:p>
          <a:p>
            <a:pPr marL="12700" marR="923925">
              <a:lnSpc>
                <a:spcPct val="101499"/>
              </a:lnSpc>
              <a:spcBef>
                <a:spcPts val="75"/>
              </a:spcBef>
            </a:pPr>
            <a:endParaRPr lang="en-US" sz="1400" b="1" dirty="0">
              <a:latin typeface="Open Sans" panose="020B0606030504020204" pitchFamily="34" charset="0"/>
              <a:ea typeface="Open Sans" panose="020B0606030504020204" pitchFamily="34" charset="0"/>
              <a:cs typeface="Open Sans" panose="020B0606030504020204" pitchFamily="34" charset="0"/>
            </a:endParaRPr>
          </a:p>
          <a:p>
            <a:pPr marL="12700" marR="923925">
              <a:lnSpc>
                <a:spcPct val="101499"/>
              </a:lnSpc>
              <a:spcBef>
                <a:spcPts val="75"/>
              </a:spcBef>
            </a:pPr>
            <a:r>
              <a:rPr lang="en-US" sz="1400" b="1" dirty="0">
                <a:latin typeface="Open Sans" panose="020B0606030504020204" pitchFamily="34" charset="0"/>
                <a:ea typeface="Open Sans" panose="020B0606030504020204" pitchFamily="34" charset="0"/>
                <a:cs typeface="Open Sans" panose="020B0606030504020204" pitchFamily="34" charset="0"/>
              </a:rPr>
              <a:t>MOST INTERESTING PROJECT AS A PLANNER / </a:t>
            </a:r>
            <a:r>
              <a:rPr lang="en-US" sz="1400" dirty="0">
                <a:latin typeface="Open Sans" panose="020B0606030504020204" pitchFamily="34" charset="0"/>
                <a:ea typeface="Open Sans" panose="020B0606030504020204" pitchFamily="34" charset="0"/>
                <a:cs typeface="Open Sans" panose="020B0606030504020204" pitchFamily="34" charset="0"/>
              </a:rPr>
              <a:t>Old Poway Specific Plan</a:t>
            </a:r>
          </a:p>
          <a:p>
            <a:pPr marL="12700" marR="923925">
              <a:lnSpc>
                <a:spcPct val="101499"/>
              </a:lnSpc>
              <a:spcBef>
                <a:spcPts val="75"/>
              </a:spcBef>
            </a:pPr>
            <a:endParaRPr lang="en-US" sz="1400" b="1" dirty="0">
              <a:latin typeface="Open Sans" panose="020B0606030504020204" pitchFamily="34" charset="0"/>
              <a:ea typeface="Open Sans" panose="020B0606030504020204" pitchFamily="34" charset="0"/>
              <a:cs typeface="Open Sans" panose="020B0606030504020204" pitchFamily="34" charset="0"/>
            </a:endParaRPr>
          </a:p>
          <a:p>
            <a:pPr marL="12700" marR="923925">
              <a:lnSpc>
                <a:spcPct val="101499"/>
              </a:lnSpc>
              <a:spcBef>
                <a:spcPts val="75"/>
              </a:spcBef>
            </a:pPr>
            <a:r>
              <a:rPr lang="en-US" sz="1400" b="1" dirty="0">
                <a:latin typeface="Open Sans" panose="020B0606030504020204" pitchFamily="34" charset="0"/>
                <a:ea typeface="Open Sans" panose="020B0606030504020204" pitchFamily="34" charset="0"/>
                <a:cs typeface="Open Sans" panose="020B0606030504020204" pitchFamily="34" charset="0"/>
              </a:rPr>
              <a:t>EDUCATION / </a:t>
            </a:r>
            <a:r>
              <a:rPr lang="en-US" sz="1400" dirty="0">
                <a:latin typeface="Open Sans" panose="020B0606030504020204" pitchFamily="34" charset="0"/>
                <a:ea typeface="Open Sans" panose="020B0606030504020204" pitchFamily="34" charset="0"/>
                <a:cs typeface="Open Sans" panose="020B0606030504020204" pitchFamily="34" charset="0"/>
              </a:rPr>
              <a:t>Masters in City Planning</a:t>
            </a:r>
          </a:p>
          <a:p>
            <a:pPr marL="12700" marR="923925">
              <a:lnSpc>
                <a:spcPct val="101499"/>
              </a:lnSpc>
              <a:spcBef>
                <a:spcPts val="75"/>
              </a:spcBef>
            </a:pPr>
            <a:endParaRPr lang="en-US" sz="1400" b="1" dirty="0">
              <a:latin typeface="Open Sans" panose="020B0606030504020204" pitchFamily="34" charset="0"/>
              <a:ea typeface="Open Sans" panose="020B0606030504020204" pitchFamily="34" charset="0"/>
              <a:cs typeface="Open Sans" panose="020B0606030504020204" pitchFamily="34" charset="0"/>
            </a:endParaRPr>
          </a:p>
          <a:p>
            <a:pPr marL="12700" marR="923925">
              <a:lnSpc>
                <a:spcPct val="101499"/>
              </a:lnSpc>
              <a:spcBef>
                <a:spcPts val="75"/>
              </a:spcBef>
            </a:pPr>
            <a:r>
              <a:rPr lang="en-US" sz="1400" b="1" dirty="0">
                <a:latin typeface="Open Sans" panose="020B0606030504020204" pitchFamily="34" charset="0"/>
                <a:ea typeface="Open Sans" panose="020B0606030504020204" pitchFamily="34" charset="0"/>
                <a:cs typeface="Open Sans" panose="020B0606030504020204" pitchFamily="34" charset="0"/>
              </a:rPr>
              <a:t>YEARS PLANNING / </a:t>
            </a:r>
            <a:r>
              <a:rPr lang="en-US" sz="1400" dirty="0">
                <a:latin typeface="Open Sans" panose="020B0606030504020204" pitchFamily="34" charset="0"/>
                <a:ea typeface="Open Sans" panose="020B0606030504020204" pitchFamily="34" charset="0"/>
                <a:cs typeface="Open Sans" panose="020B0606030504020204" pitchFamily="34" charset="0"/>
              </a:rPr>
              <a:t>25+</a:t>
            </a:r>
          </a:p>
          <a:p>
            <a:pPr marL="12700" marR="923925">
              <a:lnSpc>
                <a:spcPct val="101499"/>
              </a:lnSpc>
              <a:spcBef>
                <a:spcPts val="75"/>
              </a:spcBef>
            </a:pPr>
            <a:endParaRPr lang="en-US" sz="1400" b="1" dirty="0">
              <a:latin typeface="Open Sans" panose="020B0606030504020204" pitchFamily="34" charset="0"/>
              <a:ea typeface="Open Sans" panose="020B0606030504020204" pitchFamily="34" charset="0"/>
              <a:cs typeface="Open Sans" panose="020B0606030504020204" pitchFamily="34" charset="0"/>
            </a:endParaRPr>
          </a:p>
          <a:p>
            <a:pPr marL="12700" marR="923925">
              <a:lnSpc>
                <a:spcPct val="101499"/>
              </a:lnSpc>
              <a:spcBef>
                <a:spcPts val="75"/>
              </a:spcBef>
            </a:pPr>
            <a:r>
              <a:rPr lang="en-US" sz="1400" b="1" dirty="0">
                <a:latin typeface="Open Sans" panose="020B0606030504020204" pitchFamily="34" charset="0"/>
                <a:ea typeface="Open Sans" panose="020B0606030504020204" pitchFamily="34" charset="0"/>
                <a:cs typeface="Open Sans" panose="020B0606030504020204" pitchFamily="34" charset="0"/>
              </a:rPr>
              <a:t>WHY I PURSUED PLANNING AS A PROFESSION / </a:t>
            </a:r>
            <a:r>
              <a:rPr lang="en-US" sz="1400" dirty="0">
                <a:latin typeface="Open Sans" panose="020B0606030504020204" pitchFamily="34" charset="0"/>
                <a:ea typeface="Open Sans" panose="020B0606030504020204" pitchFamily="34" charset="0"/>
                <a:cs typeface="Open Sans" panose="020B0606030504020204" pitchFamily="34" charset="0"/>
              </a:rPr>
              <a:t>After living 3 years in Germany, I wanted to learn how cities work successfully and apply that knowledge to US urban centers</a:t>
            </a:r>
          </a:p>
          <a:p>
            <a:pPr marL="12700" marR="923925">
              <a:lnSpc>
                <a:spcPct val="101499"/>
              </a:lnSpc>
              <a:spcBef>
                <a:spcPts val="75"/>
              </a:spcBef>
            </a:pPr>
            <a:endParaRPr lang="en-US" sz="1400" b="1" dirty="0">
              <a:latin typeface="Open Sans" panose="020B0606030504020204" pitchFamily="34" charset="0"/>
              <a:ea typeface="Open Sans" panose="020B0606030504020204" pitchFamily="34" charset="0"/>
              <a:cs typeface="Open Sans" panose="020B0606030504020204" pitchFamily="34" charset="0"/>
            </a:endParaRPr>
          </a:p>
          <a:p>
            <a:pPr marL="12700" marR="923925">
              <a:lnSpc>
                <a:spcPct val="101499"/>
              </a:lnSpc>
              <a:spcBef>
                <a:spcPts val="75"/>
              </a:spcBef>
            </a:pPr>
            <a:r>
              <a:rPr lang="en-US" sz="1400" b="1" dirty="0">
                <a:latin typeface="Open Sans" panose="020B0606030504020204" pitchFamily="34" charset="0"/>
                <a:ea typeface="Open Sans" panose="020B0606030504020204" pitchFamily="34" charset="0"/>
                <a:cs typeface="Open Sans" panose="020B0606030504020204" pitchFamily="34" charset="0"/>
              </a:rPr>
              <a:t>PAST WORK EXPERIENCE / </a:t>
            </a:r>
            <a:r>
              <a:rPr lang="en-US" sz="1400" dirty="0">
                <a:latin typeface="Open Sans" panose="020B0606030504020204" pitchFamily="34" charset="0"/>
                <a:ea typeface="Open Sans" panose="020B0606030504020204" pitchFamily="34" charset="0"/>
                <a:cs typeface="Open Sans" panose="020B0606030504020204" pitchFamily="34" charset="0"/>
              </a:rPr>
              <a:t>Sustainable Strategist; Land Use Manager; Land Use Planner; Historic Preservation Planning; Biomedical Research </a:t>
            </a:r>
            <a:endParaRPr lang="en-US" sz="1400" b="1" dirty="0">
              <a:latin typeface="Open Sans" panose="020B0606030504020204" pitchFamily="34" charset="0"/>
              <a:ea typeface="Open Sans" panose="020B0606030504020204" pitchFamily="34" charset="0"/>
              <a:cs typeface="Open Sans" panose="020B0606030504020204" pitchFamily="34" charset="0"/>
            </a:endParaRPr>
          </a:p>
        </p:txBody>
      </p:sp>
      <p:sp>
        <p:nvSpPr>
          <p:cNvPr id="4" name="object 4"/>
          <p:cNvSpPr/>
          <p:nvPr/>
        </p:nvSpPr>
        <p:spPr>
          <a:xfrm>
            <a:off x="935743" y="1789293"/>
            <a:ext cx="1904999" cy="96011"/>
          </a:xfrm>
          <a:prstGeom prst="rect">
            <a:avLst/>
          </a:prstGeom>
          <a:blipFill>
            <a:blip r:embed="rId2" cstate="print"/>
            <a:stretch>
              <a:fillRect/>
            </a:stretch>
          </a:blipFill>
        </p:spPr>
        <p:txBody>
          <a:bodyPr wrap="square" lIns="0" tIns="0" rIns="0" bIns="0" rtlCol="0"/>
          <a:lstStyle/>
          <a:p>
            <a:endParaRPr/>
          </a:p>
        </p:txBody>
      </p:sp>
      <p:sp>
        <p:nvSpPr>
          <p:cNvPr id="5" name="object 5"/>
          <p:cNvSpPr/>
          <p:nvPr/>
        </p:nvSpPr>
        <p:spPr>
          <a:xfrm>
            <a:off x="6412999" y="0"/>
            <a:ext cx="2103120" cy="7772400"/>
          </a:xfrm>
          <a:custGeom>
            <a:avLst/>
            <a:gdLst/>
            <a:ahLst/>
            <a:cxnLst/>
            <a:rect l="l" t="t" r="r" b="b"/>
            <a:pathLst>
              <a:path w="2103120" h="7772400">
                <a:moveTo>
                  <a:pt x="2102853" y="0"/>
                </a:moveTo>
                <a:lnTo>
                  <a:pt x="0" y="7772400"/>
                </a:lnTo>
                <a:lnTo>
                  <a:pt x="2102853" y="7772400"/>
                </a:lnTo>
                <a:lnTo>
                  <a:pt x="2102853" y="0"/>
                </a:lnTo>
                <a:close/>
              </a:path>
            </a:pathLst>
          </a:custGeom>
          <a:solidFill>
            <a:srgbClr val="D7D9DA"/>
          </a:solidFill>
        </p:spPr>
        <p:txBody>
          <a:bodyPr wrap="square" lIns="0" tIns="0" rIns="0" bIns="0" rtlCol="0"/>
          <a:lstStyle/>
          <a:p>
            <a:endParaRPr/>
          </a:p>
        </p:txBody>
      </p:sp>
      <p:sp>
        <p:nvSpPr>
          <p:cNvPr id="6" name="object 6"/>
          <p:cNvSpPr/>
          <p:nvPr/>
        </p:nvSpPr>
        <p:spPr>
          <a:xfrm>
            <a:off x="8516111" y="0"/>
            <a:ext cx="1541780" cy="7772400"/>
          </a:xfrm>
          <a:custGeom>
            <a:avLst/>
            <a:gdLst/>
            <a:ahLst/>
            <a:cxnLst/>
            <a:rect l="l" t="t" r="r" b="b"/>
            <a:pathLst>
              <a:path w="1541779" h="7772400">
                <a:moveTo>
                  <a:pt x="0" y="7772400"/>
                </a:moveTo>
                <a:lnTo>
                  <a:pt x="1541767" y="7772400"/>
                </a:lnTo>
                <a:lnTo>
                  <a:pt x="1541767" y="0"/>
                </a:lnTo>
                <a:lnTo>
                  <a:pt x="0" y="0"/>
                </a:lnTo>
                <a:lnTo>
                  <a:pt x="0" y="7772400"/>
                </a:lnTo>
                <a:close/>
              </a:path>
            </a:pathLst>
          </a:custGeom>
          <a:solidFill>
            <a:srgbClr val="D7D9DA"/>
          </a:solidFill>
        </p:spPr>
        <p:txBody>
          <a:bodyPr wrap="square" lIns="0" tIns="0" rIns="0" bIns="0" rtlCol="0"/>
          <a:lstStyle/>
          <a:p>
            <a:endParaRPr/>
          </a:p>
        </p:txBody>
      </p:sp>
      <p:sp>
        <p:nvSpPr>
          <p:cNvPr id="8" name="TextBox 7"/>
          <p:cNvSpPr txBox="1"/>
          <p:nvPr/>
        </p:nvSpPr>
        <p:spPr>
          <a:xfrm>
            <a:off x="805152" y="333381"/>
            <a:ext cx="5900448" cy="1323439"/>
          </a:xfrm>
          <a:prstGeom prst="rect">
            <a:avLst/>
          </a:prstGeom>
          <a:noFill/>
        </p:spPr>
        <p:txBody>
          <a:bodyPr wrap="square" rtlCol="0">
            <a:spAutoFit/>
          </a:bodyPr>
          <a:lstStyle/>
          <a:p>
            <a:r>
              <a:rPr lang="en-US" sz="4000" dirty="0">
                <a:latin typeface="Uni Sans" pitchFamily="2" charset="77"/>
              </a:rPr>
              <a:t>Sandy Howard, AICP, LEED AP</a:t>
            </a:r>
          </a:p>
        </p:txBody>
      </p:sp>
      <p:sp>
        <p:nvSpPr>
          <p:cNvPr id="10" name="object 6"/>
          <p:cNvSpPr/>
          <p:nvPr/>
        </p:nvSpPr>
        <p:spPr>
          <a:xfrm>
            <a:off x="7150617" y="655703"/>
            <a:ext cx="1737360" cy="2239898"/>
          </a:xfrm>
          <a:prstGeom prst="rect">
            <a:avLst/>
          </a:prstGeom>
          <a:blipFill>
            <a:blip r:embed="rId3"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33135959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txBox="1"/>
          <p:nvPr/>
        </p:nvSpPr>
        <p:spPr>
          <a:xfrm>
            <a:off x="932064" y="1523999"/>
            <a:ext cx="5477256" cy="3899144"/>
          </a:xfrm>
          <a:prstGeom prst="rect">
            <a:avLst/>
          </a:prstGeom>
        </p:spPr>
        <p:txBody>
          <a:bodyPr vert="horz" wrap="square" lIns="0" tIns="13335" rIns="0" bIns="0" rtlCol="0">
            <a:spAutoFit/>
          </a:bodyPr>
          <a:lstStyle/>
          <a:p>
            <a:pPr marL="12700">
              <a:lnSpc>
                <a:spcPct val="100000"/>
              </a:lnSpc>
              <a:spcBef>
                <a:spcPts val="105"/>
              </a:spcBef>
            </a:pPr>
            <a:r>
              <a:rPr sz="1400" b="1" dirty="0">
                <a:latin typeface="Open Sans" panose="020B0606030504020204" pitchFamily="34" charset="0"/>
                <a:ea typeface="Open Sans" panose="020B0606030504020204" pitchFamily="34" charset="0"/>
                <a:cs typeface="Open Sans" panose="020B0606030504020204" pitchFamily="34" charset="0"/>
              </a:rPr>
              <a:t>EMPLOYER</a:t>
            </a:r>
            <a:r>
              <a:rPr sz="1400" dirty="0">
                <a:latin typeface="Open Sans" panose="020B0606030504020204" pitchFamily="34" charset="0"/>
                <a:ea typeface="Open Sans" panose="020B0606030504020204" pitchFamily="34" charset="0"/>
                <a:cs typeface="Open Sans" panose="020B0606030504020204" pitchFamily="34" charset="0"/>
              </a:rPr>
              <a:t> </a:t>
            </a:r>
            <a:r>
              <a:rPr sz="1400" b="1" dirty="0">
                <a:latin typeface="Open Sans" panose="020B0606030504020204" pitchFamily="34" charset="0"/>
                <a:ea typeface="Open Sans" panose="020B0606030504020204" pitchFamily="34" charset="0"/>
                <a:cs typeface="Open Sans" panose="020B0606030504020204" pitchFamily="34" charset="0"/>
              </a:rPr>
              <a:t>/</a:t>
            </a:r>
            <a:r>
              <a:rPr sz="1400" dirty="0">
                <a:latin typeface="Open Sans" panose="020B0606030504020204" pitchFamily="34" charset="0"/>
                <a:ea typeface="Open Sans" panose="020B0606030504020204" pitchFamily="34" charset="0"/>
                <a:cs typeface="Open Sans" panose="020B0606030504020204" pitchFamily="34" charset="0"/>
              </a:rPr>
              <a:t> </a:t>
            </a:r>
            <a:r>
              <a:rPr sz="1400" spc="-35" dirty="0">
                <a:latin typeface="Open Sans" panose="020B0606030504020204" pitchFamily="34" charset="0"/>
                <a:ea typeface="Open Sans" panose="020B0606030504020204" pitchFamily="34" charset="0"/>
                <a:cs typeface="Open Sans" panose="020B0606030504020204" pitchFamily="34" charset="0"/>
              </a:rPr>
              <a:t>Montgomery </a:t>
            </a:r>
            <a:r>
              <a:rPr sz="1400" spc="-55" dirty="0">
                <a:latin typeface="Open Sans" panose="020B0606030504020204" pitchFamily="34" charset="0"/>
                <a:ea typeface="Open Sans" panose="020B0606030504020204" pitchFamily="34" charset="0"/>
                <a:cs typeface="Open Sans" panose="020B0606030504020204" pitchFamily="34" charset="0"/>
              </a:rPr>
              <a:t>Gulf</a:t>
            </a:r>
            <a:r>
              <a:rPr sz="1400" spc="-165" dirty="0">
                <a:latin typeface="Open Sans" panose="020B0606030504020204" pitchFamily="34" charset="0"/>
                <a:ea typeface="Open Sans" panose="020B0606030504020204" pitchFamily="34" charset="0"/>
                <a:cs typeface="Open Sans" panose="020B0606030504020204" pitchFamily="34" charset="0"/>
              </a:rPr>
              <a:t> </a:t>
            </a:r>
            <a:r>
              <a:rPr sz="1400" spc="-45" dirty="0">
                <a:latin typeface="Open Sans" panose="020B0606030504020204" pitchFamily="34" charset="0"/>
                <a:ea typeface="Open Sans" panose="020B0606030504020204" pitchFamily="34" charset="0"/>
                <a:cs typeface="Open Sans" panose="020B0606030504020204" pitchFamily="34" charset="0"/>
              </a:rPr>
              <a:t>Corporation</a:t>
            </a:r>
            <a:endParaRPr sz="1400" dirty="0">
              <a:latin typeface="Open Sans" panose="020B0606030504020204" pitchFamily="34" charset="0"/>
              <a:ea typeface="Open Sans" panose="020B0606030504020204" pitchFamily="34" charset="0"/>
              <a:cs typeface="Open Sans" panose="020B0606030504020204" pitchFamily="34" charset="0"/>
            </a:endParaRPr>
          </a:p>
          <a:p>
            <a:pPr>
              <a:lnSpc>
                <a:spcPct val="100000"/>
              </a:lnSpc>
              <a:spcBef>
                <a:spcPts val="30"/>
              </a:spcBef>
            </a:pPr>
            <a:endParaRPr sz="1400" dirty="0">
              <a:latin typeface="Open Sans" panose="020B0606030504020204" pitchFamily="34" charset="0"/>
              <a:ea typeface="Open Sans" panose="020B0606030504020204" pitchFamily="34" charset="0"/>
              <a:cs typeface="Open Sans" panose="020B0606030504020204" pitchFamily="34" charset="0"/>
            </a:endParaRPr>
          </a:p>
          <a:p>
            <a:pPr marL="12700" marR="62865">
              <a:lnSpc>
                <a:spcPts val="1660"/>
              </a:lnSpc>
            </a:pPr>
            <a:r>
              <a:rPr sz="1400" b="1" dirty="0">
                <a:latin typeface="Open Sans" panose="020B0606030504020204" pitchFamily="34" charset="0"/>
                <a:ea typeface="Open Sans" panose="020B0606030504020204" pitchFamily="34" charset="0"/>
                <a:cs typeface="Open Sans" panose="020B0606030504020204" pitchFamily="34" charset="0"/>
              </a:rPr>
              <a:t>PLANNING FOCUS /</a:t>
            </a:r>
            <a:r>
              <a:rPr sz="1400" dirty="0">
                <a:latin typeface="Open Sans" panose="020B0606030504020204" pitchFamily="34" charset="0"/>
                <a:ea typeface="Open Sans" panose="020B0606030504020204" pitchFamily="34" charset="0"/>
                <a:cs typeface="Open Sans" panose="020B0606030504020204" pitchFamily="34" charset="0"/>
              </a:rPr>
              <a:t> </a:t>
            </a:r>
            <a:r>
              <a:rPr sz="1400" spc="-70" dirty="0">
                <a:latin typeface="Open Sans" panose="020B0606030504020204" pitchFamily="34" charset="0"/>
                <a:ea typeface="Open Sans" panose="020B0606030504020204" pitchFamily="34" charset="0"/>
                <a:cs typeface="Open Sans" panose="020B0606030504020204" pitchFamily="34" charset="0"/>
              </a:rPr>
              <a:t>Transit </a:t>
            </a:r>
            <a:r>
              <a:rPr sz="1400" spc="-45" dirty="0">
                <a:latin typeface="Open Sans" panose="020B0606030504020204" pitchFamily="34" charset="0"/>
                <a:ea typeface="Open Sans" panose="020B0606030504020204" pitchFamily="34" charset="0"/>
                <a:cs typeface="Open Sans" panose="020B0606030504020204" pitchFamily="34" charset="0"/>
              </a:rPr>
              <a:t>Oriented </a:t>
            </a:r>
            <a:r>
              <a:rPr sz="1400" spc="-55" dirty="0">
                <a:latin typeface="Open Sans" panose="020B0606030504020204" pitchFamily="34" charset="0"/>
                <a:ea typeface="Open Sans" panose="020B0606030504020204" pitchFamily="34" charset="0"/>
                <a:cs typeface="Open Sans" panose="020B0606030504020204" pitchFamily="34" charset="0"/>
              </a:rPr>
              <a:t>Development, </a:t>
            </a:r>
            <a:r>
              <a:rPr sz="1400" spc="-114" dirty="0">
                <a:latin typeface="Open Sans" panose="020B0606030504020204" pitchFamily="34" charset="0"/>
                <a:ea typeface="Open Sans" panose="020B0606030504020204" pitchFamily="34" charset="0"/>
                <a:cs typeface="Open Sans" panose="020B0606030504020204" pitchFamily="34" charset="0"/>
              </a:rPr>
              <a:t>Real </a:t>
            </a:r>
            <a:r>
              <a:rPr sz="1400" spc="-85" dirty="0">
                <a:latin typeface="Open Sans" panose="020B0606030504020204" pitchFamily="34" charset="0"/>
                <a:ea typeface="Open Sans" panose="020B0606030504020204" pitchFamily="34" charset="0"/>
                <a:cs typeface="Open Sans" panose="020B0606030504020204" pitchFamily="34" charset="0"/>
              </a:rPr>
              <a:t>Estate  </a:t>
            </a:r>
            <a:r>
              <a:rPr sz="1400" spc="-60" dirty="0">
                <a:latin typeface="Open Sans" panose="020B0606030504020204" pitchFamily="34" charset="0"/>
                <a:ea typeface="Open Sans" panose="020B0606030504020204" pitchFamily="34" charset="0"/>
                <a:cs typeface="Open Sans" panose="020B0606030504020204" pitchFamily="34" charset="0"/>
              </a:rPr>
              <a:t>Development</a:t>
            </a:r>
            <a:endParaRPr sz="1400" dirty="0">
              <a:latin typeface="Open Sans" panose="020B0606030504020204" pitchFamily="34" charset="0"/>
              <a:ea typeface="Open Sans" panose="020B0606030504020204" pitchFamily="34" charset="0"/>
              <a:cs typeface="Open Sans" panose="020B0606030504020204" pitchFamily="34" charset="0"/>
            </a:endParaRPr>
          </a:p>
          <a:p>
            <a:pPr>
              <a:spcBef>
                <a:spcPts val="45"/>
              </a:spcBef>
            </a:pPr>
            <a:endParaRPr sz="1400" dirty="0">
              <a:latin typeface="Open Sans" panose="020B0606030504020204" pitchFamily="34" charset="0"/>
              <a:ea typeface="Open Sans" panose="020B0606030504020204" pitchFamily="34" charset="0"/>
              <a:cs typeface="Open Sans" panose="020B0606030504020204" pitchFamily="34" charset="0"/>
            </a:endParaRPr>
          </a:p>
          <a:p>
            <a:pPr marL="12700"/>
            <a:r>
              <a:rPr sz="1400" b="1" spc="-5" dirty="0">
                <a:latin typeface="Open Sans" panose="020B0606030504020204" pitchFamily="34" charset="0"/>
                <a:ea typeface="Open Sans" panose="020B0606030504020204" pitchFamily="34" charset="0"/>
                <a:cs typeface="Open Sans" panose="020B0606030504020204" pitchFamily="34" charset="0"/>
              </a:rPr>
              <a:t>MOST </a:t>
            </a:r>
            <a:r>
              <a:rPr sz="1400" b="1" dirty="0">
                <a:latin typeface="Open Sans" panose="020B0606030504020204" pitchFamily="34" charset="0"/>
                <a:ea typeface="Open Sans" panose="020B0606030504020204" pitchFamily="34" charset="0"/>
                <a:cs typeface="Open Sans" panose="020B0606030504020204" pitchFamily="34" charset="0"/>
              </a:rPr>
              <a:t>INTERESTING PROJECT AS A PLANNER</a:t>
            </a:r>
            <a:r>
              <a:rPr sz="1400" b="1" spc="-130" dirty="0">
                <a:latin typeface="Open Sans" panose="020B0606030504020204" pitchFamily="34" charset="0"/>
                <a:ea typeface="Open Sans" panose="020B0606030504020204" pitchFamily="34" charset="0"/>
                <a:cs typeface="Open Sans" panose="020B0606030504020204" pitchFamily="34" charset="0"/>
              </a:rPr>
              <a:t> </a:t>
            </a:r>
            <a:r>
              <a:rPr sz="1400" b="1" dirty="0">
                <a:latin typeface="Open Sans" panose="020B0606030504020204" pitchFamily="34" charset="0"/>
                <a:ea typeface="Open Sans" panose="020B0606030504020204" pitchFamily="34" charset="0"/>
                <a:cs typeface="Open Sans" panose="020B0606030504020204" pitchFamily="34" charset="0"/>
              </a:rPr>
              <a:t>/</a:t>
            </a:r>
          </a:p>
          <a:p>
            <a:pPr marL="12700"/>
            <a:r>
              <a:rPr sz="1400" spc="-45" dirty="0">
                <a:latin typeface="Open Sans" panose="020B0606030504020204" pitchFamily="34" charset="0"/>
                <a:ea typeface="Open Sans" panose="020B0606030504020204" pitchFamily="34" charset="0"/>
                <a:cs typeface="Open Sans" panose="020B0606030504020204" pitchFamily="34" charset="0"/>
              </a:rPr>
              <a:t>Northgate </a:t>
            </a:r>
            <a:r>
              <a:rPr sz="1400" spc="-70" dirty="0">
                <a:latin typeface="Open Sans" panose="020B0606030504020204" pitchFamily="34" charset="0"/>
                <a:ea typeface="Open Sans" panose="020B0606030504020204" pitchFamily="34" charset="0"/>
                <a:cs typeface="Open Sans" panose="020B0606030504020204" pitchFamily="34" charset="0"/>
              </a:rPr>
              <a:t>Transit </a:t>
            </a:r>
            <a:r>
              <a:rPr sz="1400" spc="-45" dirty="0">
                <a:latin typeface="Open Sans" panose="020B0606030504020204" pitchFamily="34" charset="0"/>
                <a:ea typeface="Open Sans" panose="020B0606030504020204" pitchFamily="34" charset="0"/>
                <a:cs typeface="Open Sans" panose="020B0606030504020204" pitchFamily="34" charset="0"/>
              </a:rPr>
              <a:t>Oriented </a:t>
            </a:r>
            <a:r>
              <a:rPr sz="1400" spc="-60" dirty="0">
                <a:latin typeface="Open Sans" panose="020B0606030504020204" pitchFamily="34" charset="0"/>
                <a:ea typeface="Open Sans" panose="020B0606030504020204" pitchFamily="34" charset="0"/>
                <a:cs typeface="Open Sans" panose="020B0606030504020204" pitchFamily="34" charset="0"/>
              </a:rPr>
              <a:t>Development</a:t>
            </a:r>
            <a:r>
              <a:rPr sz="1400" spc="-120" dirty="0">
                <a:latin typeface="Open Sans" panose="020B0606030504020204" pitchFamily="34" charset="0"/>
                <a:ea typeface="Open Sans" panose="020B0606030504020204" pitchFamily="34" charset="0"/>
                <a:cs typeface="Open Sans" panose="020B0606030504020204" pitchFamily="34" charset="0"/>
              </a:rPr>
              <a:t> </a:t>
            </a:r>
            <a:r>
              <a:rPr sz="1400" spc="-55" dirty="0">
                <a:latin typeface="Open Sans" panose="020B0606030504020204" pitchFamily="34" charset="0"/>
                <a:ea typeface="Open Sans" panose="020B0606030504020204" pitchFamily="34" charset="0"/>
                <a:cs typeface="Open Sans" panose="020B0606030504020204" pitchFamily="34" charset="0"/>
              </a:rPr>
              <a:t>Project</a:t>
            </a:r>
            <a:endParaRPr sz="1400" dirty="0">
              <a:latin typeface="Open Sans" panose="020B0606030504020204" pitchFamily="34" charset="0"/>
              <a:ea typeface="Open Sans" panose="020B0606030504020204" pitchFamily="34" charset="0"/>
              <a:cs typeface="Open Sans" panose="020B0606030504020204" pitchFamily="34" charset="0"/>
            </a:endParaRPr>
          </a:p>
          <a:p>
            <a:pPr>
              <a:lnSpc>
                <a:spcPct val="100000"/>
              </a:lnSpc>
              <a:spcBef>
                <a:spcPts val="40"/>
              </a:spcBef>
            </a:pPr>
            <a:endParaRPr sz="1400" dirty="0">
              <a:latin typeface="Open Sans" panose="020B0606030504020204" pitchFamily="34" charset="0"/>
              <a:ea typeface="Open Sans" panose="020B0606030504020204" pitchFamily="34" charset="0"/>
              <a:cs typeface="Open Sans" panose="020B0606030504020204" pitchFamily="34" charset="0"/>
            </a:endParaRPr>
          </a:p>
          <a:p>
            <a:pPr marL="12700" marR="153670"/>
            <a:r>
              <a:rPr sz="1400" b="1" dirty="0">
                <a:latin typeface="Open Sans" panose="020B0606030504020204" pitchFamily="34" charset="0"/>
                <a:ea typeface="Open Sans" panose="020B0606030504020204" pitchFamily="34" charset="0"/>
                <a:cs typeface="Open Sans" panose="020B0606030504020204" pitchFamily="34" charset="0"/>
              </a:rPr>
              <a:t>EDUCATION /</a:t>
            </a:r>
            <a:r>
              <a:rPr sz="1400" dirty="0">
                <a:latin typeface="Open Sans" panose="020B0606030504020204" pitchFamily="34" charset="0"/>
                <a:ea typeface="Open Sans" panose="020B0606030504020204" pitchFamily="34" charset="0"/>
                <a:cs typeface="Open Sans" panose="020B0606030504020204" pitchFamily="34" charset="0"/>
              </a:rPr>
              <a:t> </a:t>
            </a:r>
            <a:r>
              <a:rPr sz="1400" spc="-5" dirty="0">
                <a:latin typeface="Open Sans" panose="020B0606030504020204" pitchFamily="34" charset="0"/>
                <a:ea typeface="Open Sans" panose="020B0606030504020204" pitchFamily="34" charset="0"/>
                <a:cs typeface="Open Sans" panose="020B0606030504020204" pitchFamily="34" charset="0"/>
              </a:rPr>
              <a:t>UW, MUP (’76); The Wharton School, University </a:t>
            </a:r>
            <a:r>
              <a:rPr sz="1400" spc="-10" dirty="0">
                <a:latin typeface="Open Sans" panose="020B0606030504020204" pitchFamily="34" charset="0"/>
                <a:ea typeface="Open Sans" panose="020B0606030504020204" pitchFamily="34" charset="0"/>
                <a:cs typeface="Open Sans" panose="020B0606030504020204" pitchFamily="34" charset="0"/>
              </a:rPr>
              <a:t>of  </a:t>
            </a:r>
            <a:r>
              <a:rPr sz="1400" spc="-5" dirty="0">
                <a:latin typeface="Open Sans" panose="020B0606030504020204" pitchFamily="34" charset="0"/>
                <a:ea typeface="Open Sans" panose="020B0606030504020204" pitchFamily="34" charset="0"/>
                <a:cs typeface="Open Sans" panose="020B0606030504020204" pitchFamily="34" charset="0"/>
              </a:rPr>
              <a:t>Pennsylvania, </a:t>
            </a:r>
            <a:r>
              <a:rPr sz="1400" dirty="0">
                <a:latin typeface="Open Sans" panose="020B0606030504020204" pitchFamily="34" charset="0"/>
                <a:ea typeface="Open Sans" panose="020B0606030504020204" pitchFamily="34" charset="0"/>
                <a:cs typeface="Open Sans" panose="020B0606030504020204" pitchFamily="34" charset="0"/>
              </a:rPr>
              <a:t>BS in </a:t>
            </a:r>
            <a:r>
              <a:rPr sz="1400" spc="-5" dirty="0">
                <a:latin typeface="Open Sans" panose="020B0606030504020204" pitchFamily="34" charset="0"/>
                <a:ea typeface="Open Sans" panose="020B0606030504020204" pitchFamily="34" charset="0"/>
                <a:cs typeface="Open Sans" panose="020B0606030504020204" pitchFamily="34" charset="0"/>
              </a:rPr>
              <a:t>Economics</a:t>
            </a:r>
            <a:r>
              <a:rPr sz="1400" spc="15" dirty="0">
                <a:latin typeface="Open Sans" panose="020B0606030504020204" pitchFamily="34" charset="0"/>
                <a:ea typeface="Open Sans" panose="020B0606030504020204" pitchFamily="34" charset="0"/>
                <a:cs typeface="Open Sans" panose="020B0606030504020204" pitchFamily="34" charset="0"/>
              </a:rPr>
              <a:t> </a:t>
            </a:r>
            <a:r>
              <a:rPr sz="1400" spc="-5" dirty="0">
                <a:latin typeface="Open Sans" panose="020B0606030504020204" pitchFamily="34" charset="0"/>
                <a:ea typeface="Open Sans" panose="020B0606030504020204" pitchFamily="34" charset="0"/>
                <a:cs typeface="Open Sans" panose="020B0606030504020204" pitchFamily="34" charset="0"/>
              </a:rPr>
              <a:t>(’74)</a:t>
            </a:r>
            <a:endParaRPr sz="1400" dirty="0">
              <a:latin typeface="Open Sans" panose="020B0606030504020204" pitchFamily="34" charset="0"/>
              <a:ea typeface="Open Sans" panose="020B0606030504020204" pitchFamily="34" charset="0"/>
              <a:cs typeface="Open Sans" panose="020B0606030504020204" pitchFamily="34" charset="0"/>
            </a:endParaRPr>
          </a:p>
          <a:p>
            <a:pPr>
              <a:lnSpc>
                <a:spcPct val="100000"/>
              </a:lnSpc>
              <a:spcBef>
                <a:spcPts val="10"/>
              </a:spcBef>
            </a:pPr>
            <a:endParaRPr sz="1400" dirty="0">
              <a:latin typeface="Open Sans" panose="020B0606030504020204" pitchFamily="34" charset="0"/>
              <a:ea typeface="Open Sans" panose="020B0606030504020204" pitchFamily="34" charset="0"/>
              <a:cs typeface="Open Sans" panose="020B0606030504020204" pitchFamily="34" charset="0"/>
            </a:endParaRPr>
          </a:p>
          <a:p>
            <a:pPr marL="12700">
              <a:lnSpc>
                <a:spcPct val="100000"/>
              </a:lnSpc>
            </a:pPr>
            <a:r>
              <a:rPr sz="1400" b="1" dirty="0">
                <a:latin typeface="Open Sans" panose="020B0606030504020204" pitchFamily="34" charset="0"/>
                <a:ea typeface="Open Sans" panose="020B0606030504020204" pitchFamily="34" charset="0"/>
                <a:cs typeface="Open Sans" panose="020B0606030504020204" pitchFamily="34" charset="0"/>
              </a:rPr>
              <a:t>YEARS PLANNING /</a:t>
            </a:r>
            <a:r>
              <a:rPr sz="1400" b="1" spc="-60" dirty="0">
                <a:latin typeface="Open Sans" panose="020B0606030504020204" pitchFamily="34" charset="0"/>
                <a:ea typeface="Open Sans" panose="020B0606030504020204" pitchFamily="34" charset="0"/>
                <a:cs typeface="Open Sans" panose="020B0606030504020204" pitchFamily="34" charset="0"/>
              </a:rPr>
              <a:t> </a:t>
            </a:r>
            <a:r>
              <a:rPr sz="1400" spc="-75" dirty="0">
                <a:latin typeface="Open Sans" panose="020B0606030504020204" pitchFamily="34" charset="0"/>
                <a:ea typeface="Open Sans" panose="020B0606030504020204" pitchFamily="34" charset="0"/>
                <a:cs typeface="Open Sans" panose="020B0606030504020204" pitchFamily="34" charset="0"/>
              </a:rPr>
              <a:t>39</a:t>
            </a:r>
            <a:endParaRPr sz="1400" dirty="0">
              <a:latin typeface="Open Sans" panose="020B0606030504020204" pitchFamily="34" charset="0"/>
              <a:ea typeface="Open Sans" panose="020B0606030504020204" pitchFamily="34" charset="0"/>
              <a:cs typeface="Open Sans" panose="020B0606030504020204" pitchFamily="34" charset="0"/>
            </a:endParaRPr>
          </a:p>
          <a:p>
            <a:pPr>
              <a:lnSpc>
                <a:spcPct val="100000"/>
              </a:lnSpc>
              <a:spcBef>
                <a:spcPts val="15"/>
              </a:spcBef>
            </a:pPr>
            <a:endParaRPr sz="1400" dirty="0">
              <a:latin typeface="Open Sans" panose="020B0606030504020204" pitchFamily="34" charset="0"/>
              <a:ea typeface="Open Sans" panose="020B0606030504020204" pitchFamily="34" charset="0"/>
              <a:cs typeface="Open Sans" panose="020B0606030504020204" pitchFamily="34" charset="0"/>
            </a:endParaRPr>
          </a:p>
          <a:p>
            <a:pPr marL="12700">
              <a:lnSpc>
                <a:spcPct val="100000"/>
              </a:lnSpc>
            </a:pPr>
            <a:r>
              <a:rPr sz="1400" b="1" dirty="0">
                <a:latin typeface="Open Sans" panose="020B0606030504020204" pitchFamily="34" charset="0"/>
                <a:ea typeface="Open Sans" panose="020B0606030504020204" pitchFamily="34" charset="0"/>
                <a:cs typeface="Open Sans" panose="020B0606030504020204" pitchFamily="34" charset="0"/>
              </a:rPr>
              <a:t>WHY I PURSUED PLANNING AS A </a:t>
            </a:r>
            <a:r>
              <a:rPr sz="1400" b="1" spc="-5" dirty="0">
                <a:latin typeface="Open Sans" panose="020B0606030504020204" pitchFamily="34" charset="0"/>
                <a:ea typeface="Open Sans" panose="020B0606030504020204" pitchFamily="34" charset="0"/>
                <a:cs typeface="Open Sans" panose="020B0606030504020204" pitchFamily="34" charset="0"/>
              </a:rPr>
              <a:t>PROFESSION</a:t>
            </a:r>
            <a:r>
              <a:rPr sz="1400" spc="-5" dirty="0">
                <a:latin typeface="Open Sans" panose="020B0606030504020204" pitchFamily="34" charset="0"/>
                <a:ea typeface="Open Sans" panose="020B0606030504020204" pitchFamily="34" charset="0"/>
                <a:cs typeface="Open Sans" panose="020B0606030504020204" pitchFamily="34" charset="0"/>
              </a:rPr>
              <a:t> </a:t>
            </a:r>
            <a:r>
              <a:rPr sz="1400" b="1" dirty="0">
                <a:latin typeface="Open Sans" panose="020B0606030504020204" pitchFamily="34" charset="0"/>
                <a:ea typeface="Open Sans" panose="020B0606030504020204" pitchFamily="34" charset="0"/>
                <a:cs typeface="Open Sans" panose="020B0606030504020204" pitchFamily="34" charset="0"/>
              </a:rPr>
              <a:t>/</a:t>
            </a:r>
            <a:r>
              <a:rPr sz="1400" dirty="0">
                <a:latin typeface="Open Sans" panose="020B0606030504020204" pitchFamily="34" charset="0"/>
                <a:ea typeface="Open Sans" panose="020B0606030504020204" pitchFamily="34" charset="0"/>
                <a:cs typeface="Open Sans" panose="020B0606030504020204" pitchFamily="34" charset="0"/>
              </a:rPr>
              <a:t> </a:t>
            </a:r>
            <a:r>
              <a:rPr sz="1400" spc="-140" dirty="0">
                <a:latin typeface="Open Sans" panose="020B0606030504020204" pitchFamily="34" charset="0"/>
                <a:ea typeface="Open Sans" panose="020B0606030504020204" pitchFamily="34" charset="0"/>
                <a:cs typeface="Open Sans" panose="020B0606030504020204" pitchFamily="34" charset="0"/>
              </a:rPr>
              <a:t>As</a:t>
            </a:r>
            <a:r>
              <a:rPr lang="en-US" sz="1400" spc="-140" dirty="0">
                <a:latin typeface="Open Sans" panose="020B0606030504020204" pitchFamily="34" charset="0"/>
                <a:ea typeface="Open Sans" panose="020B0606030504020204" pitchFamily="34" charset="0"/>
                <a:cs typeface="Open Sans" panose="020B0606030504020204" pitchFamily="34" charset="0"/>
              </a:rPr>
              <a:t> </a:t>
            </a:r>
            <a:r>
              <a:rPr sz="1400" spc="-185" dirty="0">
                <a:latin typeface="Open Sans" panose="020B0606030504020204" pitchFamily="34" charset="0"/>
                <a:ea typeface="Open Sans" panose="020B0606030504020204" pitchFamily="34" charset="0"/>
                <a:cs typeface="Open Sans" panose="020B0606030504020204" pitchFamily="34" charset="0"/>
              </a:rPr>
              <a:t> </a:t>
            </a:r>
            <a:r>
              <a:rPr sz="1400" spc="-110" dirty="0">
                <a:latin typeface="Open Sans" panose="020B0606030504020204" pitchFamily="34" charset="0"/>
                <a:ea typeface="Open Sans" panose="020B0606030504020204" pitchFamily="34" charset="0"/>
                <a:cs typeface="Open Sans" panose="020B0606030504020204" pitchFamily="34" charset="0"/>
              </a:rPr>
              <a:t>a</a:t>
            </a:r>
            <a:endParaRPr sz="1400" dirty="0">
              <a:latin typeface="Open Sans" panose="020B0606030504020204" pitchFamily="34" charset="0"/>
              <a:ea typeface="Open Sans" panose="020B0606030504020204" pitchFamily="34" charset="0"/>
              <a:cs typeface="Open Sans" panose="020B0606030504020204" pitchFamily="34" charset="0"/>
            </a:endParaRPr>
          </a:p>
          <a:p>
            <a:pPr marL="12700" marR="605790">
              <a:lnSpc>
                <a:spcPct val="100000"/>
              </a:lnSpc>
              <a:spcBef>
                <a:spcPts val="25"/>
              </a:spcBef>
            </a:pPr>
            <a:r>
              <a:rPr sz="1400" spc="-65" dirty="0">
                <a:latin typeface="Open Sans" panose="020B0606030504020204" pitchFamily="34" charset="0"/>
                <a:ea typeface="Open Sans" panose="020B0606030504020204" pitchFamily="34" charset="0"/>
                <a:cs typeface="Open Sans" panose="020B0606030504020204" pitchFamily="34" charset="0"/>
              </a:rPr>
              <a:t>person </a:t>
            </a:r>
            <a:r>
              <a:rPr sz="1400" spc="-40" dirty="0">
                <a:latin typeface="Open Sans" panose="020B0606030504020204" pitchFamily="34" charset="0"/>
                <a:ea typeface="Open Sans" panose="020B0606030504020204" pitchFamily="34" charset="0"/>
                <a:cs typeface="Open Sans" panose="020B0606030504020204" pitchFamily="34" charset="0"/>
              </a:rPr>
              <a:t>interested </a:t>
            </a:r>
            <a:r>
              <a:rPr sz="1400" spc="-15" dirty="0">
                <a:latin typeface="Open Sans" panose="020B0606030504020204" pitchFamily="34" charset="0"/>
                <a:ea typeface="Open Sans" panose="020B0606030504020204" pitchFamily="34" charset="0"/>
                <a:cs typeface="Open Sans" panose="020B0606030504020204" pitchFamily="34" charset="0"/>
              </a:rPr>
              <a:t>in </a:t>
            </a:r>
            <a:r>
              <a:rPr sz="1400" spc="-20" dirty="0">
                <a:latin typeface="Open Sans" panose="020B0606030504020204" pitchFamily="34" charset="0"/>
                <a:ea typeface="Open Sans" panose="020B0606030504020204" pitchFamily="34" charset="0"/>
                <a:cs typeface="Open Sans" panose="020B0606030504020204" pitchFamily="34" charset="0"/>
              </a:rPr>
              <a:t>the </a:t>
            </a:r>
            <a:r>
              <a:rPr sz="1400" dirty="0">
                <a:latin typeface="Open Sans" panose="020B0606030504020204" pitchFamily="34" charset="0"/>
                <a:ea typeface="Open Sans" panose="020B0606030504020204" pitchFamily="34" charset="0"/>
                <a:cs typeface="Open Sans" panose="020B0606030504020204" pitchFamily="34" charset="0"/>
              </a:rPr>
              <a:t>built </a:t>
            </a:r>
            <a:r>
              <a:rPr sz="1400" spc="-40" dirty="0">
                <a:latin typeface="Open Sans" panose="020B0606030504020204" pitchFamily="34" charset="0"/>
                <a:ea typeface="Open Sans" panose="020B0606030504020204" pitchFamily="34" charset="0"/>
                <a:cs typeface="Open Sans" panose="020B0606030504020204" pitchFamily="34" charset="0"/>
              </a:rPr>
              <a:t>environment </a:t>
            </a:r>
            <a:r>
              <a:rPr sz="1400" spc="-70" dirty="0">
                <a:latin typeface="Open Sans" panose="020B0606030504020204" pitchFamily="34" charset="0"/>
                <a:ea typeface="Open Sans" panose="020B0606030504020204" pitchFamily="34" charset="0"/>
                <a:cs typeface="Open Sans" panose="020B0606030504020204" pitchFamily="34" charset="0"/>
              </a:rPr>
              <a:t>and </a:t>
            </a:r>
            <a:r>
              <a:rPr sz="1400" spc="-50" dirty="0">
                <a:latin typeface="Open Sans" panose="020B0606030504020204" pitchFamily="34" charset="0"/>
                <a:ea typeface="Open Sans" panose="020B0606030504020204" pitchFamily="34" charset="0"/>
                <a:cs typeface="Open Sans" panose="020B0606030504020204" pitchFamily="34" charset="0"/>
              </a:rPr>
              <a:t>land </a:t>
            </a:r>
            <a:r>
              <a:rPr sz="1400" spc="-85" dirty="0">
                <a:latin typeface="Open Sans" panose="020B0606030504020204" pitchFamily="34" charset="0"/>
                <a:ea typeface="Open Sans" panose="020B0606030504020204" pitchFamily="34" charset="0"/>
                <a:cs typeface="Open Sans" panose="020B0606030504020204" pitchFamily="34" charset="0"/>
              </a:rPr>
              <a:t>use, </a:t>
            </a:r>
            <a:r>
              <a:rPr sz="1400" spc="-40" dirty="0">
                <a:latin typeface="Open Sans" panose="020B0606030504020204" pitchFamily="34" charset="0"/>
                <a:ea typeface="Open Sans" panose="020B0606030504020204" pitchFamily="34" charset="0"/>
                <a:cs typeface="Open Sans" panose="020B0606030504020204" pitchFamily="34" charset="0"/>
              </a:rPr>
              <a:t>I</a:t>
            </a:r>
            <a:r>
              <a:rPr sz="1400" spc="-290" dirty="0">
                <a:latin typeface="Open Sans" panose="020B0606030504020204" pitchFamily="34" charset="0"/>
                <a:ea typeface="Open Sans" panose="020B0606030504020204" pitchFamily="34" charset="0"/>
                <a:cs typeface="Open Sans" panose="020B0606030504020204" pitchFamily="34" charset="0"/>
              </a:rPr>
              <a:t> </a:t>
            </a:r>
            <a:r>
              <a:rPr sz="1400" spc="-40" dirty="0">
                <a:latin typeface="Open Sans" panose="020B0606030504020204" pitchFamily="34" charset="0"/>
                <a:ea typeface="Open Sans" panose="020B0606030504020204" pitchFamily="34" charset="0"/>
                <a:cs typeface="Open Sans" panose="020B0606030504020204" pitchFamily="34" charset="0"/>
              </a:rPr>
              <a:t>found  </a:t>
            </a:r>
            <a:r>
              <a:rPr sz="1400" spc="-55" dirty="0">
                <a:latin typeface="Open Sans" panose="020B0606030504020204" pitchFamily="34" charset="0"/>
                <a:ea typeface="Open Sans" panose="020B0606030504020204" pitchFamily="34" charset="0"/>
                <a:cs typeface="Open Sans" panose="020B0606030504020204" pitchFamily="34" charset="0"/>
              </a:rPr>
              <a:t>planning </a:t>
            </a:r>
            <a:r>
              <a:rPr sz="1400" spc="5" dirty="0">
                <a:latin typeface="Open Sans" panose="020B0606030504020204" pitchFamily="34" charset="0"/>
                <a:ea typeface="Open Sans" panose="020B0606030504020204" pitchFamily="34" charset="0"/>
                <a:cs typeface="Open Sans" panose="020B0606030504020204" pitchFamily="34" charset="0"/>
              </a:rPr>
              <a:t>to </a:t>
            </a:r>
            <a:r>
              <a:rPr sz="1400" spc="-70" dirty="0">
                <a:latin typeface="Open Sans" panose="020B0606030504020204" pitchFamily="34" charset="0"/>
                <a:ea typeface="Open Sans" panose="020B0606030504020204" pitchFamily="34" charset="0"/>
                <a:cs typeface="Open Sans" panose="020B0606030504020204" pitchFamily="34" charset="0"/>
              </a:rPr>
              <a:t>be </a:t>
            </a:r>
            <a:r>
              <a:rPr sz="1400" spc="-110" dirty="0">
                <a:latin typeface="Open Sans" panose="020B0606030504020204" pitchFamily="34" charset="0"/>
                <a:ea typeface="Open Sans" panose="020B0606030504020204" pitchFamily="34" charset="0"/>
                <a:cs typeface="Open Sans" panose="020B0606030504020204" pitchFamily="34" charset="0"/>
              </a:rPr>
              <a:t>a </a:t>
            </a:r>
            <a:r>
              <a:rPr sz="1400" spc="-65" dirty="0">
                <a:latin typeface="Open Sans" panose="020B0606030504020204" pitchFamily="34" charset="0"/>
                <a:ea typeface="Open Sans" panose="020B0606030504020204" pitchFamily="34" charset="0"/>
                <a:cs typeface="Open Sans" panose="020B0606030504020204" pitchFamily="34" charset="0"/>
              </a:rPr>
              <a:t>good </a:t>
            </a:r>
            <a:r>
              <a:rPr sz="1400" spc="-70" dirty="0">
                <a:latin typeface="Open Sans" panose="020B0606030504020204" pitchFamily="34" charset="0"/>
                <a:ea typeface="Open Sans" panose="020B0606030504020204" pitchFamily="34" charset="0"/>
                <a:cs typeface="Open Sans" panose="020B0606030504020204" pitchFamily="34" charset="0"/>
              </a:rPr>
              <a:t>place </a:t>
            </a:r>
            <a:r>
              <a:rPr sz="1400" spc="5" dirty="0">
                <a:latin typeface="Open Sans" panose="020B0606030504020204" pitchFamily="34" charset="0"/>
                <a:ea typeface="Open Sans" panose="020B0606030504020204" pitchFamily="34" charset="0"/>
                <a:cs typeface="Open Sans" panose="020B0606030504020204" pitchFamily="34" charset="0"/>
              </a:rPr>
              <a:t>to </a:t>
            </a:r>
            <a:r>
              <a:rPr sz="1400" spc="-25" dirty="0">
                <a:latin typeface="Open Sans" panose="020B0606030504020204" pitchFamily="34" charset="0"/>
                <a:ea typeface="Open Sans" panose="020B0606030504020204" pitchFamily="34" charset="0"/>
                <a:cs typeface="Open Sans" panose="020B0606030504020204" pitchFamily="34" charset="0"/>
              </a:rPr>
              <a:t>work </a:t>
            </a:r>
            <a:r>
              <a:rPr sz="1400" spc="-15" dirty="0">
                <a:latin typeface="Open Sans" panose="020B0606030504020204" pitchFamily="34" charset="0"/>
                <a:ea typeface="Open Sans" panose="020B0606030504020204" pitchFamily="34" charset="0"/>
                <a:cs typeface="Open Sans" panose="020B0606030504020204" pitchFamily="34" charset="0"/>
              </a:rPr>
              <a:t>in </a:t>
            </a:r>
            <a:r>
              <a:rPr sz="1400" spc="-110" dirty="0">
                <a:latin typeface="Open Sans" panose="020B0606030504020204" pitchFamily="34" charset="0"/>
                <a:ea typeface="Open Sans" panose="020B0606030504020204" pitchFamily="34" charset="0"/>
                <a:cs typeface="Open Sans" panose="020B0606030504020204" pitchFamily="34" charset="0"/>
              </a:rPr>
              <a:t>a </a:t>
            </a:r>
            <a:r>
              <a:rPr sz="1400" spc="-40" dirty="0">
                <a:latin typeface="Open Sans" panose="020B0606030504020204" pitchFamily="34" charset="0"/>
                <a:ea typeface="Open Sans" panose="020B0606030504020204" pitchFamily="34" charset="0"/>
                <a:cs typeface="Open Sans" panose="020B0606030504020204" pitchFamily="34" charset="0"/>
              </a:rPr>
              <a:t>variety </a:t>
            </a:r>
            <a:r>
              <a:rPr sz="1400" dirty="0">
                <a:latin typeface="Open Sans" panose="020B0606030504020204" pitchFamily="34" charset="0"/>
                <a:ea typeface="Open Sans" panose="020B0606030504020204" pitchFamily="34" charset="0"/>
                <a:cs typeface="Open Sans" panose="020B0606030504020204" pitchFamily="34" charset="0"/>
              </a:rPr>
              <a:t>of </a:t>
            </a:r>
            <a:r>
              <a:rPr sz="1400" spc="-40" dirty="0">
                <a:latin typeface="Open Sans" panose="020B0606030504020204" pitchFamily="34" charset="0"/>
                <a:ea typeface="Open Sans" panose="020B0606030504020204" pitchFamily="34" charset="0"/>
                <a:cs typeface="Open Sans" panose="020B0606030504020204" pitchFamily="34" charset="0"/>
              </a:rPr>
              <a:t>interesting  </a:t>
            </a:r>
            <a:r>
              <a:rPr sz="1400" spc="-55" dirty="0">
                <a:latin typeface="Open Sans" panose="020B0606030504020204" pitchFamily="34" charset="0"/>
                <a:ea typeface="Open Sans" panose="020B0606030504020204" pitchFamily="34" charset="0"/>
                <a:cs typeface="Open Sans" panose="020B0606030504020204" pitchFamily="34" charset="0"/>
              </a:rPr>
              <a:t>settings.</a:t>
            </a:r>
            <a:endParaRPr sz="1400" dirty="0">
              <a:latin typeface="Open Sans" panose="020B0606030504020204" pitchFamily="34" charset="0"/>
              <a:ea typeface="Open Sans" panose="020B0606030504020204" pitchFamily="34" charset="0"/>
              <a:cs typeface="Open Sans" panose="020B0606030504020204" pitchFamily="34" charset="0"/>
            </a:endParaRPr>
          </a:p>
          <a:p>
            <a:pPr>
              <a:spcBef>
                <a:spcPts val="35"/>
              </a:spcBef>
            </a:pPr>
            <a:endParaRPr sz="1400" dirty="0">
              <a:latin typeface="Open Sans" panose="020B0606030504020204" pitchFamily="34" charset="0"/>
              <a:ea typeface="Open Sans" panose="020B0606030504020204" pitchFamily="34" charset="0"/>
              <a:cs typeface="Open Sans" panose="020B0606030504020204" pitchFamily="34" charset="0"/>
            </a:endParaRPr>
          </a:p>
          <a:p>
            <a:pPr marL="12700" marR="303530"/>
            <a:r>
              <a:rPr sz="1400" b="1" dirty="0">
                <a:latin typeface="Open Sans" panose="020B0606030504020204" pitchFamily="34" charset="0"/>
                <a:ea typeface="Open Sans" panose="020B0606030504020204" pitchFamily="34" charset="0"/>
                <a:cs typeface="Open Sans" panose="020B0606030504020204" pitchFamily="34" charset="0"/>
              </a:rPr>
              <a:t>PAST WORK EXPERIENCE</a:t>
            </a:r>
            <a:r>
              <a:rPr sz="1400" dirty="0">
                <a:latin typeface="Open Sans" panose="020B0606030504020204" pitchFamily="34" charset="0"/>
                <a:ea typeface="Open Sans" panose="020B0606030504020204" pitchFamily="34" charset="0"/>
                <a:cs typeface="Open Sans" panose="020B0606030504020204" pitchFamily="34" charset="0"/>
              </a:rPr>
              <a:t> </a:t>
            </a:r>
            <a:r>
              <a:rPr sz="1400" b="1" dirty="0">
                <a:latin typeface="Open Sans" panose="020B0606030504020204" pitchFamily="34" charset="0"/>
                <a:ea typeface="Open Sans" panose="020B0606030504020204" pitchFamily="34" charset="0"/>
                <a:cs typeface="Open Sans" panose="020B0606030504020204" pitchFamily="34" charset="0"/>
              </a:rPr>
              <a:t>/</a:t>
            </a:r>
            <a:r>
              <a:rPr sz="1400" dirty="0">
                <a:latin typeface="Open Sans" panose="020B0606030504020204" pitchFamily="34" charset="0"/>
                <a:ea typeface="Open Sans" panose="020B0606030504020204" pitchFamily="34" charset="0"/>
                <a:cs typeface="Open Sans" panose="020B0606030504020204" pitchFamily="34" charset="0"/>
              </a:rPr>
              <a:t> </a:t>
            </a:r>
            <a:r>
              <a:rPr sz="1400" spc="-20" dirty="0">
                <a:latin typeface="Open Sans" panose="020B0606030504020204" pitchFamily="34" charset="0"/>
                <a:ea typeface="Open Sans" panose="020B0606030504020204" pitchFamily="34" charset="0"/>
                <a:cs typeface="Open Sans" panose="020B0606030504020204" pitchFamily="34" charset="0"/>
              </a:rPr>
              <a:t>Nonprofit </a:t>
            </a:r>
            <a:r>
              <a:rPr sz="1400" spc="-55" dirty="0">
                <a:latin typeface="Open Sans" panose="020B0606030504020204" pitchFamily="34" charset="0"/>
                <a:ea typeface="Open Sans" panose="020B0606030504020204" pitchFamily="34" charset="0"/>
                <a:cs typeface="Open Sans" panose="020B0606030504020204" pitchFamily="34" charset="0"/>
              </a:rPr>
              <a:t>sector </a:t>
            </a:r>
            <a:r>
              <a:rPr sz="1400" spc="-15" dirty="0">
                <a:latin typeface="Open Sans" panose="020B0606030504020204" pitchFamily="34" charset="0"/>
                <a:ea typeface="Open Sans" panose="020B0606030504020204" pitchFamily="34" charset="0"/>
                <a:cs typeface="Open Sans" panose="020B0606030504020204" pitchFamily="34" charset="0"/>
              </a:rPr>
              <a:t>in</a:t>
            </a:r>
            <a:r>
              <a:rPr sz="1400" spc="-250" dirty="0">
                <a:latin typeface="Open Sans" panose="020B0606030504020204" pitchFamily="34" charset="0"/>
                <a:ea typeface="Open Sans" panose="020B0606030504020204" pitchFamily="34" charset="0"/>
                <a:cs typeface="Open Sans" panose="020B0606030504020204" pitchFamily="34" charset="0"/>
              </a:rPr>
              <a:t> </a:t>
            </a:r>
            <a:r>
              <a:rPr sz="1400" spc="-40" dirty="0">
                <a:latin typeface="Open Sans" panose="020B0606030504020204" pitchFamily="34" charset="0"/>
                <a:ea typeface="Open Sans" panose="020B0606030504020204" pitchFamily="34" charset="0"/>
                <a:cs typeface="Open Sans" panose="020B0606030504020204" pitchFamily="34" charset="0"/>
              </a:rPr>
              <a:t>affordable  </a:t>
            </a:r>
            <a:r>
              <a:rPr sz="1400" spc="-60" dirty="0">
                <a:latin typeface="Open Sans" panose="020B0606030504020204" pitchFamily="34" charset="0"/>
                <a:ea typeface="Open Sans" panose="020B0606030504020204" pitchFamily="34" charset="0"/>
                <a:cs typeface="Open Sans" panose="020B0606030504020204" pitchFamily="34" charset="0"/>
              </a:rPr>
              <a:t>housing; </a:t>
            </a:r>
            <a:r>
              <a:rPr sz="1400" spc="-50" dirty="0">
                <a:latin typeface="Open Sans" panose="020B0606030504020204" pitchFamily="34" charset="0"/>
                <a:ea typeface="Open Sans" panose="020B0606030504020204" pitchFamily="34" charset="0"/>
                <a:cs typeface="Open Sans" panose="020B0606030504020204" pitchFamily="34" charset="0"/>
              </a:rPr>
              <a:t>Native </a:t>
            </a:r>
            <a:r>
              <a:rPr sz="1400" spc="-65" dirty="0">
                <a:latin typeface="Open Sans" panose="020B0606030504020204" pitchFamily="34" charset="0"/>
                <a:ea typeface="Open Sans" panose="020B0606030504020204" pitchFamily="34" charset="0"/>
                <a:cs typeface="Open Sans" panose="020B0606030504020204" pitchFamily="34" charset="0"/>
              </a:rPr>
              <a:t>American </a:t>
            </a:r>
            <a:r>
              <a:rPr sz="1400" spc="-5" dirty="0">
                <a:latin typeface="Open Sans" panose="020B0606030504020204" pitchFamily="34" charset="0"/>
                <a:ea typeface="Open Sans" panose="020B0606030504020204" pitchFamily="34" charset="0"/>
                <a:cs typeface="Open Sans" panose="020B0606030504020204" pitchFamily="34" charset="0"/>
              </a:rPr>
              <a:t>tribe </a:t>
            </a:r>
            <a:r>
              <a:rPr sz="1400" spc="-15" dirty="0">
                <a:latin typeface="Open Sans" panose="020B0606030504020204" pitchFamily="34" charset="0"/>
                <a:ea typeface="Open Sans" panose="020B0606030504020204" pitchFamily="34" charset="0"/>
                <a:cs typeface="Open Sans" panose="020B0606030504020204" pitchFamily="34" charset="0"/>
              </a:rPr>
              <a:t>in </a:t>
            </a:r>
            <a:r>
              <a:rPr sz="1400" spc="-65" dirty="0">
                <a:latin typeface="Open Sans" panose="020B0606030504020204" pitchFamily="34" charset="0"/>
                <a:ea typeface="Open Sans" panose="020B0606030504020204" pitchFamily="34" charset="0"/>
                <a:cs typeface="Open Sans" panose="020B0606030504020204" pitchFamily="34" charset="0"/>
              </a:rPr>
              <a:t>economic</a:t>
            </a:r>
            <a:r>
              <a:rPr sz="1400" spc="-270" dirty="0">
                <a:latin typeface="Open Sans" panose="020B0606030504020204" pitchFamily="34" charset="0"/>
                <a:ea typeface="Open Sans" panose="020B0606030504020204" pitchFamily="34" charset="0"/>
                <a:cs typeface="Open Sans" panose="020B0606030504020204" pitchFamily="34" charset="0"/>
              </a:rPr>
              <a:t> </a:t>
            </a:r>
            <a:r>
              <a:rPr sz="1400" spc="-50" dirty="0">
                <a:latin typeface="Open Sans" panose="020B0606030504020204" pitchFamily="34" charset="0"/>
                <a:ea typeface="Open Sans" panose="020B0606030504020204" pitchFamily="34" charset="0"/>
                <a:cs typeface="Open Sans" panose="020B0606030504020204" pitchFamily="34" charset="0"/>
              </a:rPr>
              <a:t>development</a:t>
            </a:r>
            <a:endParaRPr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4" name="object 4"/>
          <p:cNvSpPr/>
          <p:nvPr/>
        </p:nvSpPr>
        <p:spPr>
          <a:xfrm>
            <a:off x="935736" y="1265311"/>
            <a:ext cx="1904999" cy="96011"/>
          </a:xfrm>
          <a:prstGeom prst="rect">
            <a:avLst/>
          </a:prstGeom>
          <a:blipFill>
            <a:blip r:embed="rId2" cstate="print"/>
            <a:stretch>
              <a:fillRect/>
            </a:stretch>
          </a:blipFill>
        </p:spPr>
        <p:txBody>
          <a:bodyPr wrap="square" lIns="0" tIns="0" rIns="0" bIns="0" rtlCol="0"/>
          <a:lstStyle/>
          <a:p>
            <a:endParaRPr/>
          </a:p>
        </p:txBody>
      </p:sp>
      <p:sp>
        <p:nvSpPr>
          <p:cNvPr id="5" name="object 5"/>
          <p:cNvSpPr/>
          <p:nvPr/>
        </p:nvSpPr>
        <p:spPr>
          <a:xfrm>
            <a:off x="6412999" y="0"/>
            <a:ext cx="2103120" cy="7772400"/>
          </a:xfrm>
          <a:custGeom>
            <a:avLst/>
            <a:gdLst/>
            <a:ahLst/>
            <a:cxnLst/>
            <a:rect l="l" t="t" r="r" b="b"/>
            <a:pathLst>
              <a:path w="2103120" h="7772400">
                <a:moveTo>
                  <a:pt x="2102853" y="0"/>
                </a:moveTo>
                <a:lnTo>
                  <a:pt x="0" y="7772400"/>
                </a:lnTo>
                <a:lnTo>
                  <a:pt x="2102853" y="7772400"/>
                </a:lnTo>
                <a:lnTo>
                  <a:pt x="2102853" y="0"/>
                </a:lnTo>
                <a:close/>
              </a:path>
            </a:pathLst>
          </a:custGeom>
          <a:solidFill>
            <a:srgbClr val="D7D9DA"/>
          </a:solidFill>
        </p:spPr>
        <p:txBody>
          <a:bodyPr wrap="square" lIns="0" tIns="0" rIns="0" bIns="0" rtlCol="0"/>
          <a:lstStyle/>
          <a:p>
            <a:endParaRPr/>
          </a:p>
        </p:txBody>
      </p:sp>
      <p:sp>
        <p:nvSpPr>
          <p:cNvPr id="6" name="object 6"/>
          <p:cNvSpPr/>
          <p:nvPr/>
        </p:nvSpPr>
        <p:spPr>
          <a:xfrm>
            <a:off x="8516111" y="0"/>
            <a:ext cx="1541780" cy="7772400"/>
          </a:xfrm>
          <a:custGeom>
            <a:avLst/>
            <a:gdLst/>
            <a:ahLst/>
            <a:cxnLst/>
            <a:rect l="l" t="t" r="r" b="b"/>
            <a:pathLst>
              <a:path w="1541779" h="7772400">
                <a:moveTo>
                  <a:pt x="0" y="7772400"/>
                </a:moveTo>
                <a:lnTo>
                  <a:pt x="1541767" y="7772400"/>
                </a:lnTo>
                <a:lnTo>
                  <a:pt x="1541767" y="0"/>
                </a:lnTo>
                <a:lnTo>
                  <a:pt x="0" y="0"/>
                </a:lnTo>
                <a:lnTo>
                  <a:pt x="0" y="7772400"/>
                </a:lnTo>
                <a:close/>
              </a:path>
            </a:pathLst>
          </a:custGeom>
          <a:solidFill>
            <a:srgbClr val="D7D9DA"/>
          </a:solidFill>
        </p:spPr>
        <p:txBody>
          <a:bodyPr wrap="square" lIns="0" tIns="0" rIns="0" bIns="0" rtlCol="0"/>
          <a:lstStyle/>
          <a:p>
            <a:endParaRPr/>
          </a:p>
        </p:txBody>
      </p:sp>
      <p:sp>
        <p:nvSpPr>
          <p:cNvPr id="7" name="object 7"/>
          <p:cNvSpPr/>
          <p:nvPr/>
        </p:nvSpPr>
        <p:spPr>
          <a:xfrm>
            <a:off x="7006472" y="652437"/>
            <a:ext cx="1956815" cy="2738627"/>
          </a:xfrm>
          <a:prstGeom prst="rect">
            <a:avLst/>
          </a:prstGeom>
          <a:blipFill>
            <a:blip r:embed="rId3" cstate="print"/>
            <a:stretch>
              <a:fillRect/>
            </a:stretch>
          </a:blipFill>
        </p:spPr>
        <p:txBody>
          <a:bodyPr wrap="square" lIns="0" tIns="0" rIns="0" bIns="0" rtlCol="0"/>
          <a:lstStyle/>
          <a:p>
            <a:endParaRPr/>
          </a:p>
        </p:txBody>
      </p:sp>
      <p:sp>
        <p:nvSpPr>
          <p:cNvPr id="8" name="TextBox 7"/>
          <p:cNvSpPr txBox="1"/>
          <p:nvPr/>
        </p:nvSpPr>
        <p:spPr>
          <a:xfrm>
            <a:off x="805152" y="333381"/>
            <a:ext cx="4066075" cy="707886"/>
          </a:xfrm>
          <a:prstGeom prst="rect">
            <a:avLst/>
          </a:prstGeom>
          <a:noFill/>
        </p:spPr>
        <p:txBody>
          <a:bodyPr wrap="square" rtlCol="0">
            <a:spAutoFit/>
          </a:bodyPr>
          <a:lstStyle/>
          <a:p>
            <a:r>
              <a:rPr lang="en-US" sz="4000" dirty="0">
                <a:latin typeface="Uni Sans" pitchFamily="2" charset="77"/>
                <a:ea typeface="Open Sans" panose="020B0606030504020204" pitchFamily="34" charset="0"/>
                <a:cs typeface="Open Sans" panose="020B0606030504020204" pitchFamily="34" charset="0"/>
              </a:rPr>
              <a:t>David Blum, AICP</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txBox="1"/>
          <p:nvPr/>
        </p:nvSpPr>
        <p:spPr>
          <a:xfrm>
            <a:off x="932064" y="1524000"/>
            <a:ext cx="5477256" cy="3614451"/>
          </a:xfrm>
          <a:prstGeom prst="rect">
            <a:avLst/>
          </a:prstGeom>
        </p:spPr>
        <p:txBody>
          <a:bodyPr vert="horz" wrap="square" lIns="0" tIns="13335" rIns="0" bIns="0" rtlCol="0">
            <a:spAutoFit/>
          </a:bodyPr>
          <a:lstStyle/>
          <a:p>
            <a:pPr marL="12700">
              <a:lnSpc>
                <a:spcPct val="100000"/>
              </a:lnSpc>
              <a:spcBef>
                <a:spcPts val="105"/>
              </a:spcBef>
            </a:pPr>
            <a:r>
              <a:rPr lang="en-US" sz="1400" b="1" dirty="0">
                <a:latin typeface="Open Sans" panose="020B0606030504020204" pitchFamily="34" charset="0"/>
                <a:ea typeface="Open Sans" panose="020B0606030504020204" pitchFamily="34" charset="0"/>
                <a:cs typeface="Open Sans" panose="020B0606030504020204" pitchFamily="34" charset="0"/>
              </a:rPr>
              <a:t>EMPLOYER / </a:t>
            </a:r>
            <a:r>
              <a:rPr lang="en-US" sz="1400" dirty="0">
                <a:latin typeface="Open Sans" panose="020B0606030504020204" pitchFamily="34" charset="0"/>
                <a:ea typeface="Open Sans" panose="020B0606030504020204" pitchFamily="34" charset="0"/>
                <a:cs typeface="Open Sans" panose="020B0606030504020204" pitchFamily="34" charset="0"/>
              </a:rPr>
              <a:t>Puget Sound Regional Council</a:t>
            </a:r>
          </a:p>
          <a:p>
            <a:pPr marL="12700">
              <a:lnSpc>
                <a:spcPct val="100000"/>
              </a:lnSpc>
              <a:spcBef>
                <a:spcPts val="105"/>
              </a:spcBef>
            </a:pPr>
            <a:endParaRPr lang="en-US" sz="1400" b="1" dirty="0">
              <a:latin typeface="Open Sans" panose="020B0606030504020204" pitchFamily="34" charset="0"/>
              <a:ea typeface="Open Sans" panose="020B0606030504020204" pitchFamily="34" charset="0"/>
              <a:cs typeface="Open Sans" panose="020B0606030504020204" pitchFamily="34" charset="0"/>
            </a:endParaRPr>
          </a:p>
          <a:p>
            <a:pPr marL="12700">
              <a:lnSpc>
                <a:spcPct val="100000"/>
              </a:lnSpc>
              <a:spcBef>
                <a:spcPts val="105"/>
              </a:spcBef>
            </a:pPr>
            <a:r>
              <a:rPr lang="en-US" sz="1400" b="1" dirty="0">
                <a:latin typeface="Open Sans" panose="020B0606030504020204" pitchFamily="34" charset="0"/>
                <a:ea typeface="Open Sans" panose="020B0606030504020204" pitchFamily="34" charset="0"/>
                <a:cs typeface="Open Sans" panose="020B0606030504020204" pitchFamily="34" charset="0"/>
              </a:rPr>
              <a:t>PLANNING FOCUS / </a:t>
            </a:r>
            <a:r>
              <a:rPr lang="en-US" sz="1400" dirty="0">
                <a:latin typeface="Open Sans" panose="020B0606030504020204" pitchFamily="34" charset="0"/>
                <a:ea typeface="Open Sans" panose="020B0606030504020204" pitchFamily="34" charset="0"/>
                <a:cs typeface="Open Sans" panose="020B0606030504020204" pitchFamily="34" charset="0"/>
              </a:rPr>
              <a:t>Regional planning</a:t>
            </a:r>
          </a:p>
          <a:p>
            <a:pPr marL="12700">
              <a:lnSpc>
                <a:spcPct val="100000"/>
              </a:lnSpc>
              <a:spcBef>
                <a:spcPts val="105"/>
              </a:spcBef>
            </a:pPr>
            <a:endParaRPr lang="en-US" sz="1400" b="1" dirty="0">
              <a:latin typeface="Open Sans" panose="020B0606030504020204" pitchFamily="34" charset="0"/>
              <a:ea typeface="Open Sans" panose="020B0606030504020204" pitchFamily="34" charset="0"/>
              <a:cs typeface="Open Sans" panose="020B0606030504020204" pitchFamily="34" charset="0"/>
            </a:endParaRPr>
          </a:p>
          <a:p>
            <a:pPr marL="12700">
              <a:lnSpc>
                <a:spcPct val="100000"/>
              </a:lnSpc>
              <a:spcBef>
                <a:spcPts val="105"/>
              </a:spcBef>
            </a:pPr>
            <a:r>
              <a:rPr lang="en-US" sz="1400" b="1" dirty="0">
                <a:latin typeface="Open Sans" panose="020B0606030504020204" pitchFamily="34" charset="0"/>
                <a:ea typeface="Open Sans" panose="020B0606030504020204" pitchFamily="34" charset="0"/>
                <a:cs typeface="Open Sans" panose="020B0606030504020204" pitchFamily="34" charset="0"/>
              </a:rPr>
              <a:t>MOST INTERESTING PROJECT AS A PLANNER / </a:t>
            </a:r>
            <a:r>
              <a:rPr lang="en-US" sz="1400" dirty="0" err="1">
                <a:latin typeface="Open Sans" panose="020B0606030504020204" pitchFamily="34" charset="0"/>
                <a:ea typeface="Open Sans" panose="020B0606030504020204" pitchFamily="34" charset="0"/>
                <a:cs typeface="Open Sans" panose="020B0606030504020204" pitchFamily="34" charset="0"/>
              </a:rPr>
              <a:t>BelRed</a:t>
            </a:r>
            <a:r>
              <a:rPr lang="en-US" sz="1400" dirty="0">
                <a:latin typeface="Open Sans" panose="020B0606030504020204" pitchFamily="34" charset="0"/>
                <a:ea typeface="Open Sans" panose="020B0606030504020204" pitchFamily="34" charset="0"/>
                <a:cs typeface="Open Sans" panose="020B0606030504020204" pitchFamily="34" charset="0"/>
              </a:rPr>
              <a:t> TOD subarea plan; </a:t>
            </a:r>
            <a:r>
              <a:rPr lang="en-US" sz="1400" dirty="0" err="1">
                <a:latin typeface="Open Sans" panose="020B0606030504020204" pitchFamily="34" charset="0"/>
                <a:ea typeface="Open Sans" panose="020B0606030504020204" pitchFamily="34" charset="0"/>
                <a:cs typeface="Open Sans" panose="020B0606030504020204" pitchFamily="34" charset="0"/>
              </a:rPr>
              <a:t>Skykomish</a:t>
            </a:r>
            <a:r>
              <a:rPr lang="en-US" sz="1400" dirty="0">
                <a:latin typeface="Open Sans" panose="020B0606030504020204" pitchFamily="34" charset="0"/>
                <a:ea typeface="Open Sans" panose="020B0606030504020204" pitchFamily="34" charset="0"/>
                <a:cs typeface="Open Sans" panose="020B0606030504020204" pitchFamily="34" charset="0"/>
              </a:rPr>
              <a:t> restoration plan </a:t>
            </a:r>
          </a:p>
          <a:p>
            <a:pPr marL="12700">
              <a:lnSpc>
                <a:spcPct val="100000"/>
              </a:lnSpc>
              <a:spcBef>
                <a:spcPts val="105"/>
              </a:spcBef>
            </a:pPr>
            <a:endParaRPr lang="en-US" sz="1400" b="1" dirty="0">
              <a:latin typeface="Open Sans" panose="020B0606030504020204" pitchFamily="34" charset="0"/>
              <a:ea typeface="Open Sans" panose="020B0606030504020204" pitchFamily="34" charset="0"/>
              <a:cs typeface="Open Sans" panose="020B0606030504020204" pitchFamily="34" charset="0"/>
            </a:endParaRPr>
          </a:p>
          <a:p>
            <a:pPr marL="12700">
              <a:lnSpc>
                <a:spcPct val="100000"/>
              </a:lnSpc>
              <a:spcBef>
                <a:spcPts val="105"/>
              </a:spcBef>
            </a:pPr>
            <a:r>
              <a:rPr lang="en-US" sz="1400" b="1" dirty="0">
                <a:latin typeface="Open Sans" panose="020B0606030504020204" pitchFamily="34" charset="0"/>
                <a:ea typeface="Open Sans" panose="020B0606030504020204" pitchFamily="34" charset="0"/>
                <a:cs typeface="Open Sans" panose="020B0606030504020204" pitchFamily="34" charset="0"/>
              </a:rPr>
              <a:t>EDUCATION / </a:t>
            </a:r>
            <a:r>
              <a:rPr lang="en-US" sz="1400" dirty="0">
                <a:latin typeface="Open Sans" panose="020B0606030504020204" pitchFamily="34" charset="0"/>
                <a:ea typeface="Open Sans" panose="020B0606030504020204" pitchFamily="34" charset="0"/>
                <a:cs typeface="Open Sans" panose="020B0606030504020204" pitchFamily="34" charset="0"/>
              </a:rPr>
              <a:t>UW, BA in Design and Planning (‘93); Seattle U, MBA (‘04); UVA (‘12)</a:t>
            </a:r>
          </a:p>
          <a:p>
            <a:pPr marL="12700">
              <a:lnSpc>
                <a:spcPct val="100000"/>
              </a:lnSpc>
              <a:spcBef>
                <a:spcPts val="105"/>
              </a:spcBef>
            </a:pPr>
            <a:endParaRPr lang="en-US" sz="1400" b="1" dirty="0">
              <a:latin typeface="Open Sans" panose="020B0606030504020204" pitchFamily="34" charset="0"/>
              <a:ea typeface="Open Sans" panose="020B0606030504020204" pitchFamily="34" charset="0"/>
              <a:cs typeface="Open Sans" panose="020B0606030504020204" pitchFamily="34" charset="0"/>
            </a:endParaRPr>
          </a:p>
          <a:p>
            <a:pPr marL="12700">
              <a:lnSpc>
                <a:spcPct val="100000"/>
              </a:lnSpc>
              <a:spcBef>
                <a:spcPts val="105"/>
              </a:spcBef>
            </a:pPr>
            <a:r>
              <a:rPr lang="en-US" sz="1400" b="1" dirty="0">
                <a:latin typeface="Open Sans" panose="020B0606030504020204" pitchFamily="34" charset="0"/>
                <a:ea typeface="Open Sans" panose="020B0606030504020204" pitchFamily="34" charset="0"/>
                <a:cs typeface="Open Sans" panose="020B0606030504020204" pitchFamily="34" charset="0"/>
              </a:rPr>
              <a:t>YEARS PLANNING / </a:t>
            </a:r>
            <a:r>
              <a:rPr lang="en-US" sz="1400" dirty="0">
                <a:latin typeface="Open Sans" panose="020B0606030504020204" pitchFamily="34" charset="0"/>
                <a:ea typeface="Open Sans" panose="020B0606030504020204" pitchFamily="34" charset="0"/>
                <a:cs typeface="Open Sans" panose="020B0606030504020204" pitchFamily="34" charset="0"/>
              </a:rPr>
              <a:t>20+</a:t>
            </a:r>
          </a:p>
          <a:p>
            <a:pPr marL="12700">
              <a:lnSpc>
                <a:spcPct val="100000"/>
              </a:lnSpc>
              <a:spcBef>
                <a:spcPts val="105"/>
              </a:spcBef>
            </a:pPr>
            <a:endParaRPr lang="en-US" sz="1400" b="1" dirty="0">
              <a:latin typeface="Open Sans" panose="020B0606030504020204" pitchFamily="34" charset="0"/>
              <a:ea typeface="Open Sans" panose="020B0606030504020204" pitchFamily="34" charset="0"/>
              <a:cs typeface="Open Sans" panose="020B0606030504020204" pitchFamily="34" charset="0"/>
            </a:endParaRPr>
          </a:p>
          <a:p>
            <a:pPr marL="12700">
              <a:lnSpc>
                <a:spcPct val="100000"/>
              </a:lnSpc>
              <a:spcBef>
                <a:spcPts val="105"/>
              </a:spcBef>
            </a:pPr>
            <a:r>
              <a:rPr lang="en-US" sz="1400" b="1" dirty="0">
                <a:latin typeface="Open Sans" panose="020B0606030504020204" pitchFamily="34" charset="0"/>
                <a:ea typeface="Open Sans" panose="020B0606030504020204" pitchFamily="34" charset="0"/>
                <a:cs typeface="Open Sans" panose="020B0606030504020204" pitchFamily="34" charset="0"/>
              </a:rPr>
              <a:t>WHY I PURSUED PLANNING AS A PROFESSION/ </a:t>
            </a:r>
            <a:r>
              <a:rPr lang="en-US" sz="1400" dirty="0">
                <a:latin typeface="Open Sans" panose="020B0606030504020204" pitchFamily="34" charset="0"/>
                <a:ea typeface="Open Sans" panose="020B0606030504020204" pitchFamily="34" charset="0"/>
                <a:cs typeface="Open Sans" panose="020B0606030504020204" pitchFamily="34" charset="0"/>
              </a:rPr>
              <a:t>Initially, loved the design problem, then was turned on community engagement</a:t>
            </a:r>
          </a:p>
          <a:p>
            <a:pPr marL="12700">
              <a:lnSpc>
                <a:spcPct val="100000"/>
              </a:lnSpc>
              <a:spcBef>
                <a:spcPts val="105"/>
              </a:spcBef>
            </a:pPr>
            <a:endParaRPr lang="en-US" sz="1400" b="1" dirty="0">
              <a:latin typeface="Open Sans" panose="020B0606030504020204" pitchFamily="34" charset="0"/>
              <a:ea typeface="Open Sans" panose="020B0606030504020204" pitchFamily="34" charset="0"/>
              <a:cs typeface="Open Sans" panose="020B0606030504020204" pitchFamily="34" charset="0"/>
            </a:endParaRPr>
          </a:p>
          <a:p>
            <a:pPr marL="12700">
              <a:lnSpc>
                <a:spcPct val="100000"/>
              </a:lnSpc>
              <a:spcBef>
                <a:spcPts val="105"/>
              </a:spcBef>
            </a:pPr>
            <a:r>
              <a:rPr lang="en-US" sz="1400" b="1" dirty="0">
                <a:latin typeface="Open Sans" panose="020B0606030504020204" pitchFamily="34" charset="0"/>
                <a:ea typeface="Open Sans" panose="020B0606030504020204" pitchFamily="34" charset="0"/>
                <a:cs typeface="Open Sans" panose="020B0606030504020204" pitchFamily="34" charset="0"/>
              </a:rPr>
              <a:t>PAST WORK EXPERIENCE / </a:t>
            </a:r>
            <a:r>
              <a:rPr lang="en-US" sz="1400" dirty="0">
                <a:latin typeface="Open Sans" panose="020B0606030504020204" pitchFamily="34" charset="0"/>
                <a:ea typeface="Open Sans" panose="020B0606030504020204" pitchFamily="34" charset="0"/>
                <a:cs typeface="Open Sans" panose="020B0606030504020204" pitchFamily="34" charset="0"/>
              </a:rPr>
              <a:t>PSRC since 2016, City of Bellevue; previously consultant to various Puget Sound communities; some private development</a:t>
            </a:r>
            <a:endParaRPr lang="en-US" sz="1400" b="1" dirty="0">
              <a:latin typeface="Open Sans" panose="020B0606030504020204" pitchFamily="34" charset="0"/>
              <a:ea typeface="Open Sans" panose="020B0606030504020204" pitchFamily="34" charset="0"/>
              <a:cs typeface="Open Sans" panose="020B0606030504020204" pitchFamily="34" charset="0"/>
            </a:endParaRPr>
          </a:p>
        </p:txBody>
      </p:sp>
      <p:sp>
        <p:nvSpPr>
          <p:cNvPr id="4" name="object 4"/>
          <p:cNvSpPr/>
          <p:nvPr/>
        </p:nvSpPr>
        <p:spPr>
          <a:xfrm>
            <a:off x="935736" y="1265311"/>
            <a:ext cx="1904999" cy="96011"/>
          </a:xfrm>
          <a:prstGeom prst="rect">
            <a:avLst/>
          </a:prstGeom>
          <a:blipFill>
            <a:blip r:embed="rId2" cstate="print"/>
            <a:stretch>
              <a:fillRect/>
            </a:stretch>
          </a:blipFill>
        </p:spPr>
        <p:txBody>
          <a:bodyPr wrap="square" lIns="0" tIns="0" rIns="0" bIns="0" rtlCol="0"/>
          <a:lstStyle/>
          <a:p>
            <a:endParaRPr/>
          </a:p>
        </p:txBody>
      </p:sp>
      <p:sp>
        <p:nvSpPr>
          <p:cNvPr id="5" name="object 5"/>
          <p:cNvSpPr/>
          <p:nvPr/>
        </p:nvSpPr>
        <p:spPr>
          <a:xfrm>
            <a:off x="6412999" y="0"/>
            <a:ext cx="2103120" cy="7772400"/>
          </a:xfrm>
          <a:custGeom>
            <a:avLst/>
            <a:gdLst/>
            <a:ahLst/>
            <a:cxnLst/>
            <a:rect l="l" t="t" r="r" b="b"/>
            <a:pathLst>
              <a:path w="2103120" h="7772400">
                <a:moveTo>
                  <a:pt x="2102853" y="0"/>
                </a:moveTo>
                <a:lnTo>
                  <a:pt x="0" y="7772400"/>
                </a:lnTo>
                <a:lnTo>
                  <a:pt x="2102853" y="7772400"/>
                </a:lnTo>
                <a:lnTo>
                  <a:pt x="2102853" y="0"/>
                </a:lnTo>
                <a:close/>
              </a:path>
            </a:pathLst>
          </a:custGeom>
          <a:solidFill>
            <a:srgbClr val="D7D9DA"/>
          </a:solidFill>
        </p:spPr>
        <p:txBody>
          <a:bodyPr wrap="square" lIns="0" tIns="0" rIns="0" bIns="0" rtlCol="0"/>
          <a:lstStyle/>
          <a:p>
            <a:endParaRPr/>
          </a:p>
        </p:txBody>
      </p:sp>
      <p:sp>
        <p:nvSpPr>
          <p:cNvPr id="6" name="object 6"/>
          <p:cNvSpPr/>
          <p:nvPr/>
        </p:nvSpPr>
        <p:spPr>
          <a:xfrm>
            <a:off x="8516111" y="0"/>
            <a:ext cx="1541780" cy="7772400"/>
          </a:xfrm>
          <a:custGeom>
            <a:avLst/>
            <a:gdLst/>
            <a:ahLst/>
            <a:cxnLst/>
            <a:rect l="l" t="t" r="r" b="b"/>
            <a:pathLst>
              <a:path w="1541779" h="7772400">
                <a:moveTo>
                  <a:pt x="0" y="7772400"/>
                </a:moveTo>
                <a:lnTo>
                  <a:pt x="1541767" y="7772400"/>
                </a:lnTo>
                <a:lnTo>
                  <a:pt x="1541767" y="0"/>
                </a:lnTo>
                <a:lnTo>
                  <a:pt x="0" y="0"/>
                </a:lnTo>
                <a:lnTo>
                  <a:pt x="0" y="7772400"/>
                </a:lnTo>
                <a:close/>
              </a:path>
            </a:pathLst>
          </a:custGeom>
          <a:solidFill>
            <a:srgbClr val="D7D9DA"/>
          </a:solidFill>
        </p:spPr>
        <p:txBody>
          <a:bodyPr wrap="square" lIns="0" tIns="0" rIns="0" bIns="0" rtlCol="0"/>
          <a:lstStyle/>
          <a:p>
            <a:endParaRPr/>
          </a:p>
        </p:txBody>
      </p:sp>
      <p:sp>
        <p:nvSpPr>
          <p:cNvPr id="8" name="TextBox 7"/>
          <p:cNvSpPr txBox="1"/>
          <p:nvPr/>
        </p:nvSpPr>
        <p:spPr>
          <a:xfrm>
            <a:off x="805152" y="333381"/>
            <a:ext cx="5604168" cy="707886"/>
          </a:xfrm>
          <a:prstGeom prst="rect">
            <a:avLst/>
          </a:prstGeom>
          <a:noFill/>
        </p:spPr>
        <p:txBody>
          <a:bodyPr wrap="square" rtlCol="0">
            <a:spAutoFit/>
          </a:bodyPr>
          <a:lstStyle/>
          <a:p>
            <a:r>
              <a:rPr lang="en-US" sz="4000" dirty="0">
                <a:latin typeface="Uni Sans" pitchFamily="2" charset="77"/>
                <a:ea typeface="Verdana" panose="020B0604030504040204" pitchFamily="34" charset="0"/>
                <a:cs typeface="Verdana" panose="020B0604030504040204" pitchFamily="34" charset="0"/>
              </a:rPr>
              <a:t>Paul </a:t>
            </a:r>
            <a:r>
              <a:rPr lang="en-US" sz="4000" dirty="0" err="1">
                <a:latin typeface="Uni Sans" pitchFamily="2" charset="77"/>
                <a:ea typeface="Verdana" panose="020B0604030504040204" pitchFamily="34" charset="0"/>
                <a:cs typeface="Verdana" panose="020B0604030504040204" pitchFamily="34" charset="0"/>
              </a:rPr>
              <a:t>Inghram,AICP</a:t>
            </a:r>
            <a:endParaRPr lang="en-US" sz="4000" dirty="0">
              <a:latin typeface="Uni Sans" pitchFamily="2" charset="77"/>
              <a:ea typeface="Verdana" panose="020B0604030504040204" pitchFamily="34" charset="0"/>
              <a:cs typeface="Verdana" panose="020B0604030504040204" pitchFamily="34" charset="0"/>
            </a:endParaRPr>
          </a:p>
        </p:txBody>
      </p:sp>
      <p:sp>
        <p:nvSpPr>
          <p:cNvPr id="10" name="object 6"/>
          <p:cNvSpPr/>
          <p:nvPr/>
        </p:nvSpPr>
        <p:spPr>
          <a:xfrm>
            <a:off x="6858000" y="609600"/>
            <a:ext cx="1956816" cy="2743200"/>
          </a:xfrm>
          <a:prstGeom prst="rect">
            <a:avLst/>
          </a:prstGeom>
          <a:blipFill>
            <a:blip r:embed="rId3"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161440721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txBox="1"/>
          <p:nvPr/>
        </p:nvSpPr>
        <p:spPr>
          <a:xfrm>
            <a:off x="932064" y="1524000"/>
            <a:ext cx="5477256" cy="4171014"/>
          </a:xfrm>
          <a:prstGeom prst="rect">
            <a:avLst/>
          </a:prstGeom>
        </p:spPr>
        <p:txBody>
          <a:bodyPr vert="horz" wrap="square" lIns="0" tIns="13335" rIns="0" bIns="0" rtlCol="0">
            <a:spAutoFit/>
          </a:bodyPr>
          <a:lstStyle/>
          <a:p>
            <a:pPr marL="12700">
              <a:lnSpc>
                <a:spcPct val="100000"/>
              </a:lnSpc>
              <a:spcBef>
                <a:spcPts val="95"/>
              </a:spcBef>
            </a:pPr>
            <a:r>
              <a:rPr lang="en-US" sz="1400" b="1" dirty="0">
                <a:latin typeface="Open Sans" panose="020B0606030504020204" pitchFamily="34" charset="0"/>
                <a:ea typeface="Open Sans" panose="020B0606030504020204" pitchFamily="34" charset="0"/>
                <a:cs typeface="Open Sans" panose="020B0606030504020204" pitchFamily="34" charset="0"/>
              </a:rPr>
              <a:t>EMPLOYER / </a:t>
            </a:r>
            <a:r>
              <a:rPr lang="en-US" sz="1400" dirty="0">
                <a:latin typeface="Open Sans" panose="020B0606030504020204" pitchFamily="34" charset="0"/>
                <a:ea typeface="Open Sans" panose="020B0606030504020204" pitchFamily="34" charset="0"/>
                <a:cs typeface="Open Sans" panose="020B0606030504020204" pitchFamily="34" charset="0"/>
              </a:rPr>
              <a:t>City of Bellevue </a:t>
            </a:r>
          </a:p>
          <a:p>
            <a:pPr marL="12700">
              <a:lnSpc>
                <a:spcPct val="100000"/>
              </a:lnSpc>
              <a:spcBef>
                <a:spcPts val="95"/>
              </a:spcBef>
            </a:pPr>
            <a:endParaRPr lang="en-US" sz="1400" b="1" dirty="0">
              <a:latin typeface="Open Sans" panose="020B0606030504020204" pitchFamily="34" charset="0"/>
              <a:ea typeface="Open Sans" panose="020B0606030504020204" pitchFamily="34" charset="0"/>
              <a:cs typeface="Open Sans" panose="020B0606030504020204" pitchFamily="34" charset="0"/>
            </a:endParaRPr>
          </a:p>
          <a:p>
            <a:pPr marL="12700">
              <a:lnSpc>
                <a:spcPct val="100000"/>
              </a:lnSpc>
              <a:spcBef>
                <a:spcPts val="95"/>
              </a:spcBef>
            </a:pPr>
            <a:r>
              <a:rPr lang="en-US" sz="1400" b="1" dirty="0">
                <a:latin typeface="Open Sans" panose="020B0606030504020204" pitchFamily="34" charset="0"/>
                <a:ea typeface="Open Sans" panose="020B0606030504020204" pitchFamily="34" charset="0"/>
                <a:cs typeface="Open Sans" panose="020B0606030504020204" pitchFamily="34" charset="0"/>
              </a:rPr>
              <a:t>PLANNING FOCUS / </a:t>
            </a:r>
            <a:r>
              <a:rPr lang="en-US" sz="1400" dirty="0">
                <a:latin typeface="Open Sans" panose="020B0606030504020204" pitchFamily="34" charset="0"/>
                <a:ea typeface="Open Sans" panose="020B0606030504020204" pitchFamily="34" charset="0"/>
                <a:cs typeface="Open Sans" panose="020B0606030504020204" pitchFamily="34" charset="0"/>
              </a:rPr>
              <a:t>Decision support tools, methods and means to cope with complexity, uncertainty and urgency</a:t>
            </a:r>
            <a:endParaRPr lang="en-US" sz="1400" b="1" dirty="0">
              <a:latin typeface="Open Sans" panose="020B0606030504020204" pitchFamily="34" charset="0"/>
              <a:ea typeface="Open Sans" panose="020B0606030504020204" pitchFamily="34" charset="0"/>
              <a:cs typeface="Open Sans" panose="020B0606030504020204" pitchFamily="34" charset="0"/>
            </a:endParaRPr>
          </a:p>
          <a:p>
            <a:pPr>
              <a:lnSpc>
                <a:spcPct val="100000"/>
              </a:lnSpc>
              <a:spcBef>
                <a:spcPts val="40"/>
              </a:spcBef>
            </a:pPr>
            <a:endParaRPr lang="en-US" sz="1450" dirty="0">
              <a:latin typeface="Open Sans" panose="020B0606030504020204" pitchFamily="34" charset="0"/>
              <a:ea typeface="Open Sans" panose="020B0606030504020204" pitchFamily="34" charset="0"/>
              <a:cs typeface="Open Sans" panose="020B0606030504020204" pitchFamily="34" charset="0"/>
            </a:endParaRPr>
          </a:p>
          <a:p>
            <a:pPr marL="12700">
              <a:lnSpc>
                <a:spcPct val="100000"/>
              </a:lnSpc>
            </a:pPr>
            <a:r>
              <a:rPr lang="en-US" sz="1400" b="1" spc="-5" dirty="0">
                <a:latin typeface="Open Sans" panose="020B0606030504020204" pitchFamily="34" charset="0"/>
                <a:ea typeface="Open Sans" panose="020B0606030504020204" pitchFamily="34" charset="0"/>
                <a:cs typeface="Open Sans" panose="020B0606030504020204" pitchFamily="34" charset="0"/>
              </a:rPr>
              <a:t>MOST </a:t>
            </a:r>
            <a:r>
              <a:rPr lang="en-US" sz="1400" b="1" dirty="0">
                <a:latin typeface="Open Sans" panose="020B0606030504020204" pitchFamily="34" charset="0"/>
                <a:ea typeface="Open Sans" panose="020B0606030504020204" pitchFamily="34" charset="0"/>
                <a:cs typeface="Open Sans" panose="020B0606030504020204" pitchFamily="34" charset="0"/>
              </a:rPr>
              <a:t>INTERESTING PROJECT AS A PLANNER</a:t>
            </a:r>
            <a:r>
              <a:rPr lang="en-US" sz="1400" b="1" spc="-130" dirty="0">
                <a:latin typeface="Open Sans" panose="020B0606030504020204" pitchFamily="34" charset="0"/>
                <a:ea typeface="Open Sans" panose="020B0606030504020204" pitchFamily="34" charset="0"/>
                <a:cs typeface="Open Sans" panose="020B0606030504020204" pitchFamily="34" charset="0"/>
              </a:rPr>
              <a:t> </a:t>
            </a:r>
            <a:r>
              <a:rPr lang="en-US" sz="1400" b="1" dirty="0">
                <a:latin typeface="Open Sans" panose="020B0606030504020204" pitchFamily="34" charset="0"/>
                <a:ea typeface="Open Sans" panose="020B0606030504020204" pitchFamily="34" charset="0"/>
                <a:cs typeface="Open Sans" panose="020B0606030504020204" pitchFamily="34" charset="0"/>
              </a:rPr>
              <a:t>/</a:t>
            </a:r>
          </a:p>
          <a:p>
            <a:pPr marL="12700">
              <a:lnSpc>
                <a:spcPct val="100000"/>
              </a:lnSpc>
            </a:pPr>
            <a:endParaRPr lang="en-US" sz="1400" b="1" dirty="0">
              <a:latin typeface="Open Sans" panose="020B0606030504020204" pitchFamily="34" charset="0"/>
              <a:ea typeface="Open Sans" panose="020B0606030504020204" pitchFamily="34" charset="0"/>
              <a:cs typeface="Open Sans" panose="020B0606030504020204" pitchFamily="34" charset="0"/>
            </a:endParaRPr>
          </a:p>
          <a:p>
            <a:pPr marL="12700">
              <a:lnSpc>
                <a:spcPct val="100000"/>
              </a:lnSpc>
            </a:pPr>
            <a:r>
              <a:rPr lang="en-US" sz="1400" b="1" dirty="0">
                <a:latin typeface="Open Sans" panose="020B0606030504020204" pitchFamily="34" charset="0"/>
                <a:ea typeface="Open Sans" panose="020B0606030504020204" pitchFamily="34" charset="0"/>
                <a:cs typeface="Open Sans" panose="020B0606030504020204" pitchFamily="34" charset="0"/>
              </a:rPr>
              <a:t>EDUCATION / </a:t>
            </a:r>
            <a:r>
              <a:rPr lang="en-US" sz="1400" dirty="0">
                <a:latin typeface="Open Sans" panose="020B0606030504020204" pitchFamily="34" charset="0"/>
                <a:ea typeface="Open Sans" panose="020B0606030504020204" pitchFamily="34" charset="0"/>
                <a:cs typeface="Open Sans" panose="020B0606030504020204" pitchFamily="34" charset="0"/>
              </a:rPr>
              <a:t>Urban Design Joint Degree Program 1985 (MCP, </a:t>
            </a:r>
            <a:r>
              <a:rPr lang="en-US" sz="1400" dirty="0" err="1">
                <a:latin typeface="Open Sans" panose="020B0606030504020204" pitchFamily="34" charset="0"/>
                <a:ea typeface="Open Sans" panose="020B0606030504020204" pitchFamily="34" charset="0"/>
                <a:cs typeface="Open Sans" panose="020B0606030504020204" pitchFamily="34" charset="0"/>
              </a:rPr>
              <a:t>MArch</a:t>
            </a:r>
            <a:r>
              <a:rPr lang="en-US" sz="1400" dirty="0">
                <a:latin typeface="Open Sans" panose="020B0606030504020204" pitchFamily="34" charset="0"/>
                <a:ea typeface="Open Sans" panose="020B0606030504020204" pitchFamily="34" charset="0"/>
                <a:cs typeface="Open Sans" panose="020B0606030504020204" pitchFamily="34" charset="0"/>
              </a:rPr>
              <a:t>) University of Pennsylvania, Philadelphia, PA, Architecture 1981 (BArch) School of Planning and Architecture, New Delhi, India</a:t>
            </a:r>
          </a:p>
          <a:p>
            <a:pPr>
              <a:lnSpc>
                <a:spcPct val="100000"/>
              </a:lnSpc>
              <a:spcBef>
                <a:spcPts val="35"/>
              </a:spcBef>
            </a:pPr>
            <a:endParaRPr lang="en-US" sz="1600" dirty="0">
              <a:latin typeface="Open Sans" panose="020B0606030504020204" pitchFamily="34" charset="0"/>
              <a:ea typeface="Open Sans" panose="020B0606030504020204" pitchFamily="34" charset="0"/>
              <a:cs typeface="Open Sans" panose="020B0606030504020204" pitchFamily="34" charset="0"/>
            </a:endParaRPr>
          </a:p>
          <a:p>
            <a:pPr marL="12700">
              <a:lnSpc>
                <a:spcPct val="100000"/>
              </a:lnSpc>
            </a:pPr>
            <a:r>
              <a:rPr lang="en-US" sz="1400" b="1" dirty="0">
                <a:latin typeface="Open Sans" panose="020B0606030504020204" pitchFamily="34" charset="0"/>
                <a:ea typeface="Open Sans" panose="020B0606030504020204" pitchFamily="34" charset="0"/>
                <a:cs typeface="Open Sans" panose="020B0606030504020204" pitchFamily="34" charset="0"/>
              </a:rPr>
              <a:t>YEARS PLANNING /</a:t>
            </a:r>
            <a:r>
              <a:rPr lang="en-US" sz="1400" b="1" spc="-60" dirty="0">
                <a:latin typeface="Open Sans" panose="020B0606030504020204" pitchFamily="34" charset="0"/>
                <a:ea typeface="Open Sans" panose="020B0606030504020204" pitchFamily="34" charset="0"/>
                <a:cs typeface="Open Sans" panose="020B0606030504020204" pitchFamily="34" charset="0"/>
              </a:rPr>
              <a:t> </a:t>
            </a:r>
            <a:r>
              <a:rPr lang="en-US" sz="1400" dirty="0">
                <a:latin typeface="Open Sans" panose="020B0606030504020204" pitchFamily="34" charset="0"/>
                <a:ea typeface="Open Sans" panose="020B0606030504020204" pitchFamily="34" charset="0"/>
                <a:cs typeface="Open Sans" panose="020B0606030504020204" pitchFamily="34" charset="0"/>
              </a:rPr>
              <a:t>32</a:t>
            </a:r>
          </a:p>
          <a:p>
            <a:pPr marL="12700">
              <a:lnSpc>
                <a:spcPct val="100000"/>
              </a:lnSpc>
            </a:pPr>
            <a:endParaRPr lang="en-US" sz="1400" dirty="0">
              <a:latin typeface="Open Sans" panose="020B0606030504020204" pitchFamily="34" charset="0"/>
              <a:ea typeface="Open Sans" panose="020B0606030504020204" pitchFamily="34" charset="0"/>
              <a:cs typeface="Open Sans" panose="020B0606030504020204" pitchFamily="34" charset="0"/>
            </a:endParaRPr>
          </a:p>
          <a:p>
            <a:pPr marL="12700">
              <a:lnSpc>
                <a:spcPct val="100000"/>
              </a:lnSpc>
            </a:pPr>
            <a:r>
              <a:rPr lang="en-US" sz="1400" b="1" dirty="0">
                <a:latin typeface="Open Sans" panose="020B0606030504020204" pitchFamily="34" charset="0"/>
                <a:ea typeface="Open Sans" panose="020B0606030504020204" pitchFamily="34" charset="0"/>
                <a:cs typeface="Open Sans" panose="020B0606030504020204" pitchFamily="34" charset="0"/>
              </a:rPr>
              <a:t>WHY I PURSUED PLANNING AS A PROFESSION / </a:t>
            </a:r>
            <a:r>
              <a:rPr lang="en-US" sz="1400" dirty="0">
                <a:latin typeface="Open Sans" panose="020B0606030504020204" pitchFamily="34" charset="0"/>
                <a:ea typeface="Open Sans" panose="020B0606030504020204" pitchFamily="34" charset="0"/>
                <a:cs typeface="Open Sans" panose="020B0606030504020204" pitchFamily="34" charset="0"/>
              </a:rPr>
              <a:t>To improve the quality of urban life for all, find beauty in chaos, and understand complexity in the natural and man-made environment from the lens of cognition and behavior</a:t>
            </a:r>
          </a:p>
          <a:p>
            <a:pPr marL="12700">
              <a:lnSpc>
                <a:spcPct val="100000"/>
              </a:lnSpc>
            </a:pPr>
            <a:endParaRPr lang="en-US" sz="1400" b="1" dirty="0">
              <a:latin typeface="Open Sans" panose="020B0606030504020204" pitchFamily="34" charset="0"/>
              <a:ea typeface="Open Sans" panose="020B0606030504020204" pitchFamily="34" charset="0"/>
              <a:cs typeface="Open Sans" panose="020B0606030504020204" pitchFamily="34" charset="0"/>
            </a:endParaRPr>
          </a:p>
          <a:p>
            <a:pPr marL="12700">
              <a:lnSpc>
                <a:spcPct val="100000"/>
              </a:lnSpc>
            </a:pPr>
            <a:r>
              <a:rPr lang="en-US" sz="1400" b="1" dirty="0">
                <a:latin typeface="Open Sans" panose="020B0606030504020204" pitchFamily="34" charset="0"/>
                <a:ea typeface="Open Sans" panose="020B0606030504020204" pitchFamily="34" charset="0"/>
                <a:cs typeface="Open Sans" panose="020B0606030504020204" pitchFamily="34" charset="0"/>
              </a:rPr>
              <a:t>PAST WORK EXPERIENCE / </a:t>
            </a:r>
            <a:r>
              <a:rPr lang="en-US" sz="1400" dirty="0">
                <a:latin typeface="Open Sans" panose="020B0606030504020204" pitchFamily="34" charset="0"/>
                <a:ea typeface="Open Sans" panose="020B0606030504020204" pitchFamily="34" charset="0"/>
                <a:cs typeface="Open Sans" panose="020B0606030504020204" pitchFamily="34" charset="0"/>
              </a:rPr>
              <a:t>International consultant, advisor, city executive, professor, researcher and mentor</a:t>
            </a:r>
            <a:endParaRPr lang="en-US" sz="1400" b="1" dirty="0">
              <a:latin typeface="Open Sans" panose="020B0606030504020204" pitchFamily="34" charset="0"/>
              <a:ea typeface="Open Sans" panose="020B0606030504020204" pitchFamily="34" charset="0"/>
              <a:cs typeface="Open Sans" panose="020B0606030504020204" pitchFamily="34" charset="0"/>
            </a:endParaRPr>
          </a:p>
        </p:txBody>
      </p:sp>
      <p:sp>
        <p:nvSpPr>
          <p:cNvPr id="4" name="object 4"/>
          <p:cNvSpPr/>
          <p:nvPr/>
        </p:nvSpPr>
        <p:spPr>
          <a:xfrm>
            <a:off x="935736" y="1265311"/>
            <a:ext cx="1904999" cy="96011"/>
          </a:xfrm>
          <a:prstGeom prst="rect">
            <a:avLst/>
          </a:prstGeom>
          <a:blipFill>
            <a:blip r:embed="rId2" cstate="print"/>
            <a:stretch>
              <a:fillRect/>
            </a:stretch>
          </a:blipFill>
        </p:spPr>
        <p:txBody>
          <a:bodyPr wrap="square" lIns="0" tIns="0" rIns="0" bIns="0" rtlCol="0"/>
          <a:lstStyle/>
          <a:p>
            <a:endParaRPr/>
          </a:p>
        </p:txBody>
      </p:sp>
      <p:sp>
        <p:nvSpPr>
          <p:cNvPr id="5" name="object 5"/>
          <p:cNvSpPr/>
          <p:nvPr/>
        </p:nvSpPr>
        <p:spPr>
          <a:xfrm>
            <a:off x="6412999" y="0"/>
            <a:ext cx="2103120" cy="7772400"/>
          </a:xfrm>
          <a:custGeom>
            <a:avLst/>
            <a:gdLst/>
            <a:ahLst/>
            <a:cxnLst/>
            <a:rect l="l" t="t" r="r" b="b"/>
            <a:pathLst>
              <a:path w="2103120" h="7772400">
                <a:moveTo>
                  <a:pt x="2102853" y="0"/>
                </a:moveTo>
                <a:lnTo>
                  <a:pt x="0" y="7772400"/>
                </a:lnTo>
                <a:lnTo>
                  <a:pt x="2102853" y="7772400"/>
                </a:lnTo>
                <a:lnTo>
                  <a:pt x="2102853" y="0"/>
                </a:lnTo>
                <a:close/>
              </a:path>
            </a:pathLst>
          </a:custGeom>
          <a:solidFill>
            <a:srgbClr val="D7D9DA"/>
          </a:solidFill>
        </p:spPr>
        <p:txBody>
          <a:bodyPr wrap="square" lIns="0" tIns="0" rIns="0" bIns="0" rtlCol="0"/>
          <a:lstStyle/>
          <a:p>
            <a:endParaRPr/>
          </a:p>
        </p:txBody>
      </p:sp>
      <p:sp>
        <p:nvSpPr>
          <p:cNvPr id="6" name="object 6"/>
          <p:cNvSpPr/>
          <p:nvPr/>
        </p:nvSpPr>
        <p:spPr>
          <a:xfrm>
            <a:off x="8516111" y="0"/>
            <a:ext cx="1541780" cy="7772400"/>
          </a:xfrm>
          <a:custGeom>
            <a:avLst/>
            <a:gdLst/>
            <a:ahLst/>
            <a:cxnLst/>
            <a:rect l="l" t="t" r="r" b="b"/>
            <a:pathLst>
              <a:path w="1541779" h="7772400">
                <a:moveTo>
                  <a:pt x="0" y="7772400"/>
                </a:moveTo>
                <a:lnTo>
                  <a:pt x="1541767" y="7772400"/>
                </a:lnTo>
                <a:lnTo>
                  <a:pt x="1541767" y="0"/>
                </a:lnTo>
                <a:lnTo>
                  <a:pt x="0" y="0"/>
                </a:lnTo>
                <a:lnTo>
                  <a:pt x="0" y="7772400"/>
                </a:lnTo>
                <a:close/>
              </a:path>
            </a:pathLst>
          </a:custGeom>
          <a:solidFill>
            <a:srgbClr val="D7D9DA"/>
          </a:solidFill>
        </p:spPr>
        <p:txBody>
          <a:bodyPr wrap="square" lIns="0" tIns="0" rIns="0" bIns="0" rtlCol="0"/>
          <a:lstStyle/>
          <a:p>
            <a:endParaRPr/>
          </a:p>
        </p:txBody>
      </p:sp>
      <p:sp>
        <p:nvSpPr>
          <p:cNvPr id="8" name="TextBox 7"/>
          <p:cNvSpPr txBox="1"/>
          <p:nvPr/>
        </p:nvSpPr>
        <p:spPr>
          <a:xfrm>
            <a:off x="805152" y="333381"/>
            <a:ext cx="5604168" cy="707886"/>
          </a:xfrm>
          <a:prstGeom prst="rect">
            <a:avLst/>
          </a:prstGeom>
          <a:noFill/>
        </p:spPr>
        <p:txBody>
          <a:bodyPr wrap="square" rtlCol="0">
            <a:spAutoFit/>
          </a:bodyPr>
          <a:lstStyle/>
          <a:p>
            <a:r>
              <a:rPr lang="en-US" sz="4000" spc="-5" dirty="0">
                <a:latin typeface="Uni Sans" pitchFamily="2" charset="77"/>
              </a:rPr>
              <a:t>Arun Jain, </a:t>
            </a:r>
            <a:r>
              <a:rPr lang="en-US" sz="4000" spc="-5" dirty="0" err="1">
                <a:latin typeface="Uni Sans" pitchFamily="2" charset="77"/>
              </a:rPr>
              <a:t>FAICP</a:t>
            </a:r>
            <a:endParaRPr lang="en-US" sz="4000" dirty="0">
              <a:latin typeface="Uni Sans" pitchFamily="2" charset="77"/>
              <a:ea typeface="Verdana" panose="020B0604030504040204" pitchFamily="34" charset="0"/>
              <a:cs typeface="Verdana" panose="020B0604030504040204" pitchFamily="34" charset="0"/>
            </a:endParaRPr>
          </a:p>
        </p:txBody>
      </p:sp>
      <p:sp>
        <p:nvSpPr>
          <p:cNvPr id="9" name="object 6"/>
          <p:cNvSpPr/>
          <p:nvPr/>
        </p:nvSpPr>
        <p:spPr>
          <a:xfrm>
            <a:off x="6781800" y="706374"/>
            <a:ext cx="2194560" cy="2743200"/>
          </a:xfrm>
          <a:prstGeom prst="rect">
            <a:avLst/>
          </a:prstGeom>
          <a:blipFill>
            <a:blip r:embed="rId3"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8716546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txBox="1"/>
          <p:nvPr/>
        </p:nvSpPr>
        <p:spPr>
          <a:xfrm>
            <a:off x="932064" y="1524000"/>
            <a:ext cx="5477256" cy="3781163"/>
          </a:xfrm>
          <a:prstGeom prst="rect">
            <a:avLst/>
          </a:prstGeom>
        </p:spPr>
        <p:txBody>
          <a:bodyPr vert="horz" wrap="square" lIns="0" tIns="13335" rIns="0" bIns="0" rtlCol="0">
            <a:spAutoFit/>
          </a:bodyPr>
          <a:lstStyle/>
          <a:p>
            <a:pPr marL="12486">
              <a:spcBef>
                <a:spcPts val="104"/>
              </a:spcBef>
            </a:pPr>
            <a:r>
              <a:rPr lang="en-US" sz="1400" b="1" dirty="0">
                <a:latin typeface="Open Sans" panose="020B0606030504020204" pitchFamily="34" charset="0"/>
                <a:ea typeface="Open Sans" panose="020B0606030504020204" pitchFamily="34" charset="0"/>
                <a:cs typeface="Open Sans" panose="020B0606030504020204" pitchFamily="34" charset="0"/>
              </a:rPr>
              <a:t>EMPLOYER / </a:t>
            </a:r>
            <a:r>
              <a:rPr lang="en-US" sz="1400" dirty="0">
                <a:latin typeface="Open Sans" panose="020B0606030504020204" pitchFamily="34" charset="0"/>
                <a:ea typeface="Open Sans" panose="020B0606030504020204" pitchFamily="34" charset="0"/>
                <a:cs typeface="Open Sans" panose="020B0606030504020204" pitchFamily="34" charset="0"/>
              </a:rPr>
              <a:t>City of Bothell</a:t>
            </a:r>
          </a:p>
          <a:p>
            <a:pPr marL="12486">
              <a:spcBef>
                <a:spcPts val="104"/>
              </a:spcBef>
            </a:pPr>
            <a:endParaRPr lang="en-US" sz="1400" b="1" dirty="0">
              <a:latin typeface="Open Sans" panose="020B0606030504020204" pitchFamily="34" charset="0"/>
              <a:ea typeface="Open Sans" panose="020B0606030504020204" pitchFamily="34" charset="0"/>
              <a:cs typeface="Open Sans" panose="020B0606030504020204" pitchFamily="34" charset="0"/>
            </a:endParaRPr>
          </a:p>
          <a:p>
            <a:pPr marL="12486">
              <a:spcBef>
                <a:spcPts val="104"/>
              </a:spcBef>
            </a:pPr>
            <a:r>
              <a:rPr lang="en-US" sz="1400" b="1" dirty="0">
                <a:latin typeface="Open Sans" panose="020B0606030504020204" pitchFamily="34" charset="0"/>
                <a:ea typeface="Open Sans" panose="020B0606030504020204" pitchFamily="34" charset="0"/>
                <a:cs typeface="Open Sans" panose="020B0606030504020204" pitchFamily="34" charset="0"/>
              </a:rPr>
              <a:t>PLANNING FOCUS / </a:t>
            </a:r>
            <a:r>
              <a:rPr lang="en-US" sz="1400" dirty="0">
                <a:latin typeface="Open Sans" panose="020B0606030504020204" pitchFamily="34" charset="0"/>
                <a:ea typeface="Open Sans" panose="020B0606030504020204" pitchFamily="34" charset="0"/>
                <a:cs typeface="Open Sans" panose="020B0606030504020204" pitchFamily="34" charset="0"/>
              </a:rPr>
              <a:t>community development, growth management, regional policy</a:t>
            </a:r>
          </a:p>
          <a:p>
            <a:pPr marL="12486">
              <a:spcBef>
                <a:spcPts val="104"/>
              </a:spcBef>
            </a:pPr>
            <a:endParaRPr lang="en-US" sz="1400" b="1" dirty="0">
              <a:latin typeface="Open Sans" panose="020B0606030504020204" pitchFamily="34" charset="0"/>
              <a:ea typeface="Open Sans" panose="020B0606030504020204" pitchFamily="34" charset="0"/>
              <a:cs typeface="Open Sans" panose="020B0606030504020204" pitchFamily="34" charset="0"/>
            </a:endParaRPr>
          </a:p>
          <a:p>
            <a:pPr marL="12486">
              <a:spcBef>
                <a:spcPts val="104"/>
              </a:spcBef>
            </a:pPr>
            <a:r>
              <a:rPr lang="en-US" sz="1400" b="1" dirty="0">
                <a:latin typeface="Open Sans" panose="020B0606030504020204" pitchFamily="34" charset="0"/>
                <a:ea typeface="Open Sans" panose="020B0606030504020204" pitchFamily="34" charset="0"/>
                <a:cs typeface="Open Sans" panose="020B0606030504020204" pitchFamily="34" charset="0"/>
              </a:rPr>
              <a:t>MOST INTERESTING PROJECT AS A PLANNER / </a:t>
            </a:r>
            <a:r>
              <a:rPr lang="en-US" sz="1400" dirty="0">
                <a:latin typeface="Open Sans" panose="020B0606030504020204" pitchFamily="34" charset="0"/>
                <a:ea typeface="Open Sans" panose="020B0606030504020204" pitchFamily="34" charset="0"/>
                <a:cs typeface="Open Sans" panose="020B0606030504020204" pitchFamily="34" charset="0"/>
              </a:rPr>
              <a:t>Creating neighborhood enhancement program; light rail best practices</a:t>
            </a:r>
          </a:p>
          <a:p>
            <a:pPr marL="12486">
              <a:spcBef>
                <a:spcPts val="104"/>
              </a:spcBef>
            </a:pPr>
            <a:endParaRPr lang="en-US" sz="1400" b="1" dirty="0">
              <a:latin typeface="Open Sans" panose="020B0606030504020204" pitchFamily="34" charset="0"/>
              <a:ea typeface="Open Sans" panose="020B0606030504020204" pitchFamily="34" charset="0"/>
              <a:cs typeface="Open Sans" panose="020B0606030504020204" pitchFamily="34" charset="0"/>
            </a:endParaRPr>
          </a:p>
          <a:p>
            <a:pPr marL="12486">
              <a:spcBef>
                <a:spcPts val="104"/>
              </a:spcBef>
            </a:pPr>
            <a:r>
              <a:rPr lang="en-US" sz="1400" b="1" dirty="0">
                <a:latin typeface="Open Sans" panose="020B0606030504020204" pitchFamily="34" charset="0"/>
                <a:ea typeface="Open Sans" panose="020B0606030504020204" pitchFamily="34" charset="0"/>
                <a:cs typeface="Open Sans" panose="020B0606030504020204" pitchFamily="34" charset="0"/>
              </a:rPr>
              <a:t>EDUCATION / </a:t>
            </a:r>
            <a:r>
              <a:rPr lang="en-US" sz="1400" dirty="0">
                <a:latin typeface="Open Sans" panose="020B0606030504020204" pitchFamily="34" charset="0"/>
                <a:ea typeface="Open Sans" panose="020B0606030504020204" pitchFamily="34" charset="0"/>
                <a:cs typeface="Open Sans" panose="020B0606030504020204" pitchFamily="34" charset="0"/>
              </a:rPr>
              <a:t>MS Community &amp; Regional Planning, University of Texas at Austin; BS Urban Planning, Michigan State University</a:t>
            </a:r>
          </a:p>
          <a:p>
            <a:pPr marL="12486">
              <a:spcBef>
                <a:spcPts val="104"/>
              </a:spcBef>
            </a:pPr>
            <a:endParaRPr lang="en-US" sz="1500" dirty="0">
              <a:latin typeface="Open Sans" panose="020B0606030504020204" pitchFamily="34" charset="0"/>
              <a:ea typeface="Open Sans" panose="020B0606030504020204" pitchFamily="34" charset="0"/>
              <a:cs typeface="Open Sans" panose="020B0606030504020204" pitchFamily="34" charset="0"/>
            </a:endParaRPr>
          </a:p>
          <a:p>
            <a:pPr marL="12486"/>
            <a:r>
              <a:rPr lang="en-US" sz="1400" b="1" dirty="0">
                <a:latin typeface="Open Sans" panose="020B0606030504020204" pitchFamily="34" charset="0"/>
                <a:ea typeface="Open Sans" panose="020B0606030504020204" pitchFamily="34" charset="0"/>
                <a:cs typeface="Open Sans" panose="020B0606030504020204" pitchFamily="34" charset="0"/>
              </a:rPr>
              <a:t>YEARS PLANNING /</a:t>
            </a:r>
            <a:r>
              <a:rPr lang="en-US" sz="1400" b="1" spc="-59" dirty="0">
                <a:latin typeface="Open Sans" panose="020B0606030504020204" pitchFamily="34" charset="0"/>
                <a:ea typeface="Open Sans" panose="020B0606030504020204" pitchFamily="34" charset="0"/>
                <a:cs typeface="Open Sans" panose="020B0606030504020204" pitchFamily="34" charset="0"/>
              </a:rPr>
              <a:t> </a:t>
            </a:r>
            <a:r>
              <a:rPr lang="en-US" sz="1400" dirty="0">
                <a:latin typeface="Open Sans" panose="020B0606030504020204" pitchFamily="34" charset="0"/>
                <a:ea typeface="Open Sans" panose="020B0606030504020204" pitchFamily="34" charset="0"/>
                <a:cs typeface="Open Sans" panose="020B0606030504020204" pitchFamily="34" charset="0"/>
              </a:rPr>
              <a:t>30+</a:t>
            </a:r>
          </a:p>
          <a:p>
            <a:pPr marL="12486"/>
            <a:endParaRPr lang="en-US" sz="1400" dirty="0">
              <a:latin typeface="Open Sans" panose="020B0606030504020204" pitchFamily="34" charset="0"/>
              <a:ea typeface="Open Sans" panose="020B0606030504020204" pitchFamily="34" charset="0"/>
              <a:cs typeface="Open Sans" panose="020B0606030504020204" pitchFamily="34" charset="0"/>
            </a:endParaRPr>
          </a:p>
          <a:p>
            <a:pPr marL="12486"/>
            <a:r>
              <a:rPr lang="en-US" sz="1400" b="1" dirty="0">
                <a:latin typeface="Open Sans" panose="020B0606030504020204" pitchFamily="34" charset="0"/>
                <a:ea typeface="Open Sans" panose="020B0606030504020204" pitchFamily="34" charset="0"/>
                <a:cs typeface="Open Sans" panose="020B0606030504020204" pitchFamily="34" charset="0"/>
              </a:rPr>
              <a:t>WHY I PURSUED PLANNING AS A PROFESSION/ </a:t>
            </a:r>
            <a:r>
              <a:rPr lang="en-US" sz="1400" dirty="0">
                <a:latin typeface="Open Sans" panose="020B0606030504020204" pitchFamily="34" charset="0"/>
                <a:ea typeface="Open Sans" panose="020B0606030504020204" pitchFamily="34" charset="0"/>
                <a:cs typeface="Open Sans" panose="020B0606030504020204" pitchFamily="34" charset="0"/>
              </a:rPr>
              <a:t>Interest in cities as organic systems and how to influence that to improve peoples’ lives; variety of issues and challenges</a:t>
            </a:r>
          </a:p>
          <a:p>
            <a:pPr marL="12486"/>
            <a:endParaRPr lang="en-US" sz="1400" b="1" dirty="0">
              <a:latin typeface="Open Sans" panose="020B0606030504020204" pitchFamily="34" charset="0"/>
              <a:ea typeface="Open Sans" panose="020B0606030504020204" pitchFamily="34" charset="0"/>
              <a:cs typeface="Open Sans" panose="020B0606030504020204" pitchFamily="34" charset="0"/>
            </a:endParaRPr>
          </a:p>
          <a:p>
            <a:pPr marL="12486"/>
            <a:r>
              <a:rPr lang="en-US" sz="1400" b="1" dirty="0">
                <a:latin typeface="Open Sans" panose="020B0606030504020204" pitchFamily="34" charset="0"/>
                <a:ea typeface="Open Sans" panose="020B0606030504020204" pitchFamily="34" charset="0"/>
                <a:cs typeface="Open Sans" panose="020B0606030504020204" pitchFamily="34" charset="0"/>
              </a:rPr>
              <a:t>PAST WORK EXPERIENCE / </a:t>
            </a:r>
            <a:r>
              <a:rPr lang="en-US" sz="1400" dirty="0">
                <a:latin typeface="Open Sans" panose="020B0606030504020204" pitchFamily="34" charset="0"/>
                <a:ea typeface="Open Sans" panose="020B0606030504020204" pitchFamily="34" charset="0"/>
                <a:cs typeface="Open Sans" panose="020B0606030504020204" pitchFamily="34" charset="0"/>
              </a:rPr>
              <a:t>Public and private sector, mostly municipal and long range, entry-level to director; MI, TX, AZ, WA</a:t>
            </a:r>
            <a:endParaRPr lang="en-US" sz="1400" b="1" dirty="0">
              <a:latin typeface="Open Sans" panose="020B0606030504020204" pitchFamily="34" charset="0"/>
              <a:ea typeface="Open Sans" panose="020B0606030504020204" pitchFamily="34" charset="0"/>
              <a:cs typeface="Open Sans" panose="020B0606030504020204" pitchFamily="34" charset="0"/>
            </a:endParaRPr>
          </a:p>
        </p:txBody>
      </p:sp>
      <p:sp>
        <p:nvSpPr>
          <p:cNvPr id="4" name="object 4"/>
          <p:cNvSpPr/>
          <p:nvPr/>
        </p:nvSpPr>
        <p:spPr>
          <a:xfrm>
            <a:off x="935736" y="1265311"/>
            <a:ext cx="1904999" cy="96011"/>
          </a:xfrm>
          <a:prstGeom prst="rect">
            <a:avLst/>
          </a:prstGeom>
          <a:blipFill>
            <a:blip r:embed="rId2" cstate="print"/>
            <a:stretch>
              <a:fillRect/>
            </a:stretch>
          </a:blipFill>
        </p:spPr>
        <p:txBody>
          <a:bodyPr wrap="square" lIns="0" tIns="0" rIns="0" bIns="0" rtlCol="0"/>
          <a:lstStyle/>
          <a:p>
            <a:endParaRPr/>
          </a:p>
        </p:txBody>
      </p:sp>
      <p:sp>
        <p:nvSpPr>
          <p:cNvPr id="5" name="object 5"/>
          <p:cNvSpPr/>
          <p:nvPr/>
        </p:nvSpPr>
        <p:spPr>
          <a:xfrm>
            <a:off x="6412999" y="0"/>
            <a:ext cx="2103120" cy="7772400"/>
          </a:xfrm>
          <a:custGeom>
            <a:avLst/>
            <a:gdLst/>
            <a:ahLst/>
            <a:cxnLst/>
            <a:rect l="l" t="t" r="r" b="b"/>
            <a:pathLst>
              <a:path w="2103120" h="7772400">
                <a:moveTo>
                  <a:pt x="2102853" y="0"/>
                </a:moveTo>
                <a:lnTo>
                  <a:pt x="0" y="7772400"/>
                </a:lnTo>
                <a:lnTo>
                  <a:pt x="2102853" y="7772400"/>
                </a:lnTo>
                <a:lnTo>
                  <a:pt x="2102853" y="0"/>
                </a:lnTo>
                <a:close/>
              </a:path>
            </a:pathLst>
          </a:custGeom>
          <a:solidFill>
            <a:srgbClr val="D7D9DA"/>
          </a:solidFill>
        </p:spPr>
        <p:txBody>
          <a:bodyPr wrap="square" lIns="0" tIns="0" rIns="0" bIns="0" rtlCol="0"/>
          <a:lstStyle/>
          <a:p>
            <a:endParaRPr/>
          </a:p>
        </p:txBody>
      </p:sp>
      <p:sp>
        <p:nvSpPr>
          <p:cNvPr id="6" name="object 6"/>
          <p:cNvSpPr/>
          <p:nvPr/>
        </p:nvSpPr>
        <p:spPr>
          <a:xfrm>
            <a:off x="8516111" y="0"/>
            <a:ext cx="1541780" cy="7772400"/>
          </a:xfrm>
          <a:custGeom>
            <a:avLst/>
            <a:gdLst/>
            <a:ahLst/>
            <a:cxnLst/>
            <a:rect l="l" t="t" r="r" b="b"/>
            <a:pathLst>
              <a:path w="1541779" h="7772400">
                <a:moveTo>
                  <a:pt x="0" y="7772400"/>
                </a:moveTo>
                <a:lnTo>
                  <a:pt x="1541767" y="7772400"/>
                </a:lnTo>
                <a:lnTo>
                  <a:pt x="1541767" y="0"/>
                </a:lnTo>
                <a:lnTo>
                  <a:pt x="0" y="0"/>
                </a:lnTo>
                <a:lnTo>
                  <a:pt x="0" y="7772400"/>
                </a:lnTo>
                <a:close/>
              </a:path>
            </a:pathLst>
          </a:custGeom>
          <a:solidFill>
            <a:srgbClr val="D7D9DA"/>
          </a:solidFill>
        </p:spPr>
        <p:txBody>
          <a:bodyPr wrap="square" lIns="0" tIns="0" rIns="0" bIns="0" rtlCol="0"/>
          <a:lstStyle/>
          <a:p>
            <a:endParaRPr/>
          </a:p>
        </p:txBody>
      </p:sp>
      <p:sp>
        <p:nvSpPr>
          <p:cNvPr id="8" name="TextBox 7"/>
          <p:cNvSpPr txBox="1"/>
          <p:nvPr/>
        </p:nvSpPr>
        <p:spPr>
          <a:xfrm>
            <a:off x="805152" y="333381"/>
            <a:ext cx="5604168" cy="707886"/>
          </a:xfrm>
          <a:prstGeom prst="rect">
            <a:avLst/>
          </a:prstGeom>
          <a:noFill/>
        </p:spPr>
        <p:txBody>
          <a:bodyPr wrap="square" rtlCol="0">
            <a:spAutoFit/>
          </a:bodyPr>
          <a:lstStyle/>
          <a:p>
            <a:r>
              <a:rPr lang="en-US" sz="4000" spc="-4" dirty="0">
                <a:latin typeface="Uni Sans" pitchFamily="2" charset="77"/>
              </a:rPr>
              <a:t>Mike</a:t>
            </a:r>
            <a:r>
              <a:rPr lang="en-US" sz="4000" spc="-143" dirty="0">
                <a:latin typeface="Uni Sans" pitchFamily="2" charset="77"/>
              </a:rPr>
              <a:t> </a:t>
            </a:r>
            <a:r>
              <a:rPr lang="en-US" sz="4000" spc="-10" dirty="0" err="1">
                <a:latin typeface="Uni Sans" pitchFamily="2" charset="77"/>
              </a:rPr>
              <a:t>Kattermann</a:t>
            </a:r>
            <a:r>
              <a:rPr lang="en-US" sz="4000" spc="-10" dirty="0">
                <a:latin typeface="Uni Sans" pitchFamily="2" charset="77"/>
              </a:rPr>
              <a:t>, AICP</a:t>
            </a:r>
            <a:endParaRPr lang="en-US" sz="4000" dirty="0">
              <a:latin typeface="Uni Sans" pitchFamily="2" charset="77"/>
              <a:ea typeface="Verdana" panose="020B0604030504040204" pitchFamily="34" charset="0"/>
              <a:cs typeface="Verdana" panose="020B0604030504040204" pitchFamily="34" charset="0"/>
            </a:endParaRP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79224" y="686571"/>
            <a:ext cx="2175305" cy="2743200"/>
          </a:xfrm>
          <a:prstGeom prst="rect">
            <a:avLst/>
          </a:prstGeom>
        </p:spPr>
      </p:pic>
    </p:spTree>
    <p:extLst>
      <p:ext uri="{BB962C8B-B14F-4D97-AF65-F5344CB8AC3E}">
        <p14:creationId xmlns:p14="http://schemas.microsoft.com/office/powerpoint/2010/main" val="286003820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txBox="1"/>
          <p:nvPr/>
        </p:nvSpPr>
        <p:spPr>
          <a:xfrm>
            <a:off x="932064" y="1524000"/>
            <a:ext cx="5477256" cy="4476225"/>
          </a:xfrm>
          <a:prstGeom prst="rect">
            <a:avLst/>
          </a:prstGeom>
        </p:spPr>
        <p:txBody>
          <a:bodyPr vert="horz" wrap="square" lIns="0" tIns="13335" rIns="0" bIns="0" rtlCol="0">
            <a:spAutoFit/>
          </a:bodyPr>
          <a:lstStyle/>
          <a:p>
            <a:pPr marL="12700">
              <a:lnSpc>
                <a:spcPct val="100000"/>
              </a:lnSpc>
              <a:spcBef>
                <a:spcPts val="105"/>
              </a:spcBef>
            </a:pPr>
            <a:r>
              <a:rPr lang="en-US" sz="1400" b="1" dirty="0">
                <a:latin typeface="Open Sans" panose="020B0606030504020204" pitchFamily="34" charset="0"/>
                <a:ea typeface="Open Sans" panose="020B0606030504020204" pitchFamily="34" charset="0"/>
                <a:cs typeface="Open Sans" panose="020B0606030504020204" pitchFamily="34" charset="0"/>
              </a:rPr>
              <a:t>EMPLOYER / </a:t>
            </a:r>
            <a:r>
              <a:rPr lang="en-US" sz="1400" dirty="0">
                <a:latin typeface="Open Sans" panose="020B0606030504020204" pitchFamily="34" charset="0"/>
                <a:ea typeface="Open Sans" panose="020B0606030504020204" pitchFamily="34" charset="0"/>
                <a:cs typeface="Open Sans" panose="020B0606030504020204" pitchFamily="34" charset="0"/>
              </a:rPr>
              <a:t>Seattle Design Commission</a:t>
            </a:r>
          </a:p>
          <a:p>
            <a:pPr marL="12700">
              <a:lnSpc>
                <a:spcPct val="100000"/>
              </a:lnSpc>
              <a:spcBef>
                <a:spcPts val="105"/>
              </a:spcBef>
            </a:pPr>
            <a:endParaRPr lang="en-US" sz="1400" b="1" dirty="0">
              <a:latin typeface="Open Sans" panose="020B0606030504020204" pitchFamily="34" charset="0"/>
              <a:ea typeface="Open Sans" panose="020B0606030504020204" pitchFamily="34" charset="0"/>
              <a:cs typeface="Open Sans" panose="020B0606030504020204" pitchFamily="34" charset="0"/>
            </a:endParaRPr>
          </a:p>
          <a:p>
            <a:pPr marL="12700">
              <a:lnSpc>
                <a:spcPct val="100000"/>
              </a:lnSpc>
              <a:spcBef>
                <a:spcPts val="105"/>
              </a:spcBef>
            </a:pPr>
            <a:r>
              <a:rPr lang="en-US" sz="1400" b="1" dirty="0">
                <a:latin typeface="Open Sans" panose="020B0606030504020204" pitchFamily="34" charset="0"/>
                <a:ea typeface="Open Sans" panose="020B0606030504020204" pitchFamily="34" charset="0"/>
                <a:cs typeface="Open Sans" panose="020B0606030504020204" pitchFamily="34" charset="0"/>
              </a:rPr>
              <a:t>PLANNING FOCUS / </a:t>
            </a:r>
            <a:r>
              <a:rPr lang="en-US" sz="1400" dirty="0">
                <a:latin typeface="Open Sans" panose="020B0606030504020204" pitchFamily="34" charset="0"/>
                <a:ea typeface="Open Sans" panose="020B0606030504020204" pitchFamily="34" charset="0"/>
                <a:cs typeface="Open Sans" panose="020B0606030504020204" pitchFamily="34" charset="0"/>
              </a:rPr>
              <a:t>Environmental planning; transit systems development; capital project management; planning agency leadership</a:t>
            </a:r>
          </a:p>
          <a:p>
            <a:pPr marL="12700">
              <a:lnSpc>
                <a:spcPct val="100000"/>
              </a:lnSpc>
              <a:spcBef>
                <a:spcPts val="105"/>
              </a:spcBef>
            </a:pPr>
            <a:endParaRPr lang="en-US" sz="1400" b="1" dirty="0">
              <a:latin typeface="Open Sans" panose="020B0606030504020204" pitchFamily="34" charset="0"/>
              <a:ea typeface="Open Sans" panose="020B0606030504020204" pitchFamily="34" charset="0"/>
              <a:cs typeface="Open Sans" panose="020B0606030504020204" pitchFamily="34" charset="0"/>
            </a:endParaRPr>
          </a:p>
          <a:p>
            <a:pPr marL="12700">
              <a:lnSpc>
                <a:spcPct val="100000"/>
              </a:lnSpc>
              <a:spcBef>
                <a:spcPts val="105"/>
              </a:spcBef>
            </a:pPr>
            <a:r>
              <a:rPr lang="en-US" sz="1400" b="1" dirty="0">
                <a:latin typeface="Open Sans" panose="020B0606030504020204" pitchFamily="34" charset="0"/>
                <a:ea typeface="Open Sans" panose="020B0606030504020204" pitchFamily="34" charset="0"/>
                <a:cs typeface="Open Sans" panose="020B0606030504020204" pitchFamily="34" charset="0"/>
              </a:rPr>
              <a:t>MOST INTERESTING PROJECT AS A PLANNER / </a:t>
            </a:r>
            <a:r>
              <a:rPr lang="en-US" sz="1400" dirty="0">
                <a:latin typeface="Open Sans" panose="020B0606030504020204" pitchFamily="34" charset="0"/>
                <a:ea typeface="Open Sans" panose="020B0606030504020204" pitchFamily="34" charset="0"/>
                <a:cs typeface="Open Sans" panose="020B0606030504020204" pitchFamily="34" charset="0"/>
              </a:rPr>
              <a:t>Navy Base Master Plans; implementation of GMA; Columbia River Crossing</a:t>
            </a:r>
          </a:p>
          <a:p>
            <a:pPr marL="12700">
              <a:lnSpc>
                <a:spcPct val="100000"/>
              </a:lnSpc>
              <a:spcBef>
                <a:spcPts val="105"/>
              </a:spcBef>
            </a:pPr>
            <a:endParaRPr lang="en-US" sz="1400" b="1" dirty="0">
              <a:latin typeface="Open Sans" panose="020B0606030504020204" pitchFamily="34" charset="0"/>
              <a:ea typeface="Open Sans" panose="020B0606030504020204" pitchFamily="34" charset="0"/>
              <a:cs typeface="Open Sans" panose="020B0606030504020204" pitchFamily="34" charset="0"/>
            </a:endParaRPr>
          </a:p>
          <a:p>
            <a:pPr marL="12700">
              <a:lnSpc>
                <a:spcPct val="100000"/>
              </a:lnSpc>
              <a:spcBef>
                <a:spcPts val="105"/>
              </a:spcBef>
            </a:pPr>
            <a:r>
              <a:rPr lang="en-US" sz="1400" b="1" dirty="0">
                <a:latin typeface="Open Sans" panose="020B0606030504020204" pitchFamily="34" charset="0"/>
                <a:ea typeface="Open Sans" panose="020B0606030504020204" pitchFamily="34" charset="0"/>
                <a:cs typeface="Open Sans" panose="020B0606030504020204" pitchFamily="34" charset="0"/>
              </a:rPr>
              <a:t>EDUCATION / </a:t>
            </a:r>
            <a:r>
              <a:rPr lang="en-US" sz="1400" dirty="0">
                <a:latin typeface="Open Sans" panose="020B0606030504020204" pitchFamily="34" charset="0"/>
                <a:ea typeface="Open Sans" panose="020B0606030504020204" pitchFamily="34" charset="0"/>
                <a:cs typeface="Open Sans" panose="020B0606030504020204" pitchFamily="34" charset="0"/>
              </a:rPr>
              <a:t>Cornell University, BS in Environmental System Engineering; Harvard University, Masters, City &amp; Regional Planning</a:t>
            </a:r>
          </a:p>
          <a:p>
            <a:pPr marL="12700">
              <a:lnSpc>
                <a:spcPct val="100000"/>
              </a:lnSpc>
              <a:spcBef>
                <a:spcPts val="105"/>
              </a:spcBef>
            </a:pPr>
            <a:endParaRPr lang="en-US" sz="1400" b="1" dirty="0">
              <a:latin typeface="Open Sans" panose="020B0606030504020204" pitchFamily="34" charset="0"/>
              <a:ea typeface="Open Sans" panose="020B0606030504020204" pitchFamily="34" charset="0"/>
              <a:cs typeface="Open Sans" panose="020B0606030504020204" pitchFamily="34" charset="0"/>
            </a:endParaRPr>
          </a:p>
          <a:p>
            <a:pPr marL="12700">
              <a:lnSpc>
                <a:spcPct val="100000"/>
              </a:lnSpc>
              <a:spcBef>
                <a:spcPts val="105"/>
              </a:spcBef>
            </a:pPr>
            <a:r>
              <a:rPr lang="en-US" sz="1400" b="1" dirty="0">
                <a:latin typeface="Open Sans" panose="020B0606030504020204" pitchFamily="34" charset="0"/>
                <a:ea typeface="Open Sans" panose="020B0606030504020204" pitchFamily="34" charset="0"/>
                <a:cs typeface="Open Sans" panose="020B0606030504020204" pitchFamily="34" charset="0"/>
              </a:rPr>
              <a:t>YEARS PLANNING / </a:t>
            </a:r>
            <a:r>
              <a:rPr lang="en-US" sz="1400" dirty="0">
                <a:latin typeface="Open Sans" panose="020B0606030504020204" pitchFamily="34" charset="0"/>
                <a:ea typeface="Open Sans" panose="020B0606030504020204" pitchFamily="34" charset="0"/>
                <a:cs typeface="Open Sans" panose="020B0606030504020204" pitchFamily="34" charset="0"/>
              </a:rPr>
              <a:t>Toom many to count; three career changes</a:t>
            </a:r>
          </a:p>
          <a:p>
            <a:pPr marL="12700">
              <a:lnSpc>
                <a:spcPct val="100000"/>
              </a:lnSpc>
              <a:spcBef>
                <a:spcPts val="105"/>
              </a:spcBef>
            </a:pPr>
            <a:endParaRPr lang="en-US" sz="1400" b="1" dirty="0">
              <a:latin typeface="Open Sans" panose="020B0606030504020204" pitchFamily="34" charset="0"/>
              <a:ea typeface="Open Sans" panose="020B0606030504020204" pitchFamily="34" charset="0"/>
              <a:cs typeface="Open Sans" panose="020B0606030504020204" pitchFamily="34" charset="0"/>
            </a:endParaRPr>
          </a:p>
          <a:p>
            <a:pPr marL="12700">
              <a:lnSpc>
                <a:spcPct val="100000"/>
              </a:lnSpc>
              <a:spcBef>
                <a:spcPts val="105"/>
              </a:spcBef>
            </a:pPr>
            <a:r>
              <a:rPr lang="en-US" sz="1400" b="1" dirty="0">
                <a:latin typeface="Open Sans" panose="020B0606030504020204" pitchFamily="34" charset="0"/>
                <a:ea typeface="Open Sans" panose="020B0606030504020204" pitchFamily="34" charset="0"/>
                <a:cs typeface="Open Sans" panose="020B0606030504020204" pitchFamily="34" charset="0"/>
              </a:rPr>
              <a:t>WHY I PURSUED PLANNING AS A PROFESSION / </a:t>
            </a:r>
            <a:r>
              <a:rPr lang="en-US" sz="1400" dirty="0">
                <a:latin typeface="Open Sans" panose="020B0606030504020204" pitchFamily="34" charset="0"/>
                <a:ea typeface="Open Sans" panose="020B0606030504020204" pitchFamily="34" charset="0"/>
                <a:cs typeface="Open Sans" panose="020B0606030504020204" pitchFamily="34" charset="0"/>
              </a:rPr>
              <a:t>Collaborating with people to have a direct influence on tangible urban design outcomes for many communities – one program and project at a time</a:t>
            </a:r>
          </a:p>
          <a:p>
            <a:pPr marL="12700">
              <a:lnSpc>
                <a:spcPct val="100000"/>
              </a:lnSpc>
              <a:spcBef>
                <a:spcPts val="105"/>
              </a:spcBef>
            </a:pPr>
            <a:endParaRPr lang="en-US" sz="1400" b="1" dirty="0">
              <a:latin typeface="Open Sans" panose="020B0606030504020204" pitchFamily="34" charset="0"/>
              <a:ea typeface="Open Sans" panose="020B0606030504020204" pitchFamily="34" charset="0"/>
              <a:cs typeface="Open Sans" panose="020B0606030504020204" pitchFamily="34" charset="0"/>
            </a:endParaRPr>
          </a:p>
          <a:p>
            <a:pPr marL="12700">
              <a:lnSpc>
                <a:spcPct val="100000"/>
              </a:lnSpc>
              <a:spcBef>
                <a:spcPts val="105"/>
              </a:spcBef>
            </a:pPr>
            <a:r>
              <a:rPr lang="en-US" sz="1400" b="1" dirty="0">
                <a:latin typeface="Open Sans" panose="020B0606030504020204" pitchFamily="34" charset="0"/>
                <a:ea typeface="Open Sans" panose="020B0606030504020204" pitchFamily="34" charset="0"/>
                <a:cs typeface="Open Sans" panose="020B0606030504020204" pitchFamily="34" charset="0"/>
              </a:rPr>
              <a:t>PAST WORK EXPERIENCE / </a:t>
            </a:r>
            <a:r>
              <a:rPr lang="en-US" sz="1400" dirty="0">
                <a:latin typeface="Open Sans" panose="020B0606030504020204" pitchFamily="34" charset="0"/>
                <a:ea typeface="Open Sans" panose="020B0606030504020204" pitchFamily="34" charset="0"/>
                <a:cs typeface="Open Sans" panose="020B0606030504020204" pitchFamily="34" charset="0"/>
              </a:rPr>
              <a:t>Regional Administrator (FTA); USDOT; City of Seattle, Director of Design, Construction, and Land Use (DCLU); Navy Civil Engineer Corps Officer</a:t>
            </a:r>
            <a:endParaRPr lang="en-US" sz="1400" b="1" dirty="0">
              <a:latin typeface="Open Sans" panose="020B0606030504020204" pitchFamily="34" charset="0"/>
              <a:ea typeface="Open Sans" panose="020B0606030504020204" pitchFamily="34" charset="0"/>
              <a:cs typeface="Open Sans" panose="020B0606030504020204" pitchFamily="34" charset="0"/>
            </a:endParaRPr>
          </a:p>
        </p:txBody>
      </p:sp>
      <p:sp>
        <p:nvSpPr>
          <p:cNvPr id="4" name="object 4"/>
          <p:cNvSpPr/>
          <p:nvPr/>
        </p:nvSpPr>
        <p:spPr>
          <a:xfrm>
            <a:off x="935736" y="1265311"/>
            <a:ext cx="1904999" cy="96011"/>
          </a:xfrm>
          <a:prstGeom prst="rect">
            <a:avLst/>
          </a:prstGeom>
          <a:blipFill>
            <a:blip r:embed="rId2" cstate="print"/>
            <a:stretch>
              <a:fillRect/>
            </a:stretch>
          </a:blipFill>
        </p:spPr>
        <p:txBody>
          <a:bodyPr wrap="square" lIns="0" tIns="0" rIns="0" bIns="0" rtlCol="0"/>
          <a:lstStyle/>
          <a:p>
            <a:endParaRPr/>
          </a:p>
        </p:txBody>
      </p:sp>
      <p:sp>
        <p:nvSpPr>
          <p:cNvPr id="5" name="object 5"/>
          <p:cNvSpPr/>
          <p:nvPr/>
        </p:nvSpPr>
        <p:spPr>
          <a:xfrm>
            <a:off x="6412999" y="0"/>
            <a:ext cx="2103120" cy="7772400"/>
          </a:xfrm>
          <a:custGeom>
            <a:avLst/>
            <a:gdLst/>
            <a:ahLst/>
            <a:cxnLst/>
            <a:rect l="l" t="t" r="r" b="b"/>
            <a:pathLst>
              <a:path w="2103120" h="7772400">
                <a:moveTo>
                  <a:pt x="2102853" y="0"/>
                </a:moveTo>
                <a:lnTo>
                  <a:pt x="0" y="7772400"/>
                </a:lnTo>
                <a:lnTo>
                  <a:pt x="2102853" y="7772400"/>
                </a:lnTo>
                <a:lnTo>
                  <a:pt x="2102853" y="0"/>
                </a:lnTo>
                <a:close/>
              </a:path>
            </a:pathLst>
          </a:custGeom>
          <a:solidFill>
            <a:srgbClr val="D7D9DA"/>
          </a:solidFill>
        </p:spPr>
        <p:txBody>
          <a:bodyPr wrap="square" lIns="0" tIns="0" rIns="0" bIns="0" rtlCol="0"/>
          <a:lstStyle/>
          <a:p>
            <a:endParaRPr/>
          </a:p>
        </p:txBody>
      </p:sp>
      <p:sp>
        <p:nvSpPr>
          <p:cNvPr id="6" name="object 6"/>
          <p:cNvSpPr/>
          <p:nvPr/>
        </p:nvSpPr>
        <p:spPr>
          <a:xfrm>
            <a:off x="8516111" y="0"/>
            <a:ext cx="1541780" cy="7772400"/>
          </a:xfrm>
          <a:custGeom>
            <a:avLst/>
            <a:gdLst/>
            <a:ahLst/>
            <a:cxnLst/>
            <a:rect l="l" t="t" r="r" b="b"/>
            <a:pathLst>
              <a:path w="1541779" h="7772400">
                <a:moveTo>
                  <a:pt x="0" y="7772400"/>
                </a:moveTo>
                <a:lnTo>
                  <a:pt x="1541767" y="7772400"/>
                </a:lnTo>
                <a:lnTo>
                  <a:pt x="1541767" y="0"/>
                </a:lnTo>
                <a:lnTo>
                  <a:pt x="0" y="0"/>
                </a:lnTo>
                <a:lnTo>
                  <a:pt x="0" y="7772400"/>
                </a:lnTo>
                <a:close/>
              </a:path>
            </a:pathLst>
          </a:custGeom>
          <a:solidFill>
            <a:srgbClr val="D7D9DA"/>
          </a:solidFill>
        </p:spPr>
        <p:txBody>
          <a:bodyPr wrap="square" lIns="0" tIns="0" rIns="0" bIns="0" rtlCol="0"/>
          <a:lstStyle/>
          <a:p>
            <a:endParaRPr/>
          </a:p>
        </p:txBody>
      </p:sp>
      <p:sp>
        <p:nvSpPr>
          <p:cNvPr id="8" name="TextBox 7"/>
          <p:cNvSpPr txBox="1"/>
          <p:nvPr/>
        </p:nvSpPr>
        <p:spPr>
          <a:xfrm>
            <a:off x="805152" y="333381"/>
            <a:ext cx="5604168" cy="1323439"/>
          </a:xfrm>
          <a:prstGeom prst="rect">
            <a:avLst/>
          </a:prstGeom>
          <a:noFill/>
        </p:spPr>
        <p:txBody>
          <a:bodyPr wrap="square" rtlCol="0">
            <a:spAutoFit/>
          </a:bodyPr>
          <a:lstStyle/>
          <a:p>
            <a:r>
              <a:rPr lang="en-US" sz="4000" dirty="0">
                <a:latin typeface="Uni Sans" pitchFamily="2" charset="77"/>
              </a:rPr>
              <a:t>Rick </a:t>
            </a:r>
            <a:r>
              <a:rPr lang="en-US" sz="4000" dirty="0" err="1">
                <a:latin typeface="Uni Sans" pitchFamily="2" charset="77"/>
              </a:rPr>
              <a:t>Krochalis</a:t>
            </a:r>
            <a:r>
              <a:rPr lang="en-US" sz="4000" dirty="0">
                <a:latin typeface="Uni Sans" pitchFamily="2" charset="77"/>
              </a:rPr>
              <a:t>, AICP</a:t>
            </a:r>
          </a:p>
          <a:p>
            <a:endParaRPr lang="en-US" sz="4000" dirty="0">
              <a:latin typeface="Uni Sans" pitchFamily="2" charset="77"/>
            </a:endParaRPr>
          </a:p>
        </p:txBody>
      </p:sp>
      <p:pic>
        <p:nvPicPr>
          <p:cNvPr id="9" name="Picture 8">
            <a:extLst>
              <a:ext uri="{FF2B5EF4-FFF2-40B4-BE49-F238E27FC236}">
                <a16:creationId xmlns:a16="http://schemas.microsoft.com/office/drawing/2014/main" id="{4A007583-A8D6-7649-86FD-075FF93F7A9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75823" y="685800"/>
            <a:ext cx="2635579" cy="2286000"/>
          </a:xfrm>
          <a:prstGeom prst="rect">
            <a:avLst/>
          </a:prstGeom>
        </p:spPr>
      </p:pic>
    </p:spTree>
    <p:extLst>
      <p:ext uri="{BB962C8B-B14F-4D97-AF65-F5344CB8AC3E}">
        <p14:creationId xmlns:p14="http://schemas.microsoft.com/office/powerpoint/2010/main" val="252061324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txBox="1"/>
          <p:nvPr/>
        </p:nvSpPr>
        <p:spPr>
          <a:xfrm>
            <a:off x="932064" y="1524000"/>
            <a:ext cx="5477256" cy="4006097"/>
          </a:xfrm>
          <a:prstGeom prst="rect">
            <a:avLst/>
          </a:prstGeom>
        </p:spPr>
        <p:txBody>
          <a:bodyPr vert="horz" wrap="square" lIns="0" tIns="13335" rIns="0" bIns="0" rtlCol="0">
            <a:spAutoFit/>
          </a:bodyPr>
          <a:lstStyle/>
          <a:p>
            <a:pPr marL="12700" marR="160655">
              <a:lnSpc>
                <a:spcPct val="99300"/>
              </a:lnSpc>
              <a:spcBef>
                <a:spcPts val="114"/>
              </a:spcBef>
            </a:pPr>
            <a:r>
              <a:rPr lang="en-US" sz="1400" b="1" dirty="0">
                <a:latin typeface="Open Sans" panose="020B0606030504020204" pitchFamily="34" charset="0"/>
                <a:ea typeface="Open Sans" panose="020B0606030504020204" pitchFamily="34" charset="0"/>
                <a:cs typeface="Open Sans" panose="020B0606030504020204" pitchFamily="34" charset="0"/>
              </a:rPr>
              <a:t>EMPLOYER / </a:t>
            </a:r>
            <a:r>
              <a:rPr lang="en-US" sz="1400" dirty="0">
                <a:latin typeface="Open Sans" panose="020B0606030504020204" pitchFamily="34" charset="0"/>
                <a:ea typeface="Open Sans" panose="020B0606030504020204" pitchFamily="34" charset="0"/>
                <a:cs typeface="Open Sans" panose="020B0606030504020204" pitchFamily="34" charset="0"/>
              </a:rPr>
              <a:t>Affiliate Faculty, </a:t>
            </a:r>
            <a:r>
              <a:rPr lang="en-US" sz="1400" dirty="0" err="1">
                <a:latin typeface="Open Sans" panose="020B0606030504020204" pitchFamily="34" charset="0"/>
                <a:ea typeface="Open Sans" panose="020B0606030504020204" pitchFamily="34" charset="0"/>
                <a:cs typeface="Open Sans" panose="020B0606030504020204" pitchFamily="34" charset="0"/>
              </a:rPr>
              <a:t>Runstad</a:t>
            </a:r>
            <a:r>
              <a:rPr lang="en-US" sz="1400" dirty="0">
                <a:latin typeface="Open Sans" panose="020B0606030504020204" pitchFamily="34" charset="0"/>
                <a:ea typeface="Open Sans" panose="020B0606030504020204" pitchFamily="34" charset="0"/>
                <a:cs typeface="Open Sans" panose="020B0606030504020204" pitchFamily="34" charset="0"/>
              </a:rPr>
              <a:t> Department of Real Estate, CBE, UW; Formerly – Deputy Executive Director, Seattle Housing Authority (1998- 2013)</a:t>
            </a:r>
          </a:p>
          <a:p>
            <a:pPr marL="12700" marR="160655">
              <a:lnSpc>
                <a:spcPct val="99300"/>
              </a:lnSpc>
              <a:spcBef>
                <a:spcPts val="114"/>
              </a:spcBef>
            </a:pPr>
            <a:endParaRPr lang="en-US" sz="1400" dirty="0">
              <a:latin typeface="Open Sans" panose="020B0606030504020204" pitchFamily="34" charset="0"/>
              <a:ea typeface="Open Sans" panose="020B0606030504020204" pitchFamily="34" charset="0"/>
              <a:cs typeface="Open Sans" panose="020B0606030504020204" pitchFamily="34" charset="0"/>
            </a:endParaRPr>
          </a:p>
          <a:p>
            <a:pPr marL="12700" marR="160655">
              <a:lnSpc>
                <a:spcPct val="99300"/>
              </a:lnSpc>
              <a:spcBef>
                <a:spcPts val="114"/>
              </a:spcBef>
            </a:pPr>
            <a:r>
              <a:rPr lang="en-US" sz="1400" b="1" dirty="0">
                <a:latin typeface="Open Sans" panose="020B0606030504020204" pitchFamily="34" charset="0"/>
                <a:ea typeface="Open Sans" panose="020B0606030504020204" pitchFamily="34" charset="0"/>
                <a:cs typeface="Open Sans" panose="020B0606030504020204" pitchFamily="34" charset="0"/>
              </a:rPr>
              <a:t>PLANNING FOCUS / </a:t>
            </a:r>
            <a:r>
              <a:rPr lang="en-US" sz="1400" dirty="0">
                <a:latin typeface="Open Sans" panose="020B0606030504020204" pitchFamily="34" charset="0"/>
                <a:ea typeface="Open Sans" panose="020B0606030504020204" pitchFamily="34" charset="0"/>
                <a:cs typeface="Open Sans" panose="020B0606030504020204" pitchFamily="34" charset="0"/>
              </a:rPr>
              <a:t>Affordable housing, mixed income communities, transit-oriented development</a:t>
            </a:r>
          </a:p>
          <a:p>
            <a:pPr marL="12700" marR="160655">
              <a:lnSpc>
                <a:spcPct val="99300"/>
              </a:lnSpc>
              <a:spcBef>
                <a:spcPts val="114"/>
              </a:spcBef>
            </a:pPr>
            <a:endParaRPr lang="en-US" sz="1400" b="1" dirty="0">
              <a:latin typeface="Open Sans" panose="020B0606030504020204" pitchFamily="34" charset="0"/>
              <a:ea typeface="Open Sans" panose="020B0606030504020204" pitchFamily="34" charset="0"/>
              <a:cs typeface="Open Sans" panose="020B0606030504020204" pitchFamily="34" charset="0"/>
            </a:endParaRPr>
          </a:p>
          <a:p>
            <a:pPr marL="12700" marR="160655">
              <a:lnSpc>
                <a:spcPct val="99300"/>
              </a:lnSpc>
              <a:spcBef>
                <a:spcPts val="114"/>
              </a:spcBef>
            </a:pPr>
            <a:r>
              <a:rPr lang="en-US" sz="1400" b="1" dirty="0">
                <a:latin typeface="Open Sans" panose="020B0606030504020204" pitchFamily="34" charset="0"/>
                <a:ea typeface="Open Sans" panose="020B0606030504020204" pitchFamily="34" charset="0"/>
                <a:cs typeface="Open Sans" panose="020B0606030504020204" pitchFamily="34" charset="0"/>
              </a:rPr>
              <a:t>MOST INTERESTING PROJECT AS A PLANNER / </a:t>
            </a:r>
            <a:r>
              <a:rPr lang="en-US" sz="1400" dirty="0" err="1">
                <a:latin typeface="Open Sans" panose="020B0606030504020204" pitchFamily="34" charset="0"/>
                <a:ea typeface="Open Sans" panose="020B0606030504020204" pitchFamily="34" charset="0"/>
                <a:cs typeface="Open Sans" panose="020B0606030504020204" pitchFamily="34" charset="0"/>
              </a:rPr>
              <a:t>Yesler</a:t>
            </a:r>
            <a:r>
              <a:rPr lang="en-US" sz="1400" dirty="0">
                <a:latin typeface="Open Sans" panose="020B0606030504020204" pitchFamily="34" charset="0"/>
                <a:ea typeface="Open Sans" panose="020B0606030504020204" pitchFamily="34" charset="0"/>
                <a:cs typeface="Open Sans" panose="020B0606030504020204" pitchFamily="34" charset="0"/>
              </a:rPr>
              <a:t> Terrace Redevelopment Project – Planning and Entitlements</a:t>
            </a:r>
          </a:p>
          <a:p>
            <a:pPr marL="12700" marR="160655">
              <a:lnSpc>
                <a:spcPct val="99300"/>
              </a:lnSpc>
              <a:spcBef>
                <a:spcPts val="114"/>
              </a:spcBef>
            </a:pPr>
            <a:endParaRPr lang="en-US" sz="1400" b="1" dirty="0">
              <a:latin typeface="Open Sans" panose="020B0606030504020204" pitchFamily="34" charset="0"/>
              <a:ea typeface="Open Sans" panose="020B0606030504020204" pitchFamily="34" charset="0"/>
              <a:cs typeface="Open Sans" panose="020B0606030504020204" pitchFamily="34" charset="0"/>
            </a:endParaRPr>
          </a:p>
          <a:p>
            <a:pPr marL="12700" marR="160655">
              <a:lnSpc>
                <a:spcPct val="99300"/>
              </a:lnSpc>
              <a:spcBef>
                <a:spcPts val="114"/>
              </a:spcBef>
            </a:pPr>
            <a:r>
              <a:rPr lang="en-US" sz="1400" b="1" dirty="0">
                <a:latin typeface="Open Sans" panose="020B0606030504020204" pitchFamily="34" charset="0"/>
                <a:ea typeface="Open Sans" panose="020B0606030504020204" pitchFamily="34" charset="0"/>
                <a:cs typeface="Open Sans" panose="020B0606030504020204" pitchFamily="34" charset="0"/>
              </a:rPr>
              <a:t>EDUCATION / </a:t>
            </a:r>
            <a:r>
              <a:rPr lang="en-US" sz="1400" dirty="0">
                <a:latin typeface="Open Sans" panose="020B0606030504020204" pitchFamily="34" charset="0"/>
                <a:ea typeface="Open Sans" panose="020B0606030504020204" pitchFamily="34" charset="0"/>
                <a:cs typeface="Open Sans" panose="020B0606030504020204" pitchFamily="34" charset="0"/>
              </a:rPr>
              <a:t>MUP UW: BA Hunter College, CUNY</a:t>
            </a:r>
          </a:p>
          <a:p>
            <a:pPr marL="12700" marR="160655">
              <a:lnSpc>
                <a:spcPct val="99300"/>
              </a:lnSpc>
              <a:spcBef>
                <a:spcPts val="114"/>
              </a:spcBef>
            </a:pPr>
            <a:endParaRPr lang="en-US" sz="1400" b="1" dirty="0">
              <a:latin typeface="Open Sans" panose="020B0606030504020204" pitchFamily="34" charset="0"/>
              <a:ea typeface="Open Sans" panose="020B0606030504020204" pitchFamily="34" charset="0"/>
              <a:cs typeface="Open Sans" panose="020B0606030504020204" pitchFamily="34" charset="0"/>
            </a:endParaRPr>
          </a:p>
          <a:p>
            <a:pPr marL="12700" marR="160655">
              <a:lnSpc>
                <a:spcPct val="99300"/>
              </a:lnSpc>
              <a:spcBef>
                <a:spcPts val="114"/>
              </a:spcBef>
            </a:pPr>
            <a:r>
              <a:rPr lang="en-US" sz="1400" b="1" dirty="0">
                <a:latin typeface="Open Sans" panose="020B0606030504020204" pitchFamily="34" charset="0"/>
                <a:ea typeface="Open Sans" panose="020B0606030504020204" pitchFamily="34" charset="0"/>
                <a:cs typeface="Open Sans" panose="020B0606030504020204" pitchFamily="34" charset="0"/>
              </a:rPr>
              <a:t>YEARS PLANNING / </a:t>
            </a:r>
            <a:r>
              <a:rPr lang="en-US" sz="1400" dirty="0">
                <a:latin typeface="Open Sans" panose="020B0606030504020204" pitchFamily="34" charset="0"/>
                <a:ea typeface="Open Sans" panose="020B0606030504020204" pitchFamily="34" charset="0"/>
                <a:cs typeface="Open Sans" panose="020B0606030504020204" pitchFamily="34" charset="0"/>
              </a:rPr>
              <a:t>40+</a:t>
            </a:r>
          </a:p>
          <a:p>
            <a:pPr marL="12700" marR="160655">
              <a:lnSpc>
                <a:spcPct val="99300"/>
              </a:lnSpc>
              <a:spcBef>
                <a:spcPts val="114"/>
              </a:spcBef>
            </a:pPr>
            <a:endParaRPr lang="en-US" sz="1400" b="1" dirty="0">
              <a:latin typeface="Open Sans" panose="020B0606030504020204" pitchFamily="34" charset="0"/>
              <a:ea typeface="Open Sans" panose="020B0606030504020204" pitchFamily="34" charset="0"/>
              <a:cs typeface="Open Sans" panose="020B0606030504020204" pitchFamily="34" charset="0"/>
            </a:endParaRPr>
          </a:p>
          <a:p>
            <a:pPr marL="12700" marR="160655">
              <a:lnSpc>
                <a:spcPct val="99300"/>
              </a:lnSpc>
              <a:spcBef>
                <a:spcPts val="114"/>
              </a:spcBef>
            </a:pPr>
            <a:r>
              <a:rPr lang="en-US" sz="1400" b="1" dirty="0">
                <a:latin typeface="Open Sans" panose="020B0606030504020204" pitchFamily="34" charset="0"/>
                <a:ea typeface="Open Sans" panose="020B0606030504020204" pitchFamily="34" charset="0"/>
                <a:cs typeface="Open Sans" panose="020B0606030504020204" pitchFamily="34" charset="0"/>
              </a:rPr>
              <a:t>WHY I PURSUED PLANNING AS A PROFESSION / </a:t>
            </a:r>
            <a:r>
              <a:rPr lang="en-US" sz="1400" dirty="0">
                <a:latin typeface="Open Sans" panose="020B0606030504020204" pitchFamily="34" charset="0"/>
                <a:ea typeface="Open Sans" panose="020B0606030504020204" pitchFamily="34" charset="0"/>
                <a:cs typeface="Open Sans" panose="020B0606030504020204" pitchFamily="34" charset="0"/>
              </a:rPr>
              <a:t>I was always more interested in deciding where things went than what they looked like.</a:t>
            </a:r>
          </a:p>
          <a:p>
            <a:pPr marL="12700" marR="160655">
              <a:lnSpc>
                <a:spcPct val="99300"/>
              </a:lnSpc>
              <a:spcBef>
                <a:spcPts val="114"/>
              </a:spcBef>
            </a:pPr>
            <a:endParaRPr lang="en-US" sz="1400" b="1" dirty="0">
              <a:latin typeface="Open Sans" panose="020B0606030504020204" pitchFamily="34" charset="0"/>
              <a:ea typeface="Open Sans" panose="020B0606030504020204" pitchFamily="34" charset="0"/>
              <a:cs typeface="Open Sans" panose="020B0606030504020204" pitchFamily="34" charset="0"/>
            </a:endParaRPr>
          </a:p>
          <a:p>
            <a:pPr marL="12700" marR="160655">
              <a:lnSpc>
                <a:spcPct val="99300"/>
              </a:lnSpc>
              <a:spcBef>
                <a:spcPts val="114"/>
              </a:spcBef>
            </a:pPr>
            <a:r>
              <a:rPr lang="en-US" sz="1400" b="1" dirty="0">
                <a:latin typeface="Open Sans" panose="020B0606030504020204" pitchFamily="34" charset="0"/>
                <a:ea typeface="Open Sans" panose="020B0606030504020204" pitchFamily="34" charset="0"/>
                <a:cs typeface="Open Sans" panose="020B0606030504020204" pitchFamily="34" charset="0"/>
              </a:rPr>
              <a:t>PAST WORK EXPERIENCE / </a:t>
            </a:r>
            <a:r>
              <a:rPr lang="en-US" sz="1400" dirty="0">
                <a:latin typeface="Open Sans" panose="020B0606030504020204" pitchFamily="34" charset="0"/>
                <a:ea typeface="Open Sans" panose="020B0606030504020204" pitchFamily="34" charset="0"/>
                <a:cs typeface="Open Sans" panose="020B0606030504020204" pitchFamily="34" charset="0"/>
              </a:rPr>
              <a:t>My career has included opportunities in both the public and private sectors.</a:t>
            </a:r>
            <a:endParaRPr lang="en-US" sz="1400" b="1" dirty="0">
              <a:latin typeface="Open Sans" panose="020B0606030504020204" pitchFamily="34" charset="0"/>
              <a:ea typeface="Open Sans" panose="020B0606030504020204" pitchFamily="34" charset="0"/>
              <a:cs typeface="Open Sans" panose="020B0606030504020204" pitchFamily="34" charset="0"/>
            </a:endParaRPr>
          </a:p>
        </p:txBody>
      </p:sp>
      <p:sp>
        <p:nvSpPr>
          <p:cNvPr id="4" name="object 4"/>
          <p:cNvSpPr/>
          <p:nvPr/>
        </p:nvSpPr>
        <p:spPr>
          <a:xfrm>
            <a:off x="935736" y="1265311"/>
            <a:ext cx="1904999" cy="96011"/>
          </a:xfrm>
          <a:prstGeom prst="rect">
            <a:avLst/>
          </a:prstGeom>
          <a:blipFill>
            <a:blip r:embed="rId2" cstate="print"/>
            <a:stretch>
              <a:fillRect/>
            </a:stretch>
          </a:blipFill>
        </p:spPr>
        <p:txBody>
          <a:bodyPr wrap="square" lIns="0" tIns="0" rIns="0" bIns="0" rtlCol="0"/>
          <a:lstStyle/>
          <a:p>
            <a:endParaRPr/>
          </a:p>
        </p:txBody>
      </p:sp>
      <p:sp>
        <p:nvSpPr>
          <p:cNvPr id="5" name="object 5"/>
          <p:cNvSpPr/>
          <p:nvPr/>
        </p:nvSpPr>
        <p:spPr>
          <a:xfrm>
            <a:off x="6412999" y="0"/>
            <a:ext cx="2103120" cy="7772400"/>
          </a:xfrm>
          <a:custGeom>
            <a:avLst/>
            <a:gdLst/>
            <a:ahLst/>
            <a:cxnLst/>
            <a:rect l="l" t="t" r="r" b="b"/>
            <a:pathLst>
              <a:path w="2103120" h="7772400">
                <a:moveTo>
                  <a:pt x="2102853" y="0"/>
                </a:moveTo>
                <a:lnTo>
                  <a:pt x="0" y="7772400"/>
                </a:lnTo>
                <a:lnTo>
                  <a:pt x="2102853" y="7772400"/>
                </a:lnTo>
                <a:lnTo>
                  <a:pt x="2102853" y="0"/>
                </a:lnTo>
                <a:close/>
              </a:path>
            </a:pathLst>
          </a:custGeom>
          <a:solidFill>
            <a:srgbClr val="D7D9DA"/>
          </a:solidFill>
        </p:spPr>
        <p:txBody>
          <a:bodyPr wrap="square" lIns="0" tIns="0" rIns="0" bIns="0" rtlCol="0"/>
          <a:lstStyle/>
          <a:p>
            <a:endParaRPr/>
          </a:p>
        </p:txBody>
      </p:sp>
      <p:sp>
        <p:nvSpPr>
          <p:cNvPr id="6" name="object 6"/>
          <p:cNvSpPr/>
          <p:nvPr/>
        </p:nvSpPr>
        <p:spPr>
          <a:xfrm>
            <a:off x="8516111" y="0"/>
            <a:ext cx="1541780" cy="7772400"/>
          </a:xfrm>
          <a:custGeom>
            <a:avLst/>
            <a:gdLst/>
            <a:ahLst/>
            <a:cxnLst/>
            <a:rect l="l" t="t" r="r" b="b"/>
            <a:pathLst>
              <a:path w="1541779" h="7772400">
                <a:moveTo>
                  <a:pt x="0" y="7772400"/>
                </a:moveTo>
                <a:lnTo>
                  <a:pt x="1541767" y="7772400"/>
                </a:lnTo>
                <a:lnTo>
                  <a:pt x="1541767" y="0"/>
                </a:lnTo>
                <a:lnTo>
                  <a:pt x="0" y="0"/>
                </a:lnTo>
                <a:lnTo>
                  <a:pt x="0" y="7772400"/>
                </a:lnTo>
                <a:close/>
              </a:path>
            </a:pathLst>
          </a:custGeom>
          <a:solidFill>
            <a:srgbClr val="D7D9DA"/>
          </a:solidFill>
        </p:spPr>
        <p:txBody>
          <a:bodyPr wrap="square" lIns="0" tIns="0" rIns="0" bIns="0" rtlCol="0"/>
          <a:lstStyle/>
          <a:p>
            <a:endParaRPr/>
          </a:p>
        </p:txBody>
      </p:sp>
      <p:sp>
        <p:nvSpPr>
          <p:cNvPr id="8" name="TextBox 7"/>
          <p:cNvSpPr txBox="1"/>
          <p:nvPr/>
        </p:nvSpPr>
        <p:spPr>
          <a:xfrm>
            <a:off x="805152" y="333381"/>
            <a:ext cx="5604168" cy="1323439"/>
          </a:xfrm>
          <a:prstGeom prst="rect">
            <a:avLst/>
          </a:prstGeom>
          <a:noFill/>
        </p:spPr>
        <p:txBody>
          <a:bodyPr wrap="square" rtlCol="0">
            <a:spAutoFit/>
          </a:bodyPr>
          <a:lstStyle/>
          <a:p>
            <a:r>
              <a:rPr lang="en-US" sz="4000" dirty="0">
                <a:latin typeface="Uni Sans" pitchFamily="2" charset="77"/>
              </a:rPr>
              <a:t>Al Levine</a:t>
            </a:r>
            <a:endParaRPr lang="en-US" sz="4000" dirty="0"/>
          </a:p>
          <a:p>
            <a:endParaRPr lang="en-US" sz="4000" dirty="0">
              <a:latin typeface="Uni Sans" pitchFamily="2" charset="77"/>
            </a:endParaRPr>
          </a:p>
        </p:txBody>
      </p:sp>
      <p:pic>
        <p:nvPicPr>
          <p:cNvPr id="10" name="Picture 9">
            <a:extLst>
              <a:ext uri="{FF2B5EF4-FFF2-40B4-BE49-F238E27FC236}">
                <a16:creationId xmlns:a16="http://schemas.microsoft.com/office/drawing/2014/main" id="{2D99E0C6-FCE7-9A43-BC77-948EE4108A0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86600" y="609600"/>
            <a:ext cx="1828800" cy="2743200"/>
          </a:xfrm>
          <a:prstGeom prst="rect">
            <a:avLst/>
          </a:prstGeom>
        </p:spPr>
      </p:pic>
    </p:spTree>
    <p:extLst>
      <p:ext uri="{BB962C8B-B14F-4D97-AF65-F5344CB8AC3E}">
        <p14:creationId xmlns:p14="http://schemas.microsoft.com/office/powerpoint/2010/main" val="243747480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txBox="1"/>
          <p:nvPr/>
        </p:nvSpPr>
        <p:spPr>
          <a:xfrm>
            <a:off x="932064" y="1524000"/>
            <a:ext cx="5477256" cy="3829895"/>
          </a:xfrm>
          <a:prstGeom prst="rect">
            <a:avLst/>
          </a:prstGeom>
        </p:spPr>
        <p:txBody>
          <a:bodyPr vert="horz" wrap="square" lIns="0" tIns="13335" rIns="0" bIns="0" rtlCol="0">
            <a:spAutoFit/>
          </a:bodyPr>
          <a:lstStyle/>
          <a:p>
            <a:pPr marL="12700">
              <a:lnSpc>
                <a:spcPct val="100000"/>
              </a:lnSpc>
              <a:spcBef>
                <a:spcPts val="105"/>
              </a:spcBef>
            </a:pPr>
            <a:r>
              <a:rPr lang="en-US" sz="1400" b="1" dirty="0">
                <a:latin typeface="Open Sans" panose="020B0606030504020204" pitchFamily="34" charset="0"/>
                <a:ea typeface="Open Sans" panose="020B0606030504020204" pitchFamily="34" charset="0"/>
                <a:cs typeface="Open Sans" panose="020B0606030504020204" pitchFamily="34" charset="0"/>
              </a:rPr>
              <a:t>EMPLOYER / </a:t>
            </a:r>
            <a:r>
              <a:rPr lang="en-US" sz="1400" dirty="0" err="1">
                <a:latin typeface="Open Sans" panose="020B0606030504020204" pitchFamily="34" charset="0"/>
                <a:ea typeface="Open Sans" panose="020B0606030504020204" pitchFamily="34" charset="0"/>
                <a:cs typeface="Open Sans" panose="020B0606030504020204" pitchFamily="34" charset="0"/>
              </a:rPr>
              <a:t>Transpo</a:t>
            </a:r>
            <a:r>
              <a:rPr lang="en-US" sz="1400" dirty="0">
                <a:latin typeface="Open Sans" panose="020B0606030504020204" pitchFamily="34" charset="0"/>
                <a:ea typeface="Open Sans" panose="020B0606030504020204" pitchFamily="34" charset="0"/>
                <a:cs typeface="Open Sans" panose="020B0606030504020204" pitchFamily="34" charset="0"/>
              </a:rPr>
              <a:t> Group</a:t>
            </a:r>
          </a:p>
          <a:p>
            <a:pPr marL="12700">
              <a:lnSpc>
                <a:spcPct val="100000"/>
              </a:lnSpc>
              <a:spcBef>
                <a:spcPts val="105"/>
              </a:spcBef>
            </a:pPr>
            <a:endParaRPr lang="en-US" sz="1400" b="1" dirty="0">
              <a:latin typeface="Open Sans" panose="020B0606030504020204" pitchFamily="34" charset="0"/>
              <a:ea typeface="Open Sans" panose="020B0606030504020204" pitchFamily="34" charset="0"/>
              <a:cs typeface="Open Sans" panose="020B0606030504020204" pitchFamily="34" charset="0"/>
            </a:endParaRPr>
          </a:p>
          <a:p>
            <a:pPr marL="12700">
              <a:lnSpc>
                <a:spcPct val="100000"/>
              </a:lnSpc>
              <a:spcBef>
                <a:spcPts val="105"/>
              </a:spcBef>
            </a:pPr>
            <a:r>
              <a:rPr lang="en-US" sz="1400" b="1" dirty="0">
                <a:latin typeface="Open Sans" panose="020B0606030504020204" pitchFamily="34" charset="0"/>
                <a:ea typeface="Open Sans" panose="020B0606030504020204" pitchFamily="34" charset="0"/>
                <a:cs typeface="Open Sans" panose="020B0606030504020204" pitchFamily="34" charset="0"/>
              </a:rPr>
              <a:t>PLANNING FOCUS / </a:t>
            </a:r>
            <a:r>
              <a:rPr lang="en-US" sz="1400" dirty="0">
                <a:latin typeface="Open Sans" panose="020B0606030504020204" pitchFamily="34" charset="0"/>
                <a:ea typeface="Open Sans" panose="020B0606030504020204" pitchFamily="34" charset="0"/>
                <a:cs typeface="Open Sans" panose="020B0606030504020204" pitchFamily="34" charset="0"/>
              </a:rPr>
              <a:t>Multimodal and non-motorized transportation, connectivity </a:t>
            </a:r>
          </a:p>
          <a:p>
            <a:pPr marL="12700">
              <a:lnSpc>
                <a:spcPct val="100000"/>
              </a:lnSpc>
              <a:spcBef>
                <a:spcPts val="105"/>
              </a:spcBef>
            </a:pPr>
            <a:endParaRPr lang="en-US" sz="1400" b="1" dirty="0">
              <a:latin typeface="Open Sans" panose="020B0606030504020204" pitchFamily="34" charset="0"/>
              <a:ea typeface="Open Sans" panose="020B0606030504020204" pitchFamily="34" charset="0"/>
              <a:cs typeface="Open Sans" panose="020B0606030504020204" pitchFamily="34" charset="0"/>
            </a:endParaRPr>
          </a:p>
          <a:p>
            <a:pPr marL="12700">
              <a:lnSpc>
                <a:spcPct val="100000"/>
              </a:lnSpc>
              <a:spcBef>
                <a:spcPts val="105"/>
              </a:spcBef>
            </a:pPr>
            <a:r>
              <a:rPr lang="en-US" sz="1400" b="1" dirty="0">
                <a:latin typeface="Open Sans" panose="020B0606030504020204" pitchFamily="34" charset="0"/>
                <a:ea typeface="Open Sans" panose="020B0606030504020204" pitchFamily="34" charset="0"/>
                <a:cs typeface="Open Sans" panose="020B0606030504020204" pitchFamily="34" charset="0"/>
              </a:rPr>
              <a:t>MOST INTERESTING PROJECT AS A PLANNER / </a:t>
            </a:r>
            <a:r>
              <a:rPr lang="en-US" sz="1400" dirty="0">
                <a:latin typeface="Open Sans" panose="020B0606030504020204" pitchFamily="34" charset="0"/>
                <a:ea typeface="Open Sans" panose="020B0606030504020204" pitchFamily="34" charset="0"/>
                <a:cs typeface="Open Sans" panose="020B0606030504020204" pitchFamily="34" charset="0"/>
              </a:rPr>
              <a:t>Statewide Human Services Transportation Plan; Pedestrian Connectivity Analyses for Small Communities</a:t>
            </a:r>
          </a:p>
          <a:p>
            <a:pPr marL="12700">
              <a:lnSpc>
                <a:spcPct val="100000"/>
              </a:lnSpc>
              <a:spcBef>
                <a:spcPts val="105"/>
              </a:spcBef>
            </a:pPr>
            <a:endParaRPr lang="en-US" sz="1400" b="1" dirty="0">
              <a:latin typeface="Open Sans" panose="020B0606030504020204" pitchFamily="34" charset="0"/>
              <a:ea typeface="Open Sans" panose="020B0606030504020204" pitchFamily="34" charset="0"/>
              <a:cs typeface="Open Sans" panose="020B0606030504020204" pitchFamily="34" charset="0"/>
            </a:endParaRPr>
          </a:p>
          <a:p>
            <a:pPr marL="12700">
              <a:lnSpc>
                <a:spcPct val="100000"/>
              </a:lnSpc>
              <a:spcBef>
                <a:spcPts val="105"/>
              </a:spcBef>
            </a:pPr>
            <a:r>
              <a:rPr lang="en-US" sz="1400" b="1" dirty="0">
                <a:latin typeface="Open Sans" panose="020B0606030504020204" pitchFamily="34" charset="0"/>
                <a:ea typeface="Open Sans" panose="020B0606030504020204" pitchFamily="34" charset="0"/>
                <a:cs typeface="Open Sans" panose="020B0606030504020204" pitchFamily="34" charset="0"/>
              </a:rPr>
              <a:t>EDUCATION / </a:t>
            </a:r>
            <a:r>
              <a:rPr lang="en-US" sz="1400" dirty="0">
                <a:latin typeface="Open Sans" panose="020B0606030504020204" pitchFamily="34" charset="0"/>
                <a:ea typeface="Open Sans" panose="020B0606030504020204" pitchFamily="34" charset="0"/>
                <a:cs typeface="Open Sans" panose="020B0606030504020204" pitchFamily="34" charset="0"/>
              </a:rPr>
              <a:t>Western Washington University, BS in Environmental Policy and Assessment</a:t>
            </a:r>
          </a:p>
          <a:p>
            <a:pPr marL="12700">
              <a:lnSpc>
                <a:spcPct val="100000"/>
              </a:lnSpc>
              <a:spcBef>
                <a:spcPts val="105"/>
              </a:spcBef>
            </a:pPr>
            <a:endParaRPr lang="en-US" sz="1400" b="1" dirty="0">
              <a:latin typeface="Open Sans" panose="020B0606030504020204" pitchFamily="34" charset="0"/>
              <a:ea typeface="Open Sans" panose="020B0606030504020204" pitchFamily="34" charset="0"/>
              <a:cs typeface="Open Sans" panose="020B0606030504020204" pitchFamily="34" charset="0"/>
            </a:endParaRPr>
          </a:p>
          <a:p>
            <a:pPr marL="12700">
              <a:lnSpc>
                <a:spcPct val="100000"/>
              </a:lnSpc>
              <a:spcBef>
                <a:spcPts val="105"/>
              </a:spcBef>
            </a:pPr>
            <a:r>
              <a:rPr lang="en-US" sz="1400" b="1" dirty="0">
                <a:latin typeface="Open Sans" panose="020B0606030504020204" pitchFamily="34" charset="0"/>
                <a:ea typeface="Open Sans" panose="020B0606030504020204" pitchFamily="34" charset="0"/>
                <a:cs typeface="Open Sans" panose="020B0606030504020204" pitchFamily="34" charset="0"/>
              </a:rPr>
              <a:t>YEARS PLANNING / </a:t>
            </a:r>
            <a:r>
              <a:rPr lang="en-US" sz="1400" dirty="0">
                <a:latin typeface="Open Sans" panose="020B0606030504020204" pitchFamily="34" charset="0"/>
                <a:ea typeface="Open Sans" panose="020B0606030504020204" pitchFamily="34" charset="0"/>
                <a:cs typeface="Open Sans" panose="020B0606030504020204" pitchFamily="34" charset="0"/>
              </a:rPr>
              <a:t>17</a:t>
            </a:r>
          </a:p>
          <a:p>
            <a:pPr marL="12700">
              <a:lnSpc>
                <a:spcPct val="100000"/>
              </a:lnSpc>
              <a:spcBef>
                <a:spcPts val="105"/>
              </a:spcBef>
            </a:pPr>
            <a:endParaRPr lang="en-US" sz="1400" dirty="0">
              <a:latin typeface="Open Sans" panose="020B0606030504020204" pitchFamily="34" charset="0"/>
              <a:ea typeface="Open Sans" panose="020B0606030504020204" pitchFamily="34" charset="0"/>
              <a:cs typeface="Open Sans" panose="020B0606030504020204" pitchFamily="34" charset="0"/>
            </a:endParaRPr>
          </a:p>
          <a:p>
            <a:pPr marL="12700">
              <a:lnSpc>
                <a:spcPct val="100000"/>
              </a:lnSpc>
              <a:spcBef>
                <a:spcPts val="105"/>
              </a:spcBef>
            </a:pPr>
            <a:r>
              <a:rPr lang="en-US" sz="1400" b="1" dirty="0">
                <a:latin typeface="Open Sans" panose="020B0606030504020204" pitchFamily="34" charset="0"/>
                <a:ea typeface="Open Sans" panose="020B0606030504020204" pitchFamily="34" charset="0"/>
                <a:cs typeface="Open Sans" panose="020B0606030504020204" pitchFamily="34" charset="0"/>
              </a:rPr>
              <a:t>WHY I PURUSED PLANNING AS A PROFESSION / </a:t>
            </a:r>
            <a:r>
              <a:rPr lang="en-US" sz="1400" dirty="0">
                <a:latin typeface="Open Sans" panose="020B0606030504020204" pitchFamily="34" charset="0"/>
                <a:ea typeface="Open Sans" panose="020B0606030504020204" pitchFamily="34" charset="0"/>
                <a:cs typeface="Open Sans" panose="020B0606030504020204" pitchFamily="34" charset="0"/>
              </a:rPr>
              <a:t>Combining my passions for non-motorized transportation, public policy, and GIS in a way that positively impacts the local community. </a:t>
            </a:r>
          </a:p>
          <a:p>
            <a:pPr marL="12700">
              <a:lnSpc>
                <a:spcPct val="100000"/>
              </a:lnSpc>
              <a:spcBef>
                <a:spcPts val="105"/>
              </a:spcBef>
            </a:pPr>
            <a:endParaRPr lang="en-US" sz="1400" b="1" dirty="0">
              <a:latin typeface="Open Sans" panose="020B0606030504020204" pitchFamily="34" charset="0"/>
              <a:ea typeface="Open Sans" panose="020B0606030504020204" pitchFamily="34" charset="0"/>
              <a:cs typeface="Open Sans" panose="020B0606030504020204" pitchFamily="34" charset="0"/>
            </a:endParaRPr>
          </a:p>
          <a:p>
            <a:pPr marL="12700">
              <a:lnSpc>
                <a:spcPct val="100000"/>
              </a:lnSpc>
              <a:spcBef>
                <a:spcPts val="105"/>
              </a:spcBef>
            </a:pPr>
            <a:r>
              <a:rPr lang="en-US" sz="1400" b="1" dirty="0">
                <a:latin typeface="Open Sans" panose="020B0606030504020204" pitchFamily="34" charset="0"/>
                <a:ea typeface="Open Sans" panose="020B0606030504020204" pitchFamily="34" charset="0"/>
                <a:cs typeface="Open Sans" panose="020B0606030504020204" pitchFamily="34" charset="0"/>
              </a:rPr>
              <a:t>PAST WORK EXPERIENCE / </a:t>
            </a:r>
            <a:r>
              <a:rPr lang="en-US" sz="1400" dirty="0">
                <a:latin typeface="Open Sans" panose="020B0606030504020204" pitchFamily="34" charset="0"/>
                <a:ea typeface="Open Sans" panose="020B0606030504020204" pitchFamily="34" charset="0"/>
                <a:cs typeface="Open Sans" panose="020B0606030504020204" pitchFamily="34" charset="0"/>
              </a:rPr>
              <a:t>Transportation Planner; City of Woodinville </a:t>
            </a:r>
            <a:endParaRPr lang="en-US" sz="1400" b="1" dirty="0">
              <a:latin typeface="Open Sans" panose="020B0606030504020204" pitchFamily="34" charset="0"/>
              <a:ea typeface="Open Sans" panose="020B0606030504020204" pitchFamily="34" charset="0"/>
              <a:cs typeface="Open Sans" panose="020B0606030504020204" pitchFamily="34" charset="0"/>
            </a:endParaRPr>
          </a:p>
        </p:txBody>
      </p:sp>
      <p:sp>
        <p:nvSpPr>
          <p:cNvPr id="4" name="object 4"/>
          <p:cNvSpPr/>
          <p:nvPr/>
        </p:nvSpPr>
        <p:spPr>
          <a:xfrm>
            <a:off x="935736" y="1265311"/>
            <a:ext cx="1904999" cy="96011"/>
          </a:xfrm>
          <a:prstGeom prst="rect">
            <a:avLst/>
          </a:prstGeom>
          <a:blipFill>
            <a:blip r:embed="rId2" cstate="print"/>
            <a:stretch>
              <a:fillRect/>
            </a:stretch>
          </a:blipFill>
        </p:spPr>
        <p:txBody>
          <a:bodyPr wrap="square" lIns="0" tIns="0" rIns="0" bIns="0" rtlCol="0"/>
          <a:lstStyle/>
          <a:p>
            <a:endParaRPr/>
          </a:p>
        </p:txBody>
      </p:sp>
      <p:sp>
        <p:nvSpPr>
          <p:cNvPr id="5" name="object 5"/>
          <p:cNvSpPr/>
          <p:nvPr/>
        </p:nvSpPr>
        <p:spPr>
          <a:xfrm>
            <a:off x="6412999" y="0"/>
            <a:ext cx="2103120" cy="7772400"/>
          </a:xfrm>
          <a:custGeom>
            <a:avLst/>
            <a:gdLst/>
            <a:ahLst/>
            <a:cxnLst/>
            <a:rect l="l" t="t" r="r" b="b"/>
            <a:pathLst>
              <a:path w="2103120" h="7772400">
                <a:moveTo>
                  <a:pt x="2102853" y="0"/>
                </a:moveTo>
                <a:lnTo>
                  <a:pt x="0" y="7772400"/>
                </a:lnTo>
                <a:lnTo>
                  <a:pt x="2102853" y="7772400"/>
                </a:lnTo>
                <a:lnTo>
                  <a:pt x="2102853" y="0"/>
                </a:lnTo>
                <a:close/>
              </a:path>
            </a:pathLst>
          </a:custGeom>
          <a:solidFill>
            <a:srgbClr val="D7D9DA"/>
          </a:solidFill>
        </p:spPr>
        <p:txBody>
          <a:bodyPr wrap="square" lIns="0" tIns="0" rIns="0" bIns="0" rtlCol="0"/>
          <a:lstStyle/>
          <a:p>
            <a:endParaRPr/>
          </a:p>
        </p:txBody>
      </p:sp>
      <p:sp>
        <p:nvSpPr>
          <p:cNvPr id="6" name="object 6"/>
          <p:cNvSpPr/>
          <p:nvPr/>
        </p:nvSpPr>
        <p:spPr>
          <a:xfrm>
            <a:off x="8516111" y="0"/>
            <a:ext cx="1541780" cy="7772400"/>
          </a:xfrm>
          <a:custGeom>
            <a:avLst/>
            <a:gdLst/>
            <a:ahLst/>
            <a:cxnLst/>
            <a:rect l="l" t="t" r="r" b="b"/>
            <a:pathLst>
              <a:path w="1541779" h="7772400">
                <a:moveTo>
                  <a:pt x="0" y="7772400"/>
                </a:moveTo>
                <a:lnTo>
                  <a:pt x="1541767" y="7772400"/>
                </a:lnTo>
                <a:lnTo>
                  <a:pt x="1541767" y="0"/>
                </a:lnTo>
                <a:lnTo>
                  <a:pt x="0" y="0"/>
                </a:lnTo>
                <a:lnTo>
                  <a:pt x="0" y="7772400"/>
                </a:lnTo>
                <a:close/>
              </a:path>
            </a:pathLst>
          </a:custGeom>
          <a:solidFill>
            <a:srgbClr val="D7D9DA"/>
          </a:solidFill>
        </p:spPr>
        <p:txBody>
          <a:bodyPr wrap="square" lIns="0" tIns="0" rIns="0" bIns="0" rtlCol="0"/>
          <a:lstStyle/>
          <a:p>
            <a:endParaRPr/>
          </a:p>
        </p:txBody>
      </p:sp>
      <p:sp>
        <p:nvSpPr>
          <p:cNvPr id="8" name="TextBox 7"/>
          <p:cNvSpPr txBox="1"/>
          <p:nvPr/>
        </p:nvSpPr>
        <p:spPr>
          <a:xfrm>
            <a:off x="805152" y="333381"/>
            <a:ext cx="5604168" cy="1323439"/>
          </a:xfrm>
          <a:prstGeom prst="rect">
            <a:avLst/>
          </a:prstGeom>
          <a:noFill/>
        </p:spPr>
        <p:txBody>
          <a:bodyPr wrap="square" rtlCol="0">
            <a:spAutoFit/>
          </a:bodyPr>
          <a:lstStyle/>
          <a:p>
            <a:r>
              <a:rPr lang="en-US" sz="4000" dirty="0">
                <a:latin typeface="Uni Sans" pitchFamily="2" charset="77"/>
              </a:rPr>
              <a:t>Patrick Lynch, AICP</a:t>
            </a:r>
            <a:endParaRPr lang="en-US" sz="4000" dirty="0"/>
          </a:p>
          <a:p>
            <a:endParaRPr lang="en-US" sz="4000" dirty="0">
              <a:latin typeface="Uni Sans" pitchFamily="2" charset="77"/>
            </a:endParaRPr>
          </a:p>
        </p:txBody>
      </p:sp>
      <p:sp>
        <p:nvSpPr>
          <p:cNvPr id="10" name="object 6"/>
          <p:cNvSpPr/>
          <p:nvPr/>
        </p:nvSpPr>
        <p:spPr>
          <a:xfrm>
            <a:off x="7215967" y="762000"/>
            <a:ext cx="1955291" cy="2743199"/>
          </a:xfrm>
          <a:prstGeom prst="rect">
            <a:avLst/>
          </a:prstGeom>
          <a:blipFill>
            <a:blip r:embed="rId3"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417326457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txBox="1"/>
          <p:nvPr/>
        </p:nvSpPr>
        <p:spPr>
          <a:xfrm>
            <a:off x="932064" y="1524000"/>
            <a:ext cx="5477256" cy="5117427"/>
          </a:xfrm>
          <a:prstGeom prst="rect">
            <a:avLst/>
          </a:prstGeom>
        </p:spPr>
        <p:txBody>
          <a:bodyPr vert="horz" wrap="square" lIns="0" tIns="13335" rIns="0" bIns="0" rtlCol="0">
            <a:spAutoFit/>
          </a:bodyPr>
          <a:lstStyle/>
          <a:p>
            <a:pPr marL="12700" marR="350520">
              <a:lnSpc>
                <a:spcPts val="1660"/>
              </a:lnSpc>
              <a:spcBef>
                <a:spcPts val="175"/>
              </a:spcBef>
            </a:pPr>
            <a:r>
              <a:rPr lang="en-US" sz="1400" b="1" dirty="0">
                <a:latin typeface="Open Sans" panose="020B0606030504020204" pitchFamily="34" charset="0"/>
                <a:ea typeface="Open Sans" panose="020B0606030504020204" pitchFamily="34" charset="0"/>
                <a:cs typeface="Open Sans" panose="020B0606030504020204" pitchFamily="34" charset="0"/>
              </a:rPr>
              <a:t>EMPLOYER / </a:t>
            </a:r>
            <a:r>
              <a:rPr lang="en-US" sz="1400" dirty="0">
                <a:latin typeface="Open Sans" panose="020B0606030504020204" pitchFamily="34" charset="0"/>
                <a:ea typeface="Open Sans" panose="020B0606030504020204" pitchFamily="34" charset="0"/>
                <a:cs typeface="Open Sans" panose="020B0606030504020204" pitchFamily="34" charset="0"/>
              </a:rPr>
              <a:t>Federal Emergency Management Agency (FEMA) – Hazard Mitigation and Risk Analysis</a:t>
            </a:r>
          </a:p>
          <a:p>
            <a:pPr marL="12700" marR="350520">
              <a:lnSpc>
                <a:spcPts val="1660"/>
              </a:lnSpc>
              <a:spcBef>
                <a:spcPts val="175"/>
              </a:spcBef>
            </a:pPr>
            <a:endParaRPr lang="en-US" sz="1400" b="1" dirty="0">
              <a:latin typeface="Open Sans" panose="020B0606030504020204" pitchFamily="34" charset="0"/>
              <a:ea typeface="Open Sans" panose="020B0606030504020204" pitchFamily="34" charset="0"/>
              <a:cs typeface="Open Sans" panose="020B0606030504020204" pitchFamily="34" charset="0"/>
            </a:endParaRPr>
          </a:p>
          <a:p>
            <a:pPr marL="12700" marR="350520">
              <a:lnSpc>
                <a:spcPts val="1660"/>
              </a:lnSpc>
              <a:spcBef>
                <a:spcPts val="175"/>
              </a:spcBef>
            </a:pPr>
            <a:r>
              <a:rPr lang="en-US" sz="1400" b="1" dirty="0">
                <a:latin typeface="Open Sans" panose="020B0606030504020204" pitchFamily="34" charset="0"/>
                <a:ea typeface="Open Sans" panose="020B0606030504020204" pitchFamily="34" charset="0"/>
                <a:cs typeface="Open Sans" panose="020B0606030504020204" pitchFamily="34" charset="0"/>
              </a:rPr>
              <a:t>PLANNING FOCUS / </a:t>
            </a:r>
            <a:r>
              <a:rPr lang="en-US" sz="1400" dirty="0">
                <a:latin typeface="Open Sans" panose="020B0606030504020204" pitchFamily="34" charset="0"/>
                <a:ea typeface="Open Sans" panose="020B0606030504020204" pitchFamily="34" charset="0"/>
                <a:cs typeface="Open Sans" panose="020B0606030504020204" pitchFamily="34" charset="0"/>
              </a:rPr>
              <a:t>Urban design, GIS, hazard mapping and impact assessment, community engagement</a:t>
            </a:r>
          </a:p>
          <a:p>
            <a:pPr marL="12700" marR="350520">
              <a:lnSpc>
                <a:spcPts val="1660"/>
              </a:lnSpc>
              <a:spcBef>
                <a:spcPts val="175"/>
              </a:spcBef>
            </a:pPr>
            <a:endParaRPr lang="en-US" sz="1400" b="1" dirty="0">
              <a:latin typeface="Open Sans" panose="020B0606030504020204" pitchFamily="34" charset="0"/>
              <a:ea typeface="Open Sans" panose="020B0606030504020204" pitchFamily="34" charset="0"/>
              <a:cs typeface="Open Sans" panose="020B0606030504020204" pitchFamily="34" charset="0"/>
            </a:endParaRPr>
          </a:p>
          <a:p>
            <a:pPr marL="12700" marR="350520">
              <a:lnSpc>
                <a:spcPts val="1660"/>
              </a:lnSpc>
              <a:spcBef>
                <a:spcPts val="175"/>
              </a:spcBef>
            </a:pPr>
            <a:r>
              <a:rPr lang="en-US" sz="1400" b="1" dirty="0">
                <a:latin typeface="Open Sans" panose="020B0606030504020204" pitchFamily="34" charset="0"/>
                <a:ea typeface="Open Sans" panose="020B0606030504020204" pitchFamily="34" charset="0"/>
                <a:cs typeface="Open Sans" panose="020B0606030504020204" pitchFamily="34" charset="0"/>
              </a:rPr>
              <a:t>MOST INTERESTING PROJECT AS A PLANNER / </a:t>
            </a:r>
            <a:r>
              <a:rPr lang="en-US" sz="1400" dirty="0">
                <a:latin typeface="Open Sans" panose="020B0606030504020204" pitchFamily="34" charset="0"/>
                <a:ea typeface="Open Sans" panose="020B0606030504020204" pitchFamily="34" charset="0"/>
                <a:cs typeface="Open Sans" panose="020B0606030504020204" pitchFamily="34" charset="0"/>
              </a:rPr>
              <a:t>Developing flood hazard mapping, climate change impact analyses, and tribal relocation plan for the Village of </a:t>
            </a:r>
            <a:r>
              <a:rPr lang="en-US" sz="1400" dirty="0" err="1">
                <a:latin typeface="Open Sans" panose="020B0606030504020204" pitchFamily="34" charset="0"/>
                <a:ea typeface="Open Sans" panose="020B0606030504020204" pitchFamily="34" charset="0"/>
                <a:cs typeface="Open Sans" panose="020B0606030504020204" pitchFamily="34" charset="0"/>
              </a:rPr>
              <a:t>Kotlik</a:t>
            </a:r>
            <a:r>
              <a:rPr lang="en-US" sz="1400" dirty="0">
                <a:latin typeface="Open Sans" panose="020B0606030504020204" pitchFamily="34" charset="0"/>
                <a:ea typeface="Open Sans" panose="020B0606030504020204" pitchFamily="34" charset="0"/>
                <a:cs typeface="Open Sans" panose="020B0606030504020204" pitchFamily="34" charset="0"/>
              </a:rPr>
              <a:t>, AK and </a:t>
            </a:r>
            <a:r>
              <a:rPr lang="en-US" sz="1400" dirty="0" err="1">
                <a:latin typeface="Open Sans" panose="020B0606030504020204" pitchFamily="34" charset="0"/>
                <a:ea typeface="Open Sans" panose="020B0606030504020204" pitchFamily="34" charset="0"/>
                <a:cs typeface="Open Sans" panose="020B0606030504020204" pitchFamily="34" charset="0"/>
              </a:rPr>
              <a:t>Kotlik</a:t>
            </a:r>
            <a:r>
              <a:rPr lang="en-US" sz="1400" dirty="0">
                <a:latin typeface="Open Sans" panose="020B0606030504020204" pitchFamily="34" charset="0"/>
                <a:ea typeface="Open Sans" panose="020B0606030504020204" pitchFamily="34" charset="0"/>
                <a:cs typeface="Open Sans" panose="020B0606030504020204" pitchFamily="34" charset="0"/>
              </a:rPr>
              <a:t> Tribe</a:t>
            </a:r>
          </a:p>
          <a:p>
            <a:pPr marL="12700" marR="350520">
              <a:lnSpc>
                <a:spcPts val="1660"/>
              </a:lnSpc>
              <a:spcBef>
                <a:spcPts val="175"/>
              </a:spcBef>
            </a:pPr>
            <a:endParaRPr lang="en-US" sz="1400" b="1" dirty="0">
              <a:latin typeface="Open Sans" panose="020B0606030504020204" pitchFamily="34" charset="0"/>
              <a:ea typeface="Open Sans" panose="020B0606030504020204" pitchFamily="34" charset="0"/>
              <a:cs typeface="Open Sans" panose="020B0606030504020204" pitchFamily="34" charset="0"/>
            </a:endParaRPr>
          </a:p>
          <a:p>
            <a:pPr marL="12700" marR="350520">
              <a:lnSpc>
                <a:spcPts val="1660"/>
              </a:lnSpc>
              <a:spcBef>
                <a:spcPts val="175"/>
              </a:spcBef>
            </a:pPr>
            <a:r>
              <a:rPr lang="en-US" sz="1400" b="1" dirty="0">
                <a:latin typeface="Open Sans" panose="020B0606030504020204" pitchFamily="34" charset="0"/>
                <a:ea typeface="Open Sans" panose="020B0606030504020204" pitchFamily="34" charset="0"/>
                <a:cs typeface="Open Sans" panose="020B0606030504020204" pitchFamily="34" charset="0"/>
              </a:rPr>
              <a:t>EDUCATION / </a:t>
            </a:r>
            <a:r>
              <a:rPr lang="en-US" sz="1400" dirty="0">
                <a:latin typeface="Open Sans" panose="020B0606030504020204" pitchFamily="34" charset="0"/>
                <a:ea typeface="Open Sans" panose="020B0606030504020204" pitchFamily="34" charset="0"/>
                <a:cs typeface="Open Sans" panose="020B0606030504020204" pitchFamily="34" charset="0"/>
              </a:rPr>
              <a:t>Master of City and Regional Planning – University of Pennsylvania; Bachelor of Urban Planning – University of Cincinnati, OH</a:t>
            </a:r>
          </a:p>
          <a:p>
            <a:pPr marL="12700" marR="350520">
              <a:lnSpc>
                <a:spcPts val="1660"/>
              </a:lnSpc>
              <a:spcBef>
                <a:spcPts val="175"/>
              </a:spcBef>
            </a:pPr>
            <a:endParaRPr lang="en-US" sz="1400" b="1" dirty="0">
              <a:latin typeface="Open Sans" panose="020B0606030504020204" pitchFamily="34" charset="0"/>
              <a:ea typeface="Open Sans" panose="020B0606030504020204" pitchFamily="34" charset="0"/>
              <a:cs typeface="Open Sans" panose="020B0606030504020204" pitchFamily="34" charset="0"/>
            </a:endParaRPr>
          </a:p>
          <a:p>
            <a:pPr marL="12700" marR="350520">
              <a:lnSpc>
                <a:spcPts val="1660"/>
              </a:lnSpc>
              <a:spcBef>
                <a:spcPts val="175"/>
              </a:spcBef>
            </a:pPr>
            <a:r>
              <a:rPr lang="en-US" sz="1400" b="1" dirty="0">
                <a:latin typeface="Open Sans" panose="020B0606030504020204" pitchFamily="34" charset="0"/>
                <a:ea typeface="Open Sans" panose="020B0606030504020204" pitchFamily="34" charset="0"/>
                <a:cs typeface="Open Sans" panose="020B0606030504020204" pitchFamily="34" charset="0"/>
              </a:rPr>
              <a:t>YEARS PLANNING / </a:t>
            </a:r>
            <a:r>
              <a:rPr lang="en-US" sz="1400" dirty="0">
                <a:latin typeface="Open Sans" panose="020B0606030504020204" pitchFamily="34" charset="0"/>
                <a:ea typeface="Open Sans" panose="020B0606030504020204" pitchFamily="34" charset="0"/>
                <a:cs typeface="Open Sans" panose="020B0606030504020204" pitchFamily="34" charset="0"/>
              </a:rPr>
              <a:t>17</a:t>
            </a:r>
          </a:p>
          <a:p>
            <a:pPr marL="12700" marR="350520">
              <a:lnSpc>
                <a:spcPts val="1660"/>
              </a:lnSpc>
              <a:spcBef>
                <a:spcPts val="175"/>
              </a:spcBef>
            </a:pPr>
            <a:endParaRPr lang="en-US" sz="1400" b="1" dirty="0">
              <a:latin typeface="Open Sans" panose="020B0606030504020204" pitchFamily="34" charset="0"/>
              <a:ea typeface="Open Sans" panose="020B0606030504020204" pitchFamily="34" charset="0"/>
              <a:cs typeface="Open Sans" panose="020B0606030504020204" pitchFamily="34" charset="0"/>
            </a:endParaRPr>
          </a:p>
          <a:p>
            <a:pPr marL="12700" marR="350520">
              <a:lnSpc>
                <a:spcPts val="1660"/>
              </a:lnSpc>
              <a:spcBef>
                <a:spcPts val="175"/>
              </a:spcBef>
            </a:pPr>
            <a:r>
              <a:rPr lang="en-US" sz="1400" b="1" dirty="0">
                <a:latin typeface="Open Sans" panose="020B0606030504020204" pitchFamily="34" charset="0"/>
                <a:ea typeface="Open Sans" panose="020B0606030504020204" pitchFamily="34" charset="0"/>
                <a:cs typeface="Open Sans" panose="020B0606030504020204" pitchFamily="34" charset="0"/>
              </a:rPr>
              <a:t>WHY I PURSUED PLANNING AS A PROFESSION / </a:t>
            </a:r>
            <a:r>
              <a:rPr lang="en-US" sz="1400" dirty="0">
                <a:latin typeface="Open Sans" panose="020B0606030504020204" pitchFamily="34" charset="0"/>
                <a:ea typeface="Open Sans" panose="020B0606030504020204" pitchFamily="34" charset="0"/>
                <a:cs typeface="Open Sans" panose="020B0606030504020204" pitchFamily="34" charset="0"/>
              </a:rPr>
              <a:t>To be an instrumental leader in developing healthy, resilient and equitable communities</a:t>
            </a:r>
          </a:p>
          <a:p>
            <a:pPr marL="12700" marR="350520">
              <a:lnSpc>
                <a:spcPts val="1660"/>
              </a:lnSpc>
              <a:spcBef>
                <a:spcPts val="175"/>
              </a:spcBef>
            </a:pPr>
            <a:endParaRPr lang="en-US" sz="1400" b="1" dirty="0">
              <a:latin typeface="Open Sans" panose="020B0606030504020204" pitchFamily="34" charset="0"/>
              <a:ea typeface="Open Sans" panose="020B0606030504020204" pitchFamily="34" charset="0"/>
              <a:cs typeface="Open Sans" panose="020B0606030504020204" pitchFamily="34" charset="0"/>
            </a:endParaRPr>
          </a:p>
          <a:p>
            <a:pPr marL="12700" marR="350520">
              <a:lnSpc>
                <a:spcPts val="1660"/>
              </a:lnSpc>
              <a:spcBef>
                <a:spcPts val="175"/>
              </a:spcBef>
            </a:pPr>
            <a:r>
              <a:rPr lang="en-US" sz="1400" b="1" dirty="0">
                <a:latin typeface="Open Sans" panose="020B0606030504020204" pitchFamily="34" charset="0"/>
                <a:ea typeface="Open Sans" panose="020B0606030504020204" pitchFamily="34" charset="0"/>
                <a:cs typeface="Open Sans" panose="020B0606030504020204" pitchFamily="34" charset="0"/>
              </a:rPr>
              <a:t>PAST WORK EXPERIENCE / </a:t>
            </a:r>
            <a:r>
              <a:rPr lang="en-US" sz="1400" dirty="0">
                <a:latin typeface="Open Sans" panose="020B0606030504020204" pitchFamily="34" charset="0"/>
                <a:ea typeface="Open Sans" panose="020B0606030504020204" pitchFamily="34" charset="0"/>
                <a:cs typeface="Open Sans" panose="020B0606030504020204" pitchFamily="34" charset="0"/>
              </a:rPr>
              <a:t>Wharton Real Estate Department – University of Pennsylvania, City of Covington KY – Community and Economic Development Dept., US Peace Corps Bulgaria (07-10), </a:t>
            </a:r>
            <a:r>
              <a:rPr lang="en-US" sz="1400" dirty="0" err="1">
                <a:latin typeface="Open Sans" panose="020B0606030504020204" pitchFamily="34" charset="0"/>
                <a:ea typeface="Open Sans" panose="020B0606030504020204" pitchFamily="34" charset="0"/>
                <a:cs typeface="Open Sans" panose="020B0606030504020204" pitchFamily="34" charset="0"/>
              </a:rPr>
              <a:t>Bialosky</a:t>
            </a:r>
            <a:r>
              <a:rPr lang="en-US" sz="1400" dirty="0">
                <a:latin typeface="Open Sans" panose="020B0606030504020204" pitchFamily="34" charset="0"/>
                <a:ea typeface="Open Sans" panose="020B0606030504020204" pitchFamily="34" charset="0"/>
                <a:cs typeface="Open Sans" panose="020B0606030504020204" pitchFamily="34" charset="0"/>
              </a:rPr>
              <a:t> + Partners Architects (Cleveland, OH), Walt Disney Imagineering </a:t>
            </a:r>
            <a:endParaRPr lang="en-US" sz="1400" b="1" dirty="0">
              <a:latin typeface="Open Sans" panose="020B0606030504020204" pitchFamily="34" charset="0"/>
              <a:ea typeface="Open Sans" panose="020B0606030504020204" pitchFamily="34" charset="0"/>
              <a:cs typeface="Open Sans" panose="020B0606030504020204" pitchFamily="34" charset="0"/>
            </a:endParaRPr>
          </a:p>
        </p:txBody>
      </p:sp>
      <p:sp>
        <p:nvSpPr>
          <p:cNvPr id="4" name="object 4"/>
          <p:cNvSpPr/>
          <p:nvPr/>
        </p:nvSpPr>
        <p:spPr>
          <a:xfrm>
            <a:off x="935736" y="1265311"/>
            <a:ext cx="1904999" cy="96011"/>
          </a:xfrm>
          <a:prstGeom prst="rect">
            <a:avLst/>
          </a:prstGeom>
          <a:blipFill>
            <a:blip r:embed="rId2" cstate="print"/>
            <a:stretch>
              <a:fillRect/>
            </a:stretch>
          </a:blipFill>
        </p:spPr>
        <p:txBody>
          <a:bodyPr wrap="square" lIns="0" tIns="0" rIns="0" bIns="0" rtlCol="0"/>
          <a:lstStyle/>
          <a:p>
            <a:endParaRPr/>
          </a:p>
        </p:txBody>
      </p:sp>
      <p:sp>
        <p:nvSpPr>
          <p:cNvPr id="5" name="object 5"/>
          <p:cNvSpPr/>
          <p:nvPr/>
        </p:nvSpPr>
        <p:spPr>
          <a:xfrm>
            <a:off x="6412999" y="0"/>
            <a:ext cx="2103120" cy="7772400"/>
          </a:xfrm>
          <a:custGeom>
            <a:avLst/>
            <a:gdLst/>
            <a:ahLst/>
            <a:cxnLst/>
            <a:rect l="l" t="t" r="r" b="b"/>
            <a:pathLst>
              <a:path w="2103120" h="7772400">
                <a:moveTo>
                  <a:pt x="2102853" y="0"/>
                </a:moveTo>
                <a:lnTo>
                  <a:pt x="0" y="7772400"/>
                </a:lnTo>
                <a:lnTo>
                  <a:pt x="2102853" y="7772400"/>
                </a:lnTo>
                <a:lnTo>
                  <a:pt x="2102853" y="0"/>
                </a:lnTo>
                <a:close/>
              </a:path>
            </a:pathLst>
          </a:custGeom>
          <a:solidFill>
            <a:srgbClr val="D7D9DA"/>
          </a:solidFill>
        </p:spPr>
        <p:txBody>
          <a:bodyPr wrap="square" lIns="0" tIns="0" rIns="0" bIns="0" rtlCol="0"/>
          <a:lstStyle/>
          <a:p>
            <a:endParaRPr/>
          </a:p>
        </p:txBody>
      </p:sp>
      <p:sp>
        <p:nvSpPr>
          <p:cNvPr id="6" name="object 6"/>
          <p:cNvSpPr/>
          <p:nvPr/>
        </p:nvSpPr>
        <p:spPr>
          <a:xfrm>
            <a:off x="8516111" y="0"/>
            <a:ext cx="1541780" cy="7772400"/>
          </a:xfrm>
          <a:custGeom>
            <a:avLst/>
            <a:gdLst/>
            <a:ahLst/>
            <a:cxnLst/>
            <a:rect l="l" t="t" r="r" b="b"/>
            <a:pathLst>
              <a:path w="1541779" h="7772400">
                <a:moveTo>
                  <a:pt x="0" y="7772400"/>
                </a:moveTo>
                <a:lnTo>
                  <a:pt x="1541767" y="7772400"/>
                </a:lnTo>
                <a:lnTo>
                  <a:pt x="1541767" y="0"/>
                </a:lnTo>
                <a:lnTo>
                  <a:pt x="0" y="0"/>
                </a:lnTo>
                <a:lnTo>
                  <a:pt x="0" y="7772400"/>
                </a:lnTo>
                <a:close/>
              </a:path>
            </a:pathLst>
          </a:custGeom>
          <a:solidFill>
            <a:srgbClr val="D7D9DA"/>
          </a:solidFill>
        </p:spPr>
        <p:txBody>
          <a:bodyPr wrap="square" lIns="0" tIns="0" rIns="0" bIns="0" rtlCol="0"/>
          <a:lstStyle/>
          <a:p>
            <a:endParaRPr/>
          </a:p>
        </p:txBody>
      </p:sp>
      <p:sp>
        <p:nvSpPr>
          <p:cNvPr id="8" name="TextBox 7"/>
          <p:cNvSpPr txBox="1"/>
          <p:nvPr/>
        </p:nvSpPr>
        <p:spPr>
          <a:xfrm>
            <a:off x="805152" y="333381"/>
            <a:ext cx="5604168" cy="707886"/>
          </a:xfrm>
          <a:prstGeom prst="rect">
            <a:avLst/>
          </a:prstGeom>
          <a:noFill/>
        </p:spPr>
        <p:txBody>
          <a:bodyPr wrap="square" rtlCol="0">
            <a:spAutoFit/>
          </a:bodyPr>
          <a:lstStyle/>
          <a:p>
            <a:r>
              <a:rPr lang="en-US" sz="4000" spc="-5" dirty="0">
                <a:latin typeface="Uni Sans" pitchFamily="2" charset="77"/>
              </a:rPr>
              <a:t>Cynthia </a:t>
            </a:r>
            <a:r>
              <a:rPr lang="en-US" sz="4000" spc="-10" dirty="0">
                <a:latin typeface="Uni Sans" pitchFamily="2" charset="77"/>
              </a:rPr>
              <a:t>McCoy,</a:t>
            </a:r>
            <a:r>
              <a:rPr lang="en-US" sz="4000" spc="-35" dirty="0">
                <a:latin typeface="Uni Sans" pitchFamily="2" charset="77"/>
              </a:rPr>
              <a:t> </a:t>
            </a:r>
            <a:r>
              <a:rPr lang="en-US" sz="4000" spc="-5" dirty="0">
                <a:latin typeface="Uni Sans" pitchFamily="2" charset="77"/>
              </a:rPr>
              <a:t>GISP</a:t>
            </a:r>
            <a:endParaRPr lang="en-US" sz="4000" dirty="0">
              <a:latin typeface="Uni Sans" pitchFamily="2" charset="77"/>
            </a:endParaRPr>
          </a:p>
        </p:txBody>
      </p:sp>
      <p:pic>
        <p:nvPicPr>
          <p:cNvPr id="9" name="Picture 8"/>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215424" y="708152"/>
            <a:ext cx="2057400" cy="2743200"/>
          </a:xfrm>
          <a:prstGeom prst="rect">
            <a:avLst/>
          </a:prstGeom>
        </p:spPr>
      </p:pic>
    </p:spTree>
    <p:extLst>
      <p:ext uri="{BB962C8B-B14F-4D97-AF65-F5344CB8AC3E}">
        <p14:creationId xmlns:p14="http://schemas.microsoft.com/office/powerpoint/2010/main" val="357486853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txBox="1"/>
          <p:nvPr/>
        </p:nvSpPr>
        <p:spPr>
          <a:xfrm>
            <a:off x="932064" y="1524000"/>
            <a:ext cx="5477256" cy="4245393"/>
          </a:xfrm>
          <a:prstGeom prst="rect">
            <a:avLst/>
          </a:prstGeom>
        </p:spPr>
        <p:txBody>
          <a:bodyPr vert="horz" wrap="square" lIns="0" tIns="13335" rIns="0" bIns="0" rtlCol="0">
            <a:spAutoFit/>
          </a:bodyPr>
          <a:lstStyle/>
          <a:p>
            <a:pPr marL="12700" marR="49530">
              <a:lnSpc>
                <a:spcPts val="1660"/>
              </a:lnSpc>
              <a:spcBef>
                <a:spcPts val="175"/>
              </a:spcBef>
            </a:pPr>
            <a:r>
              <a:rPr lang="en-US" sz="1400" b="1" dirty="0">
                <a:latin typeface="Open Sans" panose="020B0606030504020204" pitchFamily="34" charset="0"/>
                <a:ea typeface="Open Sans" panose="020B0606030504020204" pitchFamily="34" charset="0"/>
                <a:cs typeface="Open Sans" panose="020B0606030504020204" pitchFamily="34" charset="0"/>
              </a:rPr>
              <a:t>EMPLOYER / </a:t>
            </a:r>
            <a:r>
              <a:rPr lang="en-US" sz="1400" dirty="0">
                <a:latin typeface="Open Sans" panose="020B0606030504020204" pitchFamily="34" charset="0"/>
                <a:ea typeface="Open Sans" panose="020B0606030504020204" pitchFamily="34" charset="0"/>
                <a:cs typeface="Open Sans" panose="020B0606030504020204" pitchFamily="34" charset="0"/>
              </a:rPr>
              <a:t>Senior Associate – Planner/Urban Designer; MAKERS Architecture and Urban Design </a:t>
            </a:r>
          </a:p>
          <a:p>
            <a:pPr marL="12700" marR="49530">
              <a:lnSpc>
                <a:spcPts val="1660"/>
              </a:lnSpc>
              <a:spcBef>
                <a:spcPts val="175"/>
              </a:spcBef>
            </a:pPr>
            <a:endParaRPr lang="en-US" sz="1400" b="1" dirty="0">
              <a:latin typeface="Open Sans" panose="020B0606030504020204" pitchFamily="34" charset="0"/>
              <a:ea typeface="Open Sans" panose="020B0606030504020204" pitchFamily="34" charset="0"/>
              <a:cs typeface="Open Sans" panose="020B0606030504020204" pitchFamily="34" charset="0"/>
            </a:endParaRPr>
          </a:p>
          <a:p>
            <a:pPr marL="12700" marR="49530">
              <a:lnSpc>
                <a:spcPts val="1660"/>
              </a:lnSpc>
              <a:spcBef>
                <a:spcPts val="175"/>
              </a:spcBef>
            </a:pPr>
            <a:r>
              <a:rPr lang="en-US" sz="1400" b="1" dirty="0">
                <a:latin typeface="Open Sans" panose="020B0606030504020204" pitchFamily="34" charset="0"/>
                <a:ea typeface="Open Sans" panose="020B0606030504020204" pitchFamily="34" charset="0"/>
                <a:cs typeface="Open Sans" panose="020B0606030504020204" pitchFamily="34" charset="0"/>
              </a:rPr>
              <a:t>PLANNING FOCUS / </a:t>
            </a:r>
            <a:r>
              <a:rPr lang="en-US" sz="1400" dirty="0">
                <a:latin typeface="Open Sans" panose="020B0606030504020204" pitchFamily="34" charset="0"/>
                <a:ea typeface="Open Sans" panose="020B0606030504020204" pitchFamily="34" charset="0"/>
                <a:cs typeface="Open Sans" panose="020B0606030504020204" pitchFamily="34" charset="0"/>
              </a:rPr>
              <a:t>Urban design</a:t>
            </a:r>
          </a:p>
          <a:p>
            <a:pPr marL="12700" marR="49530">
              <a:lnSpc>
                <a:spcPts val="1660"/>
              </a:lnSpc>
              <a:spcBef>
                <a:spcPts val="175"/>
              </a:spcBef>
            </a:pPr>
            <a:endParaRPr lang="en-US" sz="1400" b="1" dirty="0">
              <a:latin typeface="Open Sans" panose="020B0606030504020204" pitchFamily="34" charset="0"/>
              <a:ea typeface="Open Sans" panose="020B0606030504020204" pitchFamily="34" charset="0"/>
              <a:cs typeface="Open Sans" panose="020B0606030504020204" pitchFamily="34" charset="0"/>
            </a:endParaRPr>
          </a:p>
          <a:p>
            <a:pPr marL="12700" marR="49530">
              <a:lnSpc>
                <a:spcPts val="1660"/>
              </a:lnSpc>
              <a:spcBef>
                <a:spcPts val="175"/>
              </a:spcBef>
            </a:pPr>
            <a:r>
              <a:rPr lang="en-US" sz="1400" b="1" dirty="0">
                <a:latin typeface="Open Sans" panose="020B0606030504020204" pitchFamily="34" charset="0"/>
                <a:ea typeface="Open Sans" panose="020B0606030504020204" pitchFamily="34" charset="0"/>
                <a:cs typeface="Open Sans" panose="020B0606030504020204" pitchFamily="34" charset="0"/>
              </a:rPr>
              <a:t>MOST INTERESTING PROJECT AS A PLANNER / </a:t>
            </a:r>
            <a:r>
              <a:rPr lang="en-US" sz="1400" dirty="0">
                <a:latin typeface="Open Sans" panose="020B0606030504020204" pitchFamily="34" charset="0"/>
                <a:ea typeface="Open Sans" panose="020B0606030504020204" pitchFamily="34" charset="0"/>
                <a:cs typeface="Open Sans" panose="020B0606030504020204" pitchFamily="34" charset="0"/>
              </a:rPr>
              <a:t>Benson Hill Community Plan in Renton</a:t>
            </a:r>
          </a:p>
          <a:p>
            <a:pPr marL="12700" marR="49530">
              <a:lnSpc>
                <a:spcPts val="1660"/>
              </a:lnSpc>
              <a:spcBef>
                <a:spcPts val="175"/>
              </a:spcBef>
            </a:pPr>
            <a:endParaRPr lang="en-US" sz="1400" b="1" dirty="0">
              <a:latin typeface="Open Sans" panose="020B0606030504020204" pitchFamily="34" charset="0"/>
              <a:ea typeface="Open Sans" panose="020B0606030504020204" pitchFamily="34" charset="0"/>
              <a:cs typeface="Open Sans" panose="020B0606030504020204" pitchFamily="34" charset="0"/>
            </a:endParaRPr>
          </a:p>
          <a:p>
            <a:pPr marL="12700" marR="49530">
              <a:lnSpc>
                <a:spcPts val="1660"/>
              </a:lnSpc>
              <a:spcBef>
                <a:spcPts val="175"/>
              </a:spcBef>
            </a:pPr>
            <a:r>
              <a:rPr lang="en-US" sz="1400" b="1" dirty="0">
                <a:latin typeface="Open Sans" panose="020B0606030504020204" pitchFamily="34" charset="0"/>
                <a:ea typeface="Open Sans" panose="020B0606030504020204" pitchFamily="34" charset="0"/>
                <a:cs typeface="Open Sans" panose="020B0606030504020204" pitchFamily="34" charset="0"/>
              </a:rPr>
              <a:t>EDUCATION / </a:t>
            </a:r>
            <a:r>
              <a:rPr lang="en-US" sz="1400" dirty="0">
                <a:latin typeface="Open Sans" panose="020B0606030504020204" pitchFamily="34" charset="0"/>
                <a:ea typeface="Open Sans" panose="020B0606030504020204" pitchFamily="34" charset="0"/>
                <a:cs typeface="Open Sans" panose="020B0606030504020204" pitchFamily="34" charset="0"/>
              </a:rPr>
              <a:t>UW, MUP/ MLA; Ohio State University, BS in Architecture</a:t>
            </a:r>
          </a:p>
          <a:p>
            <a:pPr marL="12700" marR="49530">
              <a:lnSpc>
                <a:spcPts val="1660"/>
              </a:lnSpc>
              <a:spcBef>
                <a:spcPts val="175"/>
              </a:spcBef>
            </a:pPr>
            <a:endParaRPr lang="en-US" sz="1400" b="1" dirty="0">
              <a:latin typeface="Open Sans" panose="020B0606030504020204" pitchFamily="34" charset="0"/>
              <a:ea typeface="Open Sans" panose="020B0606030504020204" pitchFamily="34" charset="0"/>
              <a:cs typeface="Open Sans" panose="020B0606030504020204" pitchFamily="34" charset="0"/>
            </a:endParaRPr>
          </a:p>
          <a:p>
            <a:pPr marL="12700" marR="49530">
              <a:lnSpc>
                <a:spcPts val="1660"/>
              </a:lnSpc>
              <a:spcBef>
                <a:spcPts val="175"/>
              </a:spcBef>
            </a:pPr>
            <a:r>
              <a:rPr lang="en-US" sz="1400" b="1" dirty="0">
                <a:latin typeface="Open Sans" panose="020B0606030504020204" pitchFamily="34" charset="0"/>
                <a:ea typeface="Open Sans" panose="020B0606030504020204" pitchFamily="34" charset="0"/>
                <a:cs typeface="Open Sans" panose="020B0606030504020204" pitchFamily="34" charset="0"/>
              </a:rPr>
              <a:t>YEARS PLANNING / </a:t>
            </a:r>
            <a:r>
              <a:rPr lang="en-US" sz="1400" dirty="0">
                <a:latin typeface="Open Sans" panose="020B0606030504020204" pitchFamily="34" charset="0"/>
                <a:ea typeface="Open Sans" panose="020B0606030504020204" pitchFamily="34" charset="0"/>
                <a:cs typeface="Open Sans" panose="020B0606030504020204" pitchFamily="34" charset="0"/>
              </a:rPr>
              <a:t>8</a:t>
            </a:r>
          </a:p>
          <a:p>
            <a:pPr marL="12700" marR="49530">
              <a:lnSpc>
                <a:spcPts val="1660"/>
              </a:lnSpc>
              <a:spcBef>
                <a:spcPts val="175"/>
              </a:spcBef>
            </a:pPr>
            <a:endParaRPr lang="en-US" sz="1400" b="1" dirty="0">
              <a:latin typeface="Open Sans" panose="020B0606030504020204" pitchFamily="34" charset="0"/>
              <a:ea typeface="Open Sans" panose="020B0606030504020204" pitchFamily="34" charset="0"/>
              <a:cs typeface="Open Sans" panose="020B0606030504020204" pitchFamily="34" charset="0"/>
            </a:endParaRPr>
          </a:p>
          <a:p>
            <a:pPr marL="12700" marR="49530">
              <a:lnSpc>
                <a:spcPts val="1660"/>
              </a:lnSpc>
              <a:spcBef>
                <a:spcPts val="175"/>
              </a:spcBef>
            </a:pPr>
            <a:r>
              <a:rPr lang="en-US" sz="1400" b="1" dirty="0">
                <a:latin typeface="Open Sans" panose="020B0606030504020204" pitchFamily="34" charset="0"/>
                <a:ea typeface="Open Sans" panose="020B0606030504020204" pitchFamily="34" charset="0"/>
                <a:cs typeface="Open Sans" panose="020B0606030504020204" pitchFamily="34" charset="0"/>
              </a:rPr>
              <a:t>WHY I PURSUED PLANNING AS A PROFESSION / </a:t>
            </a:r>
            <a:r>
              <a:rPr lang="en-US" sz="1400" dirty="0">
                <a:latin typeface="Open Sans" panose="020B0606030504020204" pitchFamily="34" charset="0"/>
                <a:ea typeface="Open Sans" panose="020B0606030504020204" pitchFamily="34" charset="0"/>
                <a:cs typeface="Open Sans" panose="020B0606030504020204" pitchFamily="34" charset="0"/>
              </a:rPr>
              <a:t>To improve spaces between buildings and empower communities to effect desired change. </a:t>
            </a:r>
          </a:p>
          <a:p>
            <a:pPr marL="12700" marR="49530">
              <a:lnSpc>
                <a:spcPts val="1660"/>
              </a:lnSpc>
              <a:spcBef>
                <a:spcPts val="175"/>
              </a:spcBef>
            </a:pPr>
            <a:endParaRPr lang="en-US" sz="1400" b="1" dirty="0">
              <a:latin typeface="Open Sans" panose="020B0606030504020204" pitchFamily="34" charset="0"/>
              <a:ea typeface="Open Sans" panose="020B0606030504020204" pitchFamily="34" charset="0"/>
              <a:cs typeface="Open Sans" panose="020B0606030504020204" pitchFamily="34" charset="0"/>
            </a:endParaRPr>
          </a:p>
          <a:p>
            <a:pPr marL="12700" marR="49530">
              <a:lnSpc>
                <a:spcPts val="1660"/>
              </a:lnSpc>
              <a:spcBef>
                <a:spcPts val="175"/>
              </a:spcBef>
            </a:pPr>
            <a:r>
              <a:rPr lang="en-US" sz="1400" b="1" dirty="0">
                <a:latin typeface="Open Sans" panose="020B0606030504020204" pitchFamily="34" charset="0"/>
                <a:ea typeface="Open Sans" panose="020B0606030504020204" pitchFamily="34" charset="0"/>
                <a:cs typeface="Open Sans" panose="020B0606030504020204" pitchFamily="34" charset="0"/>
              </a:rPr>
              <a:t>PAST WORK EXPERIENCE / </a:t>
            </a:r>
            <a:r>
              <a:rPr lang="en-US" sz="1400" dirty="0">
                <a:latin typeface="Open Sans" panose="020B0606030504020204" pitchFamily="34" charset="0"/>
                <a:ea typeface="Open Sans" panose="020B0606030504020204" pitchFamily="34" charset="0"/>
                <a:cs typeface="Open Sans" panose="020B0606030504020204" pitchFamily="34" charset="0"/>
              </a:rPr>
              <a:t>Peace Corps – Mali Volunteer; Downtown Association of Fairbanks and City of North Pole, AK Urban Design Coordinator; City of Columbus, OH Planning Intern</a:t>
            </a:r>
            <a:endParaRPr lang="en-US" sz="1400" b="1" dirty="0">
              <a:latin typeface="Open Sans" panose="020B0606030504020204" pitchFamily="34" charset="0"/>
              <a:ea typeface="Open Sans" panose="020B0606030504020204" pitchFamily="34" charset="0"/>
              <a:cs typeface="Open Sans" panose="020B0606030504020204" pitchFamily="34" charset="0"/>
            </a:endParaRPr>
          </a:p>
        </p:txBody>
      </p:sp>
      <p:sp>
        <p:nvSpPr>
          <p:cNvPr id="4" name="object 4"/>
          <p:cNvSpPr/>
          <p:nvPr/>
        </p:nvSpPr>
        <p:spPr>
          <a:xfrm>
            <a:off x="935736" y="1265311"/>
            <a:ext cx="1904999" cy="96011"/>
          </a:xfrm>
          <a:prstGeom prst="rect">
            <a:avLst/>
          </a:prstGeom>
          <a:blipFill>
            <a:blip r:embed="rId2" cstate="print"/>
            <a:stretch>
              <a:fillRect/>
            </a:stretch>
          </a:blipFill>
        </p:spPr>
        <p:txBody>
          <a:bodyPr wrap="square" lIns="0" tIns="0" rIns="0" bIns="0" rtlCol="0"/>
          <a:lstStyle/>
          <a:p>
            <a:endParaRPr/>
          </a:p>
        </p:txBody>
      </p:sp>
      <p:sp>
        <p:nvSpPr>
          <p:cNvPr id="5" name="object 5"/>
          <p:cNvSpPr/>
          <p:nvPr/>
        </p:nvSpPr>
        <p:spPr>
          <a:xfrm>
            <a:off x="6412999" y="0"/>
            <a:ext cx="2103120" cy="7772400"/>
          </a:xfrm>
          <a:custGeom>
            <a:avLst/>
            <a:gdLst/>
            <a:ahLst/>
            <a:cxnLst/>
            <a:rect l="l" t="t" r="r" b="b"/>
            <a:pathLst>
              <a:path w="2103120" h="7772400">
                <a:moveTo>
                  <a:pt x="2102853" y="0"/>
                </a:moveTo>
                <a:lnTo>
                  <a:pt x="0" y="7772400"/>
                </a:lnTo>
                <a:lnTo>
                  <a:pt x="2102853" y="7772400"/>
                </a:lnTo>
                <a:lnTo>
                  <a:pt x="2102853" y="0"/>
                </a:lnTo>
                <a:close/>
              </a:path>
            </a:pathLst>
          </a:custGeom>
          <a:solidFill>
            <a:srgbClr val="D7D9DA"/>
          </a:solidFill>
        </p:spPr>
        <p:txBody>
          <a:bodyPr wrap="square" lIns="0" tIns="0" rIns="0" bIns="0" rtlCol="0"/>
          <a:lstStyle/>
          <a:p>
            <a:endParaRPr/>
          </a:p>
        </p:txBody>
      </p:sp>
      <p:sp>
        <p:nvSpPr>
          <p:cNvPr id="6" name="object 6"/>
          <p:cNvSpPr/>
          <p:nvPr/>
        </p:nvSpPr>
        <p:spPr>
          <a:xfrm>
            <a:off x="8516111" y="0"/>
            <a:ext cx="1541780" cy="7772400"/>
          </a:xfrm>
          <a:custGeom>
            <a:avLst/>
            <a:gdLst/>
            <a:ahLst/>
            <a:cxnLst/>
            <a:rect l="l" t="t" r="r" b="b"/>
            <a:pathLst>
              <a:path w="1541779" h="7772400">
                <a:moveTo>
                  <a:pt x="0" y="7772400"/>
                </a:moveTo>
                <a:lnTo>
                  <a:pt x="1541767" y="7772400"/>
                </a:lnTo>
                <a:lnTo>
                  <a:pt x="1541767" y="0"/>
                </a:lnTo>
                <a:lnTo>
                  <a:pt x="0" y="0"/>
                </a:lnTo>
                <a:lnTo>
                  <a:pt x="0" y="7772400"/>
                </a:lnTo>
                <a:close/>
              </a:path>
            </a:pathLst>
          </a:custGeom>
          <a:solidFill>
            <a:srgbClr val="D7D9DA"/>
          </a:solidFill>
        </p:spPr>
        <p:txBody>
          <a:bodyPr wrap="square" lIns="0" tIns="0" rIns="0" bIns="0" rtlCol="0"/>
          <a:lstStyle/>
          <a:p>
            <a:endParaRPr/>
          </a:p>
        </p:txBody>
      </p:sp>
      <p:sp>
        <p:nvSpPr>
          <p:cNvPr id="8" name="TextBox 7"/>
          <p:cNvSpPr txBox="1"/>
          <p:nvPr/>
        </p:nvSpPr>
        <p:spPr>
          <a:xfrm>
            <a:off x="805152" y="333381"/>
            <a:ext cx="5604168" cy="707886"/>
          </a:xfrm>
          <a:prstGeom prst="rect">
            <a:avLst/>
          </a:prstGeom>
          <a:noFill/>
        </p:spPr>
        <p:txBody>
          <a:bodyPr wrap="square" rtlCol="0">
            <a:spAutoFit/>
          </a:bodyPr>
          <a:lstStyle/>
          <a:p>
            <a:r>
              <a:rPr lang="en-US" sz="4000" dirty="0">
                <a:latin typeface="Uni Sans" pitchFamily="2" charset="77"/>
              </a:rPr>
              <a:t>Rachel Miller</a:t>
            </a:r>
            <a:endParaRPr lang="en-US" sz="4000" dirty="0"/>
          </a:p>
        </p:txBody>
      </p:sp>
      <p:sp>
        <p:nvSpPr>
          <p:cNvPr id="10" name="object 6"/>
          <p:cNvSpPr/>
          <p:nvPr/>
        </p:nvSpPr>
        <p:spPr>
          <a:xfrm>
            <a:off x="7196851" y="687324"/>
            <a:ext cx="1940051" cy="2743199"/>
          </a:xfrm>
          <a:prstGeom prst="rect">
            <a:avLst/>
          </a:prstGeom>
          <a:blipFill>
            <a:blip r:embed="rId3"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350796496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txBox="1"/>
          <p:nvPr/>
        </p:nvSpPr>
        <p:spPr>
          <a:xfrm>
            <a:off x="932064" y="1524000"/>
            <a:ext cx="5477256" cy="4260782"/>
          </a:xfrm>
          <a:prstGeom prst="rect">
            <a:avLst/>
          </a:prstGeom>
        </p:spPr>
        <p:txBody>
          <a:bodyPr vert="horz" wrap="square" lIns="0" tIns="13335" rIns="0" bIns="0" rtlCol="0">
            <a:spAutoFit/>
          </a:bodyPr>
          <a:lstStyle/>
          <a:p>
            <a:pPr marL="12700">
              <a:lnSpc>
                <a:spcPct val="100000"/>
              </a:lnSpc>
              <a:spcBef>
                <a:spcPts val="105"/>
              </a:spcBef>
            </a:pPr>
            <a:r>
              <a:rPr lang="en-US" sz="1400" b="1" dirty="0">
                <a:latin typeface="Open Sans" panose="020B0606030504020204" pitchFamily="34" charset="0"/>
                <a:ea typeface="Open Sans" panose="020B0606030504020204" pitchFamily="34" charset="0"/>
                <a:cs typeface="Open Sans" panose="020B0606030504020204" pitchFamily="34" charset="0"/>
              </a:rPr>
              <a:t>EMPLOYER / </a:t>
            </a:r>
            <a:r>
              <a:rPr lang="en-US" sz="1400" dirty="0">
                <a:latin typeface="Open Sans" panose="020B0606030504020204" pitchFamily="34" charset="0"/>
                <a:ea typeface="Open Sans" panose="020B0606030504020204" pitchFamily="34" charset="0"/>
                <a:cs typeface="Open Sans" panose="020B0606030504020204" pitchFamily="34" charset="0"/>
              </a:rPr>
              <a:t>City of Kirkland</a:t>
            </a:r>
          </a:p>
          <a:p>
            <a:pPr marL="12700">
              <a:lnSpc>
                <a:spcPct val="100000"/>
              </a:lnSpc>
              <a:spcBef>
                <a:spcPts val="105"/>
              </a:spcBef>
            </a:pPr>
            <a:endParaRPr lang="en-US" sz="1400" b="1" dirty="0">
              <a:latin typeface="Open Sans" panose="020B0606030504020204" pitchFamily="34" charset="0"/>
              <a:ea typeface="Open Sans" panose="020B0606030504020204" pitchFamily="34" charset="0"/>
              <a:cs typeface="Open Sans" panose="020B0606030504020204" pitchFamily="34" charset="0"/>
            </a:endParaRPr>
          </a:p>
          <a:p>
            <a:pPr marL="12700">
              <a:lnSpc>
                <a:spcPct val="100000"/>
              </a:lnSpc>
              <a:spcBef>
                <a:spcPts val="105"/>
              </a:spcBef>
            </a:pPr>
            <a:r>
              <a:rPr lang="en-US" sz="1400" b="1" dirty="0">
                <a:latin typeface="Open Sans" panose="020B0606030504020204" pitchFamily="34" charset="0"/>
                <a:ea typeface="Open Sans" panose="020B0606030504020204" pitchFamily="34" charset="0"/>
                <a:cs typeface="Open Sans" panose="020B0606030504020204" pitchFamily="34" charset="0"/>
              </a:rPr>
              <a:t>PLANNING FOCUS / </a:t>
            </a:r>
            <a:r>
              <a:rPr lang="en-US" sz="1400" dirty="0">
                <a:latin typeface="Open Sans" panose="020B0606030504020204" pitchFamily="34" charset="0"/>
                <a:ea typeface="Open Sans" panose="020B0606030504020204" pitchFamily="34" charset="0"/>
                <a:cs typeface="Open Sans" panose="020B0606030504020204" pitchFamily="34" charset="0"/>
              </a:rPr>
              <a:t>Economic development, tourism, cultural affairs </a:t>
            </a:r>
            <a:endParaRPr lang="en-US" sz="1400" b="1" dirty="0">
              <a:latin typeface="Open Sans" panose="020B0606030504020204" pitchFamily="34" charset="0"/>
              <a:ea typeface="Open Sans" panose="020B0606030504020204" pitchFamily="34" charset="0"/>
              <a:cs typeface="Open Sans" panose="020B0606030504020204" pitchFamily="34" charset="0"/>
            </a:endParaRPr>
          </a:p>
          <a:p>
            <a:pPr marL="12700">
              <a:lnSpc>
                <a:spcPct val="100000"/>
              </a:lnSpc>
              <a:spcBef>
                <a:spcPts val="105"/>
              </a:spcBef>
            </a:pPr>
            <a:endParaRPr lang="en-US" sz="1400" b="1" dirty="0">
              <a:latin typeface="Open Sans" panose="020B0606030504020204" pitchFamily="34" charset="0"/>
              <a:ea typeface="Open Sans" panose="020B0606030504020204" pitchFamily="34" charset="0"/>
              <a:cs typeface="Open Sans" panose="020B0606030504020204" pitchFamily="34" charset="0"/>
            </a:endParaRPr>
          </a:p>
          <a:p>
            <a:pPr marL="12700">
              <a:lnSpc>
                <a:spcPct val="100000"/>
              </a:lnSpc>
              <a:spcBef>
                <a:spcPts val="105"/>
              </a:spcBef>
            </a:pPr>
            <a:r>
              <a:rPr lang="en-US" sz="1400" b="1" dirty="0">
                <a:latin typeface="Open Sans" panose="020B0606030504020204" pitchFamily="34" charset="0"/>
                <a:ea typeface="Open Sans" panose="020B0606030504020204" pitchFamily="34" charset="0"/>
                <a:cs typeface="Open Sans" panose="020B0606030504020204" pitchFamily="34" charset="0"/>
              </a:rPr>
              <a:t>MOST INTERESTING PROJECT AS A PLANNER / </a:t>
            </a:r>
            <a:r>
              <a:rPr lang="en-US" sz="1400" dirty="0">
                <a:latin typeface="Open Sans" panose="020B0606030504020204" pitchFamily="34" charset="0"/>
                <a:ea typeface="Open Sans" panose="020B0606030504020204" pitchFamily="34" charset="0"/>
                <a:cs typeface="Open Sans" panose="020B0606030504020204" pitchFamily="34" charset="0"/>
              </a:rPr>
              <a:t>Riverfront Recapture, Inc., Hartford, CT (directed the redevelopment of 7-miles reach of Connecticut Riverfront through four cities)</a:t>
            </a:r>
            <a:endParaRPr lang="en-US" sz="1400" b="1" dirty="0">
              <a:latin typeface="Open Sans" panose="020B0606030504020204" pitchFamily="34" charset="0"/>
              <a:ea typeface="Open Sans" panose="020B0606030504020204" pitchFamily="34" charset="0"/>
              <a:cs typeface="Open Sans" panose="020B0606030504020204" pitchFamily="34" charset="0"/>
            </a:endParaRPr>
          </a:p>
          <a:p>
            <a:pPr marL="12700">
              <a:lnSpc>
                <a:spcPct val="100000"/>
              </a:lnSpc>
              <a:spcBef>
                <a:spcPts val="105"/>
              </a:spcBef>
            </a:pPr>
            <a:endParaRPr lang="en-US" sz="1400" b="1" dirty="0">
              <a:latin typeface="Open Sans" panose="020B0606030504020204" pitchFamily="34" charset="0"/>
              <a:ea typeface="Open Sans" panose="020B0606030504020204" pitchFamily="34" charset="0"/>
              <a:cs typeface="Open Sans" panose="020B0606030504020204" pitchFamily="34" charset="0"/>
            </a:endParaRPr>
          </a:p>
          <a:p>
            <a:pPr marL="12700">
              <a:lnSpc>
                <a:spcPct val="100000"/>
              </a:lnSpc>
              <a:spcBef>
                <a:spcPts val="105"/>
              </a:spcBef>
            </a:pPr>
            <a:r>
              <a:rPr lang="en-US" sz="1400" b="1" dirty="0">
                <a:latin typeface="Open Sans" panose="020B0606030504020204" pitchFamily="34" charset="0"/>
                <a:ea typeface="Open Sans" panose="020B0606030504020204" pitchFamily="34" charset="0"/>
                <a:cs typeface="Open Sans" panose="020B0606030504020204" pitchFamily="34" charset="0"/>
              </a:rPr>
              <a:t>EDUCATION / </a:t>
            </a:r>
            <a:r>
              <a:rPr lang="en-US" sz="1400" dirty="0">
                <a:latin typeface="Open Sans" panose="020B0606030504020204" pitchFamily="34" charset="0"/>
                <a:ea typeface="Open Sans" panose="020B0606030504020204" pitchFamily="34" charset="0"/>
                <a:cs typeface="Open Sans" panose="020B0606030504020204" pitchFamily="34" charset="0"/>
              </a:rPr>
              <a:t>Skidmore College, BA; Cornell University, MRP</a:t>
            </a:r>
          </a:p>
          <a:p>
            <a:pPr marL="12700">
              <a:lnSpc>
                <a:spcPct val="100000"/>
              </a:lnSpc>
              <a:spcBef>
                <a:spcPts val="105"/>
              </a:spcBef>
            </a:pPr>
            <a:endParaRPr lang="en-US" sz="1400" b="1" dirty="0">
              <a:latin typeface="Open Sans" panose="020B0606030504020204" pitchFamily="34" charset="0"/>
              <a:ea typeface="Open Sans" panose="020B0606030504020204" pitchFamily="34" charset="0"/>
              <a:cs typeface="Open Sans" panose="020B0606030504020204" pitchFamily="34" charset="0"/>
            </a:endParaRPr>
          </a:p>
          <a:p>
            <a:pPr marL="12700">
              <a:lnSpc>
                <a:spcPct val="100000"/>
              </a:lnSpc>
              <a:spcBef>
                <a:spcPts val="105"/>
              </a:spcBef>
            </a:pPr>
            <a:r>
              <a:rPr lang="en-US" sz="1400" b="1" dirty="0">
                <a:latin typeface="Open Sans" panose="020B0606030504020204" pitchFamily="34" charset="0"/>
                <a:ea typeface="Open Sans" panose="020B0606030504020204" pitchFamily="34" charset="0"/>
                <a:cs typeface="Open Sans" panose="020B0606030504020204" pitchFamily="34" charset="0"/>
              </a:rPr>
              <a:t>YEARS PLANNING / </a:t>
            </a:r>
            <a:r>
              <a:rPr lang="en-US" sz="1400" dirty="0">
                <a:latin typeface="Open Sans" panose="020B0606030504020204" pitchFamily="34" charset="0"/>
                <a:ea typeface="Open Sans" panose="020B0606030504020204" pitchFamily="34" charset="0"/>
                <a:cs typeface="Open Sans" panose="020B0606030504020204" pitchFamily="34" charset="0"/>
              </a:rPr>
              <a:t>28</a:t>
            </a:r>
          </a:p>
          <a:p>
            <a:pPr marL="12700">
              <a:lnSpc>
                <a:spcPct val="100000"/>
              </a:lnSpc>
              <a:spcBef>
                <a:spcPts val="105"/>
              </a:spcBef>
            </a:pPr>
            <a:endParaRPr lang="en-US" sz="1400" b="1" dirty="0">
              <a:latin typeface="Open Sans" panose="020B0606030504020204" pitchFamily="34" charset="0"/>
              <a:ea typeface="Open Sans" panose="020B0606030504020204" pitchFamily="34" charset="0"/>
              <a:cs typeface="Open Sans" panose="020B0606030504020204" pitchFamily="34" charset="0"/>
            </a:endParaRPr>
          </a:p>
          <a:p>
            <a:pPr marL="12700">
              <a:lnSpc>
                <a:spcPct val="100000"/>
              </a:lnSpc>
              <a:spcBef>
                <a:spcPts val="105"/>
              </a:spcBef>
            </a:pPr>
            <a:r>
              <a:rPr lang="en-US" sz="1400" b="1" dirty="0">
                <a:latin typeface="Open Sans" panose="020B0606030504020204" pitchFamily="34" charset="0"/>
                <a:ea typeface="Open Sans" panose="020B0606030504020204" pitchFamily="34" charset="0"/>
                <a:cs typeface="Open Sans" panose="020B0606030504020204" pitchFamily="34" charset="0"/>
              </a:rPr>
              <a:t>WHYA I PURSUED PLANNING AS A PROFESSION / </a:t>
            </a:r>
            <a:r>
              <a:rPr lang="en-US" sz="1400" dirty="0">
                <a:latin typeface="Open Sans" panose="020B0606030504020204" pitchFamily="34" charset="0"/>
                <a:ea typeface="Open Sans" panose="020B0606030504020204" pitchFamily="34" charset="0"/>
                <a:cs typeface="Open Sans" panose="020B0606030504020204" pitchFamily="34" charset="0"/>
              </a:rPr>
              <a:t>I was drawn to adaptive reuse and revitalization projects that engage community and incorporate community history and assets into efforts to address current issues. </a:t>
            </a:r>
          </a:p>
          <a:p>
            <a:pPr marL="12700">
              <a:lnSpc>
                <a:spcPct val="100000"/>
              </a:lnSpc>
              <a:spcBef>
                <a:spcPts val="105"/>
              </a:spcBef>
            </a:pPr>
            <a:endParaRPr lang="en-US" sz="1400" b="1" dirty="0">
              <a:latin typeface="Open Sans" panose="020B0606030504020204" pitchFamily="34" charset="0"/>
              <a:ea typeface="Open Sans" panose="020B0606030504020204" pitchFamily="34" charset="0"/>
              <a:cs typeface="Open Sans" panose="020B0606030504020204" pitchFamily="34" charset="0"/>
            </a:endParaRPr>
          </a:p>
          <a:p>
            <a:pPr marL="12700">
              <a:lnSpc>
                <a:spcPct val="100000"/>
              </a:lnSpc>
              <a:spcBef>
                <a:spcPts val="105"/>
              </a:spcBef>
            </a:pPr>
            <a:r>
              <a:rPr lang="en-US" sz="1400" b="1" dirty="0">
                <a:latin typeface="Open Sans" panose="020B0606030504020204" pitchFamily="34" charset="0"/>
                <a:ea typeface="Open Sans" panose="020B0606030504020204" pitchFamily="34" charset="0"/>
                <a:cs typeface="Open Sans" panose="020B0606030504020204" pitchFamily="34" charset="0"/>
              </a:rPr>
              <a:t>PAST WORK EXPERIENCE / </a:t>
            </a:r>
            <a:r>
              <a:rPr lang="en-US" sz="1400" dirty="0">
                <a:latin typeface="Open Sans" panose="020B0606030504020204" pitchFamily="34" charset="0"/>
                <a:ea typeface="Open Sans" panose="020B0606030504020204" pitchFamily="34" charset="0"/>
                <a:cs typeface="Open Sans" panose="020B0606030504020204" pitchFamily="34" charset="0"/>
              </a:rPr>
              <a:t>Public and private planning work; staff Seattle Landmarks Board, National Register of Historic Places; Riverfront Recapture, Inc., Economic Development staff; cities of Bellevue and Kirkland </a:t>
            </a:r>
            <a:endParaRPr lang="en-US" sz="1400" b="1" dirty="0">
              <a:latin typeface="Open Sans" panose="020B0606030504020204" pitchFamily="34" charset="0"/>
              <a:ea typeface="Open Sans" panose="020B0606030504020204" pitchFamily="34" charset="0"/>
              <a:cs typeface="Open Sans" panose="020B0606030504020204" pitchFamily="34" charset="0"/>
            </a:endParaRPr>
          </a:p>
        </p:txBody>
      </p:sp>
      <p:sp>
        <p:nvSpPr>
          <p:cNvPr id="4" name="object 4"/>
          <p:cNvSpPr/>
          <p:nvPr/>
        </p:nvSpPr>
        <p:spPr>
          <a:xfrm>
            <a:off x="935736" y="1265311"/>
            <a:ext cx="1904999" cy="96011"/>
          </a:xfrm>
          <a:prstGeom prst="rect">
            <a:avLst/>
          </a:prstGeom>
          <a:blipFill>
            <a:blip r:embed="rId2" cstate="print"/>
            <a:stretch>
              <a:fillRect/>
            </a:stretch>
          </a:blipFill>
        </p:spPr>
        <p:txBody>
          <a:bodyPr wrap="square" lIns="0" tIns="0" rIns="0" bIns="0" rtlCol="0"/>
          <a:lstStyle/>
          <a:p>
            <a:endParaRPr/>
          </a:p>
        </p:txBody>
      </p:sp>
      <p:sp>
        <p:nvSpPr>
          <p:cNvPr id="5" name="object 5"/>
          <p:cNvSpPr/>
          <p:nvPr/>
        </p:nvSpPr>
        <p:spPr>
          <a:xfrm>
            <a:off x="6412999" y="0"/>
            <a:ext cx="2103120" cy="7772400"/>
          </a:xfrm>
          <a:custGeom>
            <a:avLst/>
            <a:gdLst/>
            <a:ahLst/>
            <a:cxnLst/>
            <a:rect l="l" t="t" r="r" b="b"/>
            <a:pathLst>
              <a:path w="2103120" h="7772400">
                <a:moveTo>
                  <a:pt x="2102853" y="0"/>
                </a:moveTo>
                <a:lnTo>
                  <a:pt x="0" y="7772400"/>
                </a:lnTo>
                <a:lnTo>
                  <a:pt x="2102853" y="7772400"/>
                </a:lnTo>
                <a:lnTo>
                  <a:pt x="2102853" y="0"/>
                </a:lnTo>
                <a:close/>
              </a:path>
            </a:pathLst>
          </a:custGeom>
          <a:solidFill>
            <a:srgbClr val="D7D9DA"/>
          </a:solidFill>
        </p:spPr>
        <p:txBody>
          <a:bodyPr wrap="square" lIns="0" tIns="0" rIns="0" bIns="0" rtlCol="0"/>
          <a:lstStyle/>
          <a:p>
            <a:endParaRPr/>
          </a:p>
        </p:txBody>
      </p:sp>
      <p:sp>
        <p:nvSpPr>
          <p:cNvPr id="6" name="object 6"/>
          <p:cNvSpPr/>
          <p:nvPr/>
        </p:nvSpPr>
        <p:spPr>
          <a:xfrm>
            <a:off x="8516111" y="0"/>
            <a:ext cx="1541780" cy="7772400"/>
          </a:xfrm>
          <a:custGeom>
            <a:avLst/>
            <a:gdLst/>
            <a:ahLst/>
            <a:cxnLst/>
            <a:rect l="l" t="t" r="r" b="b"/>
            <a:pathLst>
              <a:path w="1541779" h="7772400">
                <a:moveTo>
                  <a:pt x="0" y="7772400"/>
                </a:moveTo>
                <a:lnTo>
                  <a:pt x="1541767" y="7772400"/>
                </a:lnTo>
                <a:lnTo>
                  <a:pt x="1541767" y="0"/>
                </a:lnTo>
                <a:lnTo>
                  <a:pt x="0" y="0"/>
                </a:lnTo>
                <a:lnTo>
                  <a:pt x="0" y="7772400"/>
                </a:lnTo>
                <a:close/>
              </a:path>
            </a:pathLst>
          </a:custGeom>
          <a:solidFill>
            <a:srgbClr val="D7D9DA"/>
          </a:solidFill>
        </p:spPr>
        <p:txBody>
          <a:bodyPr wrap="square" lIns="0" tIns="0" rIns="0" bIns="0" rtlCol="0"/>
          <a:lstStyle/>
          <a:p>
            <a:endParaRPr/>
          </a:p>
        </p:txBody>
      </p:sp>
      <p:sp>
        <p:nvSpPr>
          <p:cNvPr id="8" name="TextBox 7"/>
          <p:cNvSpPr txBox="1"/>
          <p:nvPr/>
        </p:nvSpPr>
        <p:spPr>
          <a:xfrm>
            <a:off x="805152" y="333381"/>
            <a:ext cx="5604168" cy="707886"/>
          </a:xfrm>
          <a:prstGeom prst="rect">
            <a:avLst/>
          </a:prstGeom>
          <a:noFill/>
        </p:spPr>
        <p:txBody>
          <a:bodyPr wrap="square" rtlCol="0">
            <a:spAutoFit/>
          </a:bodyPr>
          <a:lstStyle/>
          <a:p>
            <a:r>
              <a:rPr lang="en-US" sz="4000" dirty="0">
                <a:latin typeface="Uni Sans" pitchFamily="2" charset="77"/>
              </a:rPr>
              <a:t>Ellen R. Miller-Wolfe</a:t>
            </a:r>
            <a:endParaRPr lang="en-US" sz="4000" dirty="0"/>
          </a:p>
        </p:txBody>
      </p:sp>
      <p:sp>
        <p:nvSpPr>
          <p:cNvPr id="9" name="object 8"/>
          <p:cNvSpPr/>
          <p:nvPr/>
        </p:nvSpPr>
        <p:spPr>
          <a:xfrm>
            <a:off x="7185802" y="762000"/>
            <a:ext cx="1943099" cy="2743199"/>
          </a:xfrm>
          <a:prstGeom prst="rect">
            <a:avLst/>
          </a:prstGeom>
          <a:blipFill>
            <a:blip r:embed="rId3"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218247027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txBox="1"/>
          <p:nvPr/>
        </p:nvSpPr>
        <p:spPr>
          <a:xfrm>
            <a:off x="932064" y="1524000"/>
            <a:ext cx="5477256" cy="4782463"/>
          </a:xfrm>
          <a:prstGeom prst="rect">
            <a:avLst/>
          </a:prstGeom>
        </p:spPr>
        <p:txBody>
          <a:bodyPr vert="horz" wrap="square" lIns="0" tIns="13335" rIns="0" bIns="0" rtlCol="0">
            <a:spAutoFit/>
          </a:bodyPr>
          <a:lstStyle/>
          <a:p>
            <a:pPr marL="12700">
              <a:lnSpc>
                <a:spcPct val="100000"/>
              </a:lnSpc>
              <a:spcBef>
                <a:spcPts val="105"/>
              </a:spcBef>
            </a:pPr>
            <a:r>
              <a:rPr lang="en-US" sz="1400" b="1" dirty="0">
                <a:latin typeface="Open Sans" panose="020B0606030504020204" pitchFamily="34" charset="0"/>
                <a:ea typeface="Open Sans" panose="020B0606030504020204" pitchFamily="34" charset="0"/>
                <a:cs typeface="Open Sans" panose="020B0606030504020204" pitchFamily="34" charset="0"/>
              </a:rPr>
              <a:t>EMPLOYER / </a:t>
            </a:r>
            <a:r>
              <a:rPr lang="en-US" sz="1400" dirty="0">
                <a:latin typeface="Open Sans" panose="020B0606030504020204" pitchFamily="34" charset="0"/>
                <a:ea typeface="Open Sans" panose="020B0606030504020204" pitchFamily="34" charset="0"/>
                <a:cs typeface="Open Sans" panose="020B0606030504020204" pitchFamily="34" charset="0"/>
              </a:rPr>
              <a:t>Seattle Department of Transportation</a:t>
            </a:r>
          </a:p>
          <a:p>
            <a:pPr marL="12700">
              <a:lnSpc>
                <a:spcPct val="100000"/>
              </a:lnSpc>
              <a:spcBef>
                <a:spcPts val="105"/>
              </a:spcBef>
            </a:pPr>
            <a:endParaRPr lang="en-US" sz="1400" dirty="0">
              <a:latin typeface="Open Sans" panose="020B0606030504020204" pitchFamily="34" charset="0"/>
              <a:ea typeface="Open Sans" panose="020B0606030504020204" pitchFamily="34" charset="0"/>
              <a:cs typeface="Open Sans" panose="020B0606030504020204" pitchFamily="34" charset="0"/>
            </a:endParaRPr>
          </a:p>
          <a:p>
            <a:pPr marL="12700" marR="786765">
              <a:lnSpc>
                <a:spcPts val="1660"/>
              </a:lnSpc>
            </a:pPr>
            <a:r>
              <a:rPr lang="en-US" sz="1400" b="1" dirty="0">
                <a:latin typeface="Open Sans" panose="020B0606030504020204" pitchFamily="34" charset="0"/>
                <a:ea typeface="Open Sans" panose="020B0606030504020204" pitchFamily="34" charset="0"/>
                <a:cs typeface="Open Sans" panose="020B0606030504020204" pitchFamily="34" charset="0"/>
              </a:rPr>
              <a:t>PLANNING FOCUS / </a:t>
            </a:r>
            <a:r>
              <a:rPr lang="en-US" sz="1400" dirty="0">
                <a:latin typeface="Open Sans" panose="020B0606030504020204" pitchFamily="34" charset="0"/>
                <a:ea typeface="Open Sans" panose="020B0606030504020204" pitchFamily="34" charset="0"/>
                <a:cs typeface="Open Sans" panose="020B0606030504020204" pitchFamily="34" charset="0"/>
              </a:rPr>
              <a:t>Transportation Planning</a:t>
            </a:r>
          </a:p>
          <a:p>
            <a:pPr>
              <a:lnSpc>
                <a:spcPct val="100000"/>
              </a:lnSpc>
              <a:spcBef>
                <a:spcPts val="40"/>
              </a:spcBef>
            </a:pPr>
            <a:endParaRPr lang="en-US" sz="1400" dirty="0">
              <a:latin typeface="Open Sans" panose="020B0606030504020204" pitchFamily="34" charset="0"/>
              <a:ea typeface="Open Sans" panose="020B0606030504020204" pitchFamily="34" charset="0"/>
              <a:cs typeface="Open Sans" panose="020B0606030504020204" pitchFamily="34" charset="0"/>
            </a:endParaRPr>
          </a:p>
          <a:p>
            <a:pPr marL="12700">
              <a:lnSpc>
                <a:spcPct val="100000"/>
              </a:lnSpc>
            </a:pPr>
            <a:r>
              <a:rPr lang="en-US" sz="1400" b="1" spc="-5" dirty="0">
                <a:latin typeface="Open Sans" panose="020B0606030504020204" pitchFamily="34" charset="0"/>
                <a:ea typeface="Open Sans" panose="020B0606030504020204" pitchFamily="34" charset="0"/>
                <a:cs typeface="Open Sans" panose="020B0606030504020204" pitchFamily="34" charset="0"/>
              </a:rPr>
              <a:t>MOST </a:t>
            </a:r>
            <a:r>
              <a:rPr lang="en-US" sz="1400" b="1" dirty="0">
                <a:latin typeface="Open Sans" panose="020B0606030504020204" pitchFamily="34" charset="0"/>
                <a:ea typeface="Open Sans" panose="020B0606030504020204" pitchFamily="34" charset="0"/>
                <a:cs typeface="Open Sans" panose="020B0606030504020204" pitchFamily="34" charset="0"/>
              </a:rPr>
              <a:t>INTERESTING PROJECT AS A PLANNER</a:t>
            </a:r>
            <a:r>
              <a:rPr lang="en-US" sz="1400" b="1" spc="-130" dirty="0">
                <a:latin typeface="Open Sans" panose="020B0606030504020204" pitchFamily="34" charset="0"/>
                <a:ea typeface="Open Sans" panose="020B0606030504020204" pitchFamily="34" charset="0"/>
                <a:cs typeface="Open Sans" panose="020B0606030504020204" pitchFamily="34" charset="0"/>
              </a:rPr>
              <a:t> </a:t>
            </a:r>
            <a:r>
              <a:rPr lang="en-US" sz="1400" b="1" dirty="0">
                <a:latin typeface="Open Sans" panose="020B0606030504020204" pitchFamily="34" charset="0"/>
                <a:ea typeface="Open Sans" panose="020B0606030504020204" pitchFamily="34" charset="0"/>
                <a:cs typeface="Open Sans" panose="020B0606030504020204" pitchFamily="34" charset="0"/>
              </a:rPr>
              <a:t>/ </a:t>
            </a:r>
            <a:r>
              <a:rPr lang="en-US" sz="1400" dirty="0">
                <a:latin typeface="Open Sans" panose="020B0606030504020204" pitchFamily="34" charset="0"/>
                <a:ea typeface="Open Sans" panose="020B0606030504020204" pitchFamily="34" charset="0"/>
                <a:cs typeface="Open Sans" panose="020B0606030504020204" pitchFamily="34" charset="0"/>
              </a:rPr>
              <a:t>Working on a multi-agency coordinated vision and near-term action plan for downtown Seattle</a:t>
            </a:r>
          </a:p>
          <a:p>
            <a:pPr>
              <a:lnSpc>
                <a:spcPct val="100000"/>
              </a:lnSpc>
              <a:spcBef>
                <a:spcPts val="5"/>
              </a:spcBef>
            </a:pPr>
            <a:endParaRPr lang="en-US" sz="1400" dirty="0">
              <a:latin typeface="Open Sans" panose="020B0606030504020204" pitchFamily="34" charset="0"/>
              <a:ea typeface="Open Sans" panose="020B0606030504020204" pitchFamily="34" charset="0"/>
              <a:cs typeface="Open Sans" panose="020B0606030504020204" pitchFamily="34" charset="0"/>
            </a:endParaRPr>
          </a:p>
          <a:p>
            <a:pPr marL="12700" marR="282575">
              <a:lnSpc>
                <a:spcPct val="101499"/>
              </a:lnSpc>
            </a:pPr>
            <a:r>
              <a:rPr lang="en-US" sz="1400" b="1" dirty="0">
                <a:latin typeface="Open Sans" panose="020B0606030504020204" pitchFamily="34" charset="0"/>
                <a:ea typeface="Open Sans" panose="020B0606030504020204" pitchFamily="34" charset="0"/>
                <a:cs typeface="Open Sans" panose="020B0606030504020204" pitchFamily="34" charset="0"/>
              </a:rPr>
              <a:t>EDUCATION </a:t>
            </a:r>
            <a:r>
              <a:rPr lang="en-US" sz="1400" b="1" spc="204" dirty="0">
                <a:latin typeface="Open Sans" panose="020B0606030504020204" pitchFamily="34" charset="0"/>
                <a:ea typeface="Open Sans" panose="020B0606030504020204" pitchFamily="34" charset="0"/>
                <a:cs typeface="Open Sans" panose="020B0606030504020204" pitchFamily="34" charset="0"/>
              </a:rPr>
              <a:t>/ </a:t>
            </a:r>
          </a:p>
          <a:p>
            <a:pPr marL="12700" marR="282575">
              <a:lnSpc>
                <a:spcPct val="101499"/>
              </a:lnSpc>
            </a:pPr>
            <a:r>
              <a:rPr lang="en-US" sz="1400" dirty="0">
                <a:latin typeface="Open Sans" panose="020B0606030504020204" pitchFamily="34" charset="0"/>
                <a:ea typeface="Open Sans" panose="020B0606030504020204" pitchFamily="34" charset="0"/>
                <a:cs typeface="Open Sans" panose="020B0606030504020204" pitchFamily="34" charset="0"/>
              </a:rPr>
              <a:t>University of Washington, MUP (‘16) + Design Certificate</a:t>
            </a:r>
          </a:p>
          <a:p>
            <a:pPr marL="12700" marR="282575">
              <a:lnSpc>
                <a:spcPct val="101499"/>
              </a:lnSpc>
            </a:pPr>
            <a:r>
              <a:rPr lang="en-US" sz="1400" dirty="0">
                <a:latin typeface="Open Sans" panose="020B0606030504020204" pitchFamily="34" charset="0"/>
                <a:ea typeface="Open Sans" panose="020B0606030504020204" pitchFamily="34" charset="0"/>
                <a:cs typeface="Open Sans" panose="020B0606030504020204" pitchFamily="34" charset="0"/>
              </a:rPr>
              <a:t>UMASS (‘12) Environmental Design, BS</a:t>
            </a:r>
          </a:p>
          <a:p>
            <a:pPr>
              <a:lnSpc>
                <a:spcPct val="100000"/>
              </a:lnSpc>
              <a:spcBef>
                <a:spcPts val="30"/>
              </a:spcBef>
            </a:pPr>
            <a:endParaRPr lang="en-US" sz="1400" dirty="0">
              <a:latin typeface="Open Sans" panose="020B0606030504020204" pitchFamily="34" charset="0"/>
              <a:ea typeface="Open Sans" panose="020B0606030504020204" pitchFamily="34" charset="0"/>
              <a:cs typeface="Open Sans" panose="020B0606030504020204" pitchFamily="34" charset="0"/>
            </a:endParaRPr>
          </a:p>
          <a:p>
            <a:pPr marL="12700">
              <a:lnSpc>
                <a:spcPct val="100000"/>
              </a:lnSpc>
            </a:pPr>
            <a:r>
              <a:rPr lang="en-US" sz="1400" b="1" dirty="0">
                <a:latin typeface="Open Sans" panose="020B0606030504020204" pitchFamily="34" charset="0"/>
                <a:ea typeface="Open Sans" panose="020B0606030504020204" pitchFamily="34" charset="0"/>
                <a:cs typeface="Open Sans" panose="020B0606030504020204" pitchFamily="34" charset="0"/>
              </a:rPr>
              <a:t>YEARS PLANNING / </a:t>
            </a:r>
            <a:r>
              <a:rPr lang="en-US" sz="1400" dirty="0">
                <a:latin typeface="Open Sans" panose="020B0606030504020204" pitchFamily="34" charset="0"/>
                <a:ea typeface="Open Sans" panose="020B0606030504020204" pitchFamily="34" charset="0"/>
                <a:cs typeface="Open Sans" panose="020B0606030504020204" pitchFamily="34" charset="0"/>
              </a:rPr>
              <a:t>3</a:t>
            </a:r>
          </a:p>
          <a:p>
            <a:pPr marL="12700">
              <a:lnSpc>
                <a:spcPct val="100000"/>
              </a:lnSpc>
            </a:pPr>
            <a:endParaRPr lang="en-US" sz="1400" dirty="0">
              <a:latin typeface="Open Sans" panose="020B0606030504020204" pitchFamily="34" charset="0"/>
              <a:ea typeface="Open Sans" panose="020B0606030504020204" pitchFamily="34" charset="0"/>
              <a:cs typeface="Open Sans" panose="020B0606030504020204" pitchFamily="34" charset="0"/>
            </a:endParaRPr>
          </a:p>
          <a:p>
            <a:pPr marL="12700">
              <a:lnSpc>
                <a:spcPts val="1675"/>
              </a:lnSpc>
            </a:pPr>
            <a:r>
              <a:rPr lang="en-US" sz="1400" b="1" dirty="0">
                <a:latin typeface="Open Sans" panose="020B0606030504020204" pitchFamily="34" charset="0"/>
                <a:ea typeface="Open Sans" panose="020B0606030504020204" pitchFamily="34" charset="0"/>
                <a:cs typeface="Open Sans" panose="020B0606030504020204" pitchFamily="34" charset="0"/>
              </a:rPr>
              <a:t>WHY I PURSUED PLANNING AS A </a:t>
            </a:r>
            <a:r>
              <a:rPr lang="en-US" sz="1400" b="1" spc="-5" dirty="0">
                <a:latin typeface="Open Sans" panose="020B0606030504020204" pitchFamily="34" charset="0"/>
                <a:ea typeface="Open Sans" panose="020B0606030504020204" pitchFamily="34" charset="0"/>
                <a:cs typeface="Open Sans" panose="020B0606030504020204" pitchFamily="34" charset="0"/>
              </a:rPr>
              <a:t>PROFESSION</a:t>
            </a:r>
            <a:r>
              <a:rPr lang="en-US" sz="1400" b="1" spc="-120" dirty="0">
                <a:latin typeface="Open Sans" panose="020B0606030504020204" pitchFamily="34" charset="0"/>
                <a:ea typeface="Open Sans" panose="020B0606030504020204" pitchFamily="34" charset="0"/>
                <a:cs typeface="Open Sans" panose="020B0606030504020204" pitchFamily="34" charset="0"/>
              </a:rPr>
              <a:t> </a:t>
            </a:r>
            <a:r>
              <a:rPr lang="en-US" sz="1400" b="1" dirty="0">
                <a:latin typeface="Open Sans" panose="020B0606030504020204" pitchFamily="34" charset="0"/>
                <a:ea typeface="Open Sans" panose="020B0606030504020204" pitchFamily="34" charset="0"/>
                <a:cs typeface="Open Sans" panose="020B0606030504020204" pitchFamily="34" charset="0"/>
              </a:rPr>
              <a:t>/ </a:t>
            </a:r>
            <a:r>
              <a:rPr lang="en-US" sz="1400" dirty="0">
                <a:latin typeface="Open Sans" panose="020B0606030504020204" pitchFamily="34" charset="0"/>
                <a:ea typeface="Open Sans" panose="020B0606030504020204" pitchFamily="34" charset="0"/>
                <a:cs typeface="Open Sans" panose="020B0606030504020204" pitchFamily="34" charset="0"/>
              </a:rPr>
              <a:t>I’m interested in how cities and the urban form reflect the values of the folks with the most power. I see planning as a pathway to raise up community voices, empower others, and explore the intricacies of decision making.</a:t>
            </a:r>
          </a:p>
          <a:p>
            <a:pPr>
              <a:lnSpc>
                <a:spcPct val="100000"/>
              </a:lnSpc>
              <a:spcBef>
                <a:spcPts val="35"/>
              </a:spcBef>
            </a:pPr>
            <a:endParaRPr lang="en-US" sz="1400" dirty="0">
              <a:latin typeface="Open Sans" panose="020B0606030504020204" pitchFamily="34" charset="0"/>
              <a:ea typeface="Open Sans" panose="020B0606030504020204" pitchFamily="34" charset="0"/>
              <a:cs typeface="Open Sans" panose="020B0606030504020204" pitchFamily="34" charset="0"/>
            </a:endParaRPr>
          </a:p>
          <a:p>
            <a:pPr marL="12700" marR="116205">
              <a:lnSpc>
                <a:spcPts val="1670"/>
              </a:lnSpc>
            </a:pPr>
            <a:r>
              <a:rPr lang="en-US" sz="1400" b="1" dirty="0">
                <a:latin typeface="Open Sans" panose="020B0606030504020204" pitchFamily="34" charset="0"/>
                <a:ea typeface="Open Sans" panose="020B0606030504020204" pitchFamily="34" charset="0"/>
                <a:cs typeface="Open Sans" panose="020B0606030504020204" pitchFamily="34" charset="0"/>
              </a:rPr>
              <a:t>PAST WORK EXPERIENCE / </a:t>
            </a:r>
          </a:p>
          <a:p>
            <a:pPr marL="12700" marR="116205">
              <a:lnSpc>
                <a:spcPts val="1670"/>
              </a:lnSpc>
            </a:pPr>
            <a:r>
              <a:rPr lang="en-US" sz="1400" dirty="0">
                <a:latin typeface="Open Sans" panose="020B0606030504020204" pitchFamily="34" charset="0"/>
                <a:ea typeface="Open Sans" panose="020B0606030504020204" pitchFamily="34" charset="0"/>
                <a:cs typeface="Open Sans" panose="020B0606030504020204" pitchFamily="34" charset="0"/>
              </a:rPr>
              <a:t>Seattle Department of Transportation (2016 – present)</a:t>
            </a:r>
          </a:p>
          <a:p>
            <a:pPr marL="12700" marR="116205">
              <a:lnSpc>
                <a:spcPts val="1670"/>
              </a:lnSpc>
            </a:pPr>
            <a:r>
              <a:rPr lang="en-US" sz="1400" dirty="0">
                <a:latin typeface="Open Sans" panose="020B0606030504020204" pitchFamily="34" charset="0"/>
                <a:ea typeface="Open Sans" panose="020B0606030504020204" pitchFamily="34" charset="0"/>
                <a:cs typeface="Open Sans" panose="020B0606030504020204" pitchFamily="34" charset="0"/>
              </a:rPr>
              <a:t>Seattle Public Utilities (2015 – 2016)</a:t>
            </a:r>
          </a:p>
          <a:p>
            <a:pPr marL="12700" marR="116205">
              <a:lnSpc>
                <a:spcPts val="1670"/>
              </a:lnSpc>
            </a:pPr>
            <a:r>
              <a:rPr lang="en-US" sz="1400" dirty="0">
                <a:latin typeface="Open Sans" panose="020B0606030504020204" pitchFamily="34" charset="0"/>
                <a:ea typeface="Open Sans" panose="020B0606030504020204" pitchFamily="34" charset="0"/>
                <a:cs typeface="Open Sans" panose="020B0606030504020204" pitchFamily="34" charset="0"/>
              </a:rPr>
              <a:t>Center for Educational Software Development (2012-2014)</a:t>
            </a:r>
          </a:p>
        </p:txBody>
      </p:sp>
      <p:sp>
        <p:nvSpPr>
          <p:cNvPr id="4" name="object 4"/>
          <p:cNvSpPr/>
          <p:nvPr/>
        </p:nvSpPr>
        <p:spPr>
          <a:xfrm>
            <a:off x="935736" y="1265311"/>
            <a:ext cx="1904999" cy="96011"/>
          </a:xfrm>
          <a:prstGeom prst="rect">
            <a:avLst/>
          </a:prstGeom>
          <a:blipFill>
            <a:blip r:embed="rId2" cstate="print"/>
            <a:stretch>
              <a:fillRect/>
            </a:stretch>
          </a:blipFill>
        </p:spPr>
        <p:txBody>
          <a:bodyPr wrap="square" lIns="0" tIns="0" rIns="0" bIns="0" rtlCol="0"/>
          <a:lstStyle/>
          <a:p>
            <a:endParaRPr/>
          </a:p>
        </p:txBody>
      </p:sp>
      <p:sp>
        <p:nvSpPr>
          <p:cNvPr id="5" name="object 5"/>
          <p:cNvSpPr/>
          <p:nvPr/>
        </p:nvSpPr>
        <p:spPr>
          <a:xfrm>
            <a:off x="6412999" y="0"/>
            <a:ext cx="2103120" cy="7772400"/>
          </a:xfrm>
          <a:custGeom>
            <a:avLst/>
            <a:gdLst/>
            <a:ahLst/>
            <a:cxnLst/>
            <a:rect l="l" t="t" r="r" b="b"/>
            <a:pathLst>
              <a:path w="2103120" h="7772400">
                <a:moveTo>
                  <a:pt x="2102853" y="0"/>
                </a:moveTo>
                <a:lnTo>
                  <a:pt x="0" y="7772400"/>
                </a:lnTo>
                <a:lnTo>
                  <a:pt x="2102853" y="7772400"/>
                </a:lnTo>
                <a:lnTo>
                  <a:pt x="2102853" y="0"/>
                </a:lnTo>
                <a:close/>
              </a:path>
            </a:pathLst>
          </a:custGeom>
          <a:solidFill>
            <a:srgbClr val="D7D9DA"/>
          </a:solidFill>
        </p:spPr>
        <p:txBody>
          <a:bodyPr wrap="square" lIns="0" tIns="0" rIns="0" bIns="0" rtlCol="0"/>
          <a:lstStyle/>
          <a:p>
            <a:endParaRPr/>
          </a:p>
        </p:txBody>
      </p:sp>
      <p:sp>
        <p:nvSpPr>
          <p:cNvPr id="6" name="object 6"/>
          <p:cNvSpPr/>
          <p:nvPr/>
        </p:nvSpPr>
        <p:spPr>
          <a:xfrm>
            <a:off x="8516111" y="0"/>
            <a:ext cx="1541780" cy="7772400"/>
          </a:xfrm>
          <a:custGeom>
            <a:avLst/>
            <a:gdLst/>
            <a:ahLst/>
            <a:cxnLst/>
            <a:rect l="l" t="t" r="r" b="b"/>
            <a:pathLst>
              <a:path w="1541779" h="7772400">
                <a:moveTo>
                  <a:pt x="0" y="7772400"/>
                </a:moveTo>
                <a:lnTo>
                  <a:pt x="1541767" y="7772400"/>
                </a:lnTo>
                <a:lnTo>
                  <a:pt x="1541767" y="0"/>
                </a:lnTo>
                <a:lnTo>
                  <a:pt x="0" y="0"/>
                </a:lnTo>
                <a:lnTo>
                  <a:pt x="0" y="7772400"/>
                </a:lnTo>
                <a:close/>
              </a:path>
            </a:pathLst>
          </a:custGeom>
          <a:solidFill>
            <a:srgbClr val="D7D9DA"/>
          </a:solidFill>
        </p:spPr>
        <p:txBody>
          <a:bodyPr wrap="square" lIns="0" tIns="0" rIns="0" bIns="0" rtlCol="0"/>
          <a:lstStyle/>
          <a:p>
            <a:endParaRPr/>
          </a:p>
        </p:txBody>
      </p:sp>
      <p:sp>
        <p:nvSpPr>
          <p:cNvPr id="8" name="TextBox 7"/>
          <p:cNvSpPr txBox="1"/>
          <p:nvPr/>
        </p:nvSpPr>
        <p:spPr>
          <a:xfrm>
            <a:off x="805152" y="333381"/>
            <a:ext cx="5604168" cy="707886"/>
          </a:xfrm>
          <a:prstGeom prst="rect">
            <a:avLst/>
          </a:prstGeom>
          <a:noFill/>
        </p:spPr>
        <p:txBody>
          <a:bodyPr wrap="square" rtlCol="0">
            <a:spAutoFit/>
          </a:bodyPr>
          <a:lstStyle/>
          <a:p>
            <a:r>
              <a:rPr lang="en-US" sz="4000" dirty="0">
                <a:latin typeface="Open Sans" panose="020B0606030504020204" pitchFamily="34" charset="0"/>
                <a:ea typeface="Open Sans" panose="020B0606030504020204" pitchFamily="34" charset="0"/>
                <a:cs typeface="Open Sans" panose="020B0606030504020204" pitchFamily="34" charset="0"/>
              </a:rPr>
              <a:t>Lizzie Moll</a:t>
            </a:r>
          </a:p>
        </p:txBody>
      </p:sp>
      <p:pic>
        <p:nvPicPr>
          <p:cNvPr id="10" name="Picture 9" descr="A person smiling for the camera&#10;&#10;Description automatically generated">
            <a:extLst>
              <a:ext uri="{FF2B5EF4-FFF2-40B4-BE49-F238E27FC236}">
                <a16:creationId xmlns:a16="http://schemas.microsoft.com/office/drawing/2014/main" id="{0ED7EAE6-4B06-4FB1-9C59-3573AC46859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41517"/>
          <a:stretch/>
        </p:blipFill>
        <p:spPr>
          <a:xfrm>
            <a:off x="7039663" y="911191"/>
            <a:ext cx="2247338" cy="2743200"/>
          </a:xfrm>
          <a:prstGeom prst="rect">
            <a:avLst/>
          </a:prstGeom>
        </p:spPr>
      </p:pic>
    </p:spTree>
    <p:extLst>
      <p:ext uri="{BB962C8B-B14F-4D97-AF65-F5344CB8AC3E}">
        <p14:creationId xmlns:p14="http://schemas.microsoft.com/office/powerpoint/2010/main" val="2921890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txBox="1"/>
          <p:nvPr/>
        </p:nvSpPr>
        <p:spPr>
          <a:xfrm>
            <a:off x="932064" y="1524000"/>
            <a:ext cx="5477256" cy="4319772"/>
          </a:xfrm>
          <a:prstGeom prst="rect">
            <a:avLst/>
          </a:prstGeom>
        </p:spPr>
        <p:txBody>
          <a:bodyPr vert="horz" wrap="square" lIns="0" tIns="13335" rIns="0" bIns="0" rtlCol="0">
            <a:spAutoFit/>
          </a:bodyPr>
          <a:lstStyle/>
          <a:p>
            <a:pPr marL="12700" marR="358140">
              <a:lnSpc>
                <a:spcPts val="1660"/>
              </a:lnSpc>
              <a:spcBef>
                <a:spcPts val="175"/>
              </a:spcBef>
            </a:pPr>
            <a:r>
              <a:rPr lang="en-US" sz="1400" b="1" dirty="0">
                <a:latin typeface="Open Sans" panose="020B0606030504020204" pitchFamily="34" charset="0"/>
                <a:ea typeface="Open Sans" panose="020B0606030504020204" pitchFamily="34" charset="0"/>
                <a:cs typeface="Open Sans" panose="020B0606030504020204" pitchFamily="34" charset="0"/>
              </a:rPr>
              <a:t>EMPLOYER / </a:t>
            </a:r>
            <a:r>
              <a:rPr lang="en-US" sz="1400" dirty="0">
                <a:latin typeface="Open Sans" panose="020B0606030504020204" pitchFamily="34" charset="0"/>
                <a:ea typeface="Open Sans" panose="020B0606030504020204" pitchFamily="34" charset="0"/>
                <a:cs typeface="Open Sans" panose="020B0606030504020204" pitchFamily="34" charset="0"/>
              </a:rPr>
              <a:t>City of Seattle Department of Construction and Inspections (SDCI)</a:t>
            </a:r>
            <a:endParaRPr lang="en-US" sz="1400" b="1" dirty="0">
              <a:latin typeface="Open Sans" panose="020B0606030504020204" pitchFamily="34" charset="0"/>
              <a:ea typeface="Open Sans" panose="020B0606030504020204" pitchFamily="34" charset="0"/>
              <a:cs typeface="Open Sans" panose="020B0606030504020204" pitchFamily="34" charset="0"/>
            </a:endParaRPr>
          </a:p>
          <a:p>
            <a:pPr>
              <a:lnSpc>
                <a:spcPct val="100000"/>
              </a:lnSpc>
              <a:spcBef>
                <a:spcPts val="20"/>
              </a:spcBef>
            </a:pPr>
            <a:endParaRPr lang="en-US" sz="1400" dirty="0">
              <a:latin typeface="Open Sans" panose="020B0606030504020204" pitchFamily="34" charset="0"/>
              <a:ea typeface="Open Sans" panose="020B0606030504020204" pitchFamily="34" charset="0"/>
              <a:cs typeface="Open Sans" panose="020B0606030504020204" pitchFamily="34" charset="0"/>
            </a:endParaRPr>
          </a:p>
          <a:p>
            <a:pPr marL="12700">
              <a:lnSpc>
                <a:spcPct val="100000"/>
              </a:lnSpc>
              <a:spcBef>
                <a:spcPts val="5"/>
              </a:spcBef>
            </a:pPr>
            <a:r>
              <a:rPr lang="en-US" sz="1400" b="1" dirty="0">
                <a:latin typeface="Open Sans" panose="020B0606030504020204" pitchFamily="34" charset="0"/>
                <a:ea typeface="Open Sans" panose="020B0606030504020204" pitchFamily="34" charset="0"/>
                <a:cs typeface="Open Sans" panose="020B0606030504020204" pitchFamily="34" charset="0"/>
              </a:rPr>
              <a:t>PLANNING FOCUS </a:t>
            </a:r>
            <a:r>
              <a:rPr lang="en-US" sz="1400" b="1" spc="-5" dirty="0">
                <a:latin typeface="Open Sans" panose="020B0606030504020204" pitchFamily="34" charset="0"/>
                <a:ea typeface="Open Sans" panose="020B0606030504020204" pitchFamily="34" charset="0"/>
                <a:cs typeface="Open Sans" panose="020B0606030504020204" pitchFamily="34" charset="0"/>
              </a:rPr>
              <a:t>/ </a:t>
            </a:r>
            <a:r>
              <a:rPr lang="en-US" sz="1400" spc="-5" dirty="0">
                <a:latin typeface="Open Sans" panose="020B0606030504020204" pitchFamily="34" charset="0"/>
                <a:ea typeface="Open Sans" panose="020B0606030504020204" pitchFamily="34" charset="0"/>
                <a:cs typeface="Open Sans" panose="020B0606030504020204" pitchFamily="34" charset="0"/>
              </a:rPr>
              <a:t>Urban design and current planning</a:t>
            </a:r>
            <a:endParaRPr lang="en-US" sz="1400" b="1" spc="-5" dirty="0">
              <a:latin typeface="Open Sans" panose="020B0606030504020204" pitchFamily="34" charset="0"/>
              <a:ea typeface="Open Sans" panose="020B0606030504020204" pitchFamily="34" charset="0"/>
              <a:cs typeface="Open Sans" panose="020B0606030504020204" pitchFamily="34" charset="0"/>
            </a:endParaRPr>
          </a:p>
          <a:p>
            <a:pPr marL="12700">
              <a:spcBef>
                <a:spcPts val="1500"/>
              </a:spcBef>
            </a:pPr>
            <a:r>
              <a:rPr lang="en-US" sz="1400" b="1" spc="-5" dirty="0">
                <a:latin typeface="Open Sans" panose="020B0606030504020204" pitchFamily="34" charset="0"/>
                <a:ea typeface="Open Sans" panose="020B0606030504020204" pitchFamily="34" charset="0"/>
                <a:cs typeface="Open Sans" panose="020B0606030504020204" pitchFamily="34" charset="0"/>
              </a:rPr>
              <a:t>MOST </a:t>
            </a:r>
            <a:r>
              <a:rPr lang="en-US" sz="1400" b="1" dirty="0">
                <a:latin typeface="Open Sans" panose="020B0606030504020204" pitchFamily="34" charset="0"/>
                <a:ea typeface="Open Sans" panose="020B0606030504020204" pitchFamily="34" charset="0"/>
                <a:cs typeface="Open Sans" panose="020B0606030504020204" pitchFamily="34" charset="0"/>
              </a:rPr>
              <a:t>INTERESTING </a:t>
            </a:r>
            <a:r>
              <a:rPr lang="en-US" sz="1400" b="1" spc="-5" dirty="0">
                <a:latin typeface="Open Sans" panose="020B0606030504020204" pitchFamily="34" charset="0"/>
                <a:ea typeface="Open Sans" panose="020B0606030504020204" pitchFamily="34" charset="0"/>
                <a:cs typeface="Open Sans" panose="020B0606030504020204" pitchFamily="34" charset="0"/>
              </a:rPr>
              <a:t>JOB </a:t>
            </a:r>
            <a:r>
              <a:rPr lang="en-US" sz="1400" b="1" dirty="0">
                <a:latin typeface="Open Sans" panose="020B0606030504020204" pitchFamily="34" charset="0"/>
                <a:ea typeface="Open Sans" panose="020B0606030504020204" pitchFamily="34" charset="0"/>
                <a:cs typeface="Open Sans" panose="020B0606030504020204" pitchFamily="34" charset="0"/>
              </a:rPr>
              <a:t>AS A PLANNER</a:t>
            </a:r>
            <a:r>
              <a:rPr lang="en-US" sz="1400" b="1" spc="-125" dirty="0">
                <a:latin typeface="Open Sans" panose="020B0606030504020204" pitchFamily="34" charset="0"/>
                <a:ea typeface="Open Sans" panose="020B0606030504020204" pitchFamily="34" charset="0"/>
                <a:cs typeface="Open Sans" panose="020B0606030504020204" pitchFamily="34" charset="0"/>
              </a:rPr>
              <a:t> </a:t>
            </a:r>
            <a:r>
              <a:rPr lang="en-US" sz="1400" b="1" dirty="0">
                <a:latin typeface="Open Sans" panose="020B0606030504020204" pitchFamily="34" charset="0"/>
                <a:ea typeface="Open Sans" panose="020B0606030504020204" pitchFamily="34" charset="0"/>
                <a:cs typeface="Open Sans" panose="020B0606030504020204" pitchFamily="34" charset="0"/>
              </a:rPr>
              <a:t>/ </a:t>
            </a:r>
            <a:r>
              <a:rPr lang="en-US" sz="1400" dirty="0">
                <a:latin typeface="Open Sans" panose="020B0606030504020204" pitchFamily="34" charset="0"/>
                <a:ea typeface="Open Sans" panose="020B0606030504020204" pitchFamily="34" charset="0"/>
                <a:cs typeface="Open Sans" panose="020B0606030504020204" pitchFamily="34" charset="0"/>
              </a:rPr>
              <a:t>I love seeing projects I’ve worked on that include active indoor and outdoor public community spaces (ex. 400 Fairview Ave N in SLU, Via6 in Denny Triangle, Pike </a:t>
            </a:r>
            <a:r>
              <a:rPr lang="en-US" sz="1400" dirty="0" err="1">
                <a:latin typeface="Open Sans" panose="020B0606030504020204" pitchFamily="34" charset="0"/>
                <a:ea typeface="Open Sans" panose="020B0606030504020204" pitchFamily="34" charset="0"/>
                <a:cs typeface="Open Sans" panose="020B0606030504020204" pitchFamily="34" charset="0"/>
              </a:rPr>
              <a:t>Motorworks</a:t>
            </a:r>
            <a:r>
              <a:rPr lang="en-US" sz="1400" dirty="0">
                <a:latin typeface="Open Sans" panose="020B0606030504020204" pitchFamily="34" charset="0"/>
                <a:ea typeface="Open Sans" panose="020B0606030504020204" pitchFamily="34" charset="0"/>
                <a:cs typeface="Open Sans" panose="020B0606030504020204" pitchFamily="34" charset="0"/>
              </a:rPr>
              <a:t> Capitol Hill</a:t>
            </a:r>
          </a:p>
          <a:p>
            <a:pPr marL="12700" marR="137795">
              <a:spcBef>
                <a:spcPts val="20"/>
              </a:spcBef>
            </a:pPr>
            <a:endParaRPr lang="en-US" sz="1400" b="1" spc="-65" dirty="0">
              <a:latin typeface="Open Sans" panose="020B0606030504020204" pitchFamily="34" charset="0"/>
              <a:ea typeface="Open Sans" panose="020B0606030504020204" pitchFamily="34" charset="0"/>
              <a:cs typeface="Open Sans" panose="020B0606030504020204" pitchFamily="34" charset="0"/>
            </a:endParaRPr>
          </a:p>
          <a:p>
            <a:pPr marL="12700" marR="137795">
              <a:lnSpc>
                <a:spcPts val="1680"/>
              </a:lnSpc>
              <a:spcBef>
                <a:spcPts val="20"/>
              </a:spcBef>
            </a:pPr>
            <a:r>
              <a:rPr lang="en-US" sz="1400" b="1" dirty="0">
                <a:latin typeface="Open Sans" panose="020B0606030504020204" pitchFamily="34" charset="0"/>
                <a:ea typeface="Open Sans" panose="020B0606030504020204" pitchFamily="34" charset="0"/>
                <a:cs typeface="Open Sans" panose="020B0606030504020204" pitchFamily="34" charset="0"/>
              </a:rPr>
              <a:t>EDUCATION / </a:t>
            </a:r>
            <a:r>
              <a:rPr lang="en-US" sz="1400" dirty="0">
                <a:latin typeface="Open Sans" panose="020B0606030504020204" pitchFamily="34" charset="0"/>
                <a:ea typeface="Open Sans" panose="020B0606030504020204" pitchFamily="34" charset="0"/>
                <a:cs typeface="Open Sans" panose="020B0606030504020204" pitchFamily="34" charset="0"/>
              </a:rPr>
              <a:t>UW, MUP and Urban Design Certificate (‘03); UW, BA (‘02)</a:t>
            </a:r>
            <a:endParaRPr lang="en-US" sz="1400" b="1" dirty="0">
              <a:latin typeface="Open Sans" panose="020B0606030504020204" pitchFamily="34" charset="0"/>
              <a:ea typeface="Open Sans" panose="020B0606030504020204" pitchFamily="34" charset="0"/>
              <a:cs typeface="Open Sans" panose="020B0606030504020204" pitchFamily="34" charset="0"/>
            </a:endParaRPr>
          </a:p>
          <a:p>
            <a:pPr>
              <a:lnSpc>
                <a:spcPct val="100000"/>
              </a:lnSpc>
              <a:spcBef>
                <a:spcPts val="15"/>
              </a:spcBef>
            </a:pPr>
            <a:endParaRPr lang="en-US" sz="1400" dirty="0">
              <a:latin typeface="Open Sans" panose="020B0606030504020204" pitchFamily="34" charset="0"/>
              <a:ea typeface="Open Sans" panose="020B0606030504020204" pitchFamily="34" charset="0"/>
              <a:cs typeface="Open Sans" panose="020B0606030504020204" pitchFamily="34" charset="0"/>
            </a:endParaRPr>
          </a:p>
          <a:p>
            <a:pPr marL="12700">
              <a:lnSpc>
                <a:spcPct val="100000"/>
              </a:lnSpc>
            </a:pPr>
            <a:r>
              <a:rPr lang="en-US" sz="1400" b="1" dirty="0">
                <a:latin typeface="Open Sans" panose="020B0606030504020204" pitchFamily="34" charset="0"/>
                <a:ea typeface="Open Sans" panose="020B0606030504020204" pitchFamily="34" charset="0"/>
                <a:cs typeface="Open Sans" panose="020B0606030504020204" pitchFamily="34" charset="0"/>
              </a:rPr>
              <a:t>YEARS PLANNING /</a:t>
            </a:r>
            <a:r>
              <a:rPr lang="en-US" sz="1400" b="1" spc="-60" dirty="0">
                <a:latin typeface="Open Sans" panose="020B0606030504020204" pitchFamily="34" charset="0"/>
                <a:ea typeface="Open Sans" panose="020B0606030504020204" pitchFamily="34" charset="0"/>
                <a:cs typeface="Open Sans" panose="020B0606030504020204" pitchFamily="34" charset="0"/>
              </a:rPr>
              <a:t> </a:t>
            </a:r>
            <a:r>
              <a:rPr lang="en-US" sz="1400" dirty="0">
                <a:latin typeface="Open Sans" panose="020B0606030504020204" pitchFamily="34" charset="0"/>
                <a:ea typeface="Open Sans" panose="020B0606030504020204" pitchFamily="34" charset="0"/>
                <a:cs typeface="Open Sans" panose="020B0606030504020204" pitchFamily="34" charset="0"/>
              </a:rPr>
              <a:t>14</a:t>
            </a:r>
          </a:p>
          <a:p>
            <a:pPr>
              <a:lnSpc>
                <a:spcPct val="100000"/>
              </a:lnSpc>
              <a:spcBef>
                <a:spcPts val="55"/>
              </a:spcBef>
            </a:pPr>
            <a:endParaRPr lang="en-US" sz="1400" dirty="0">
              <a:latin typeface="Open Sans" panose="020B0606030504020204" pitchFamily="34" charset="0"/>
              <a:ea typeface="Open Sans" panose="020B0606030504020204" pitchFamily="34" charset="0"/>
              <a:cs typeface="Open Sans" panose="020B0606030504020204" pitchFamily="34" charset="0"/>
            </a:endParaRPr>
          </a:p>
          <a:p>
            <a:pPr marL="12700">
              <a:lnSpc>
                <a:spcPct val="100000"/>
              </a:lnSpc>
              <a:tabLst>
                <a:tab pos="673735" algn="l"/>
                <a:tab pos="952500" algn="l"/>
                <a:tab pos="2089785" algn="l"/>
                <a:tab pos="3343910" algn="l"/>
                <a:tab pos="3851275" algn="l"/>
                <a:tab pos="4170045" algn="l"/>
              </a:tabLst>
            </a:pPr>
            <a:r>
              <a:rPr lang="en-US" sz="1400" b="1" dirty="0">
                <a:latin typeface="Open Sans" panose="020B0606030504020204" pitchFamily="34" charset="0"/>
                <a:ea typeface="Open Sans" panose="020B0606030504020204" pitchFamily="34" charset="0"/>
                <a:cs typeface="Open Sans" panose="020B0606030504020204" pitchFamily="34" charset="0"/>
              </a:rPr>
              <a:t>WHY I PURSUED PLANNING AS A PROFESSION/ </a:t>
            </a:r>
            <a:r>
              <a:rPr lang="en-US" sz="1400" dirty="0">
                <a:latin typeface="Open Sans" panose="020B0606030504020204" pitchFamily="34" charset="0"/>
                <a:ea typeface="Open Sans" panose="020B0606030504020204" pitchFamily="34" charset="0"/>
                <a:cs typeface="Open Sans" panose="020B0606030504020204" pitchFamily="34" charset="0"/>
              </a:rPr>
              <a:t>Passionate about the potential for urban design to shape how we live together in cities. We need to create different spaces and buildings that encourage community.</a:t>
            </a:r>
          </a:p>
          <a:p>
            <a:pPr>
              <a:lnSpc>
                <a:spcPct val="100000"/>
              </a:lnSpc>
              <a:spcBef>
                <a:spcPts val="20"/>
              </a:spcBef>
            </a:pPr>
            <a:endParaRPr lang="en-US" sz="1400" dirty="0">
              <a:latin typeface="Open Sans" panose="020B0606030504020204" pitchFamily="34" charset="0"/>
              <a:ea typeface="Open Sans" panose="020B0606030504020204" pitchFamily="34" charset="0"/>
              <a:cs typeface="Open Sans" panose="020B0606030504020204" pitchFamily="34" charset="0"/>
            </a:endParaRPr>
          </a:p>
          <a:p>
            <a:pPr marL="12700" marR="102870">
              <a:lnSpc>
                <a:spcPct val="99600"/>
              </a:lnSpc>
            </a:pPr>
            <a:r>
              <a:rPr lang="en-US" sz="1400" b="1" dirty="0">
                <a:latin typeface="Open Sans" panose="020B0606030504020204" pitchFamily="34" charset="0"/>
                <a:ea typeface="Open Sans" panose="020B0606030504020204" pitchFamily="34" charset="0"/>
                <a:cs typeface="Open Sans" panose="020B0606030504020204" pitchFamily="34" charset="0"/>
              </a:rPr>
              <a:t>PAST WORK EXPERIENCE</a:t>
            </a:r>
            <a:r>
              <a:rPr lang="en-US" sz="1400" b="1" spc="-325" dirty="0">
                <a:latin typeface="Open Sans" panose="020B0606030504020204" pitchFamily="34" charset="0"/>
                <a:ea typeface="Open Sans" panose="020B0606030504020204" pitchFamily="34" charset="0"/>
                <a:cs typeface="Open Sans" panose="020B0606030504020204" pitchFamily="34" charset="0"/>
              </a:rPr>
              <a:t> </a:t>
            </a:r>
            <a:r>
              <a:rPr lang="en-US" sz="1400" b="1" spc="-5" dirty="0">
                <a:latin typeface="Open Sans" panose="020B0606030504020204" pitchFamily="34" charset="0"/>
                <a:ea typeface="Open Sans" panose="020B0606030504020204" pitchFamily="34" charset="0"/>
                <a:cs typeface="Open Sans" panose="020B0606030504020204" pitchFamily="34" charset="0"/>
              </a:rPr>
              <a:t>/ </a:t>
            </a:r>
            <a:r>
              <a:rPr lang="en-US" sz="1400" spc="-5" dirty="0">
                <a:latin typeface="Open Sans" panose="020B0606030504020204" pitchFamily="34" charset="0"/>
                <a:ea typeface="Open Sans" panose="020B0606030504020204" pitchFamily="34" charset="0"/>
                <a:cs typeface="Open Sans" panose="020B0606030504020204" pitchFamily="34" charset="0"/>
              </a:rPr>
              <a:t>Planner work in City of Seattle, Mercer Island, Kirkland, and some private sector consulting. Sewer and water maintenance in Kent and Kirkland (cities near Seattle).</a:t>
            </a:r>
            <a:endParaRPr lang="en-US" sz="1400" b="1" spc="-5" dirty="0">
              <a:latin typeface="Open Sans" panose="020B0606030504020204" pitchFamily="34" charset="0"/>
              <a:ea typeface="Open Sans" panose="020B0606030504020204" pitchFamily="34" charset="0"/>
              <a:cs typeface="Open Sans" panose="020B0606030504020204" pitchFamily="34" charset="0"/>
            </a:endParaRPr>
          </a:p>
        </p:txBody>
      </p:sp>
      <p:sp>
        <p:nvSpPr>
          <p:cNvPr id="4" name="object 4"/>
          <p:cNvSpPr/>
          <p:nvPr/>
        </p:nvSpPr>
        <p:spPr>
          <a:xfrm>
            <a:off x="935736" y="1265311"/>
            <a:ext cx="1904999" cy="96011"/>
          </a:xfrm>
          <a:prstGeom prst="rect">
            <a:avLst/>
          </a:prstGeom>
          <a:blipFill>
            <a:blip r:embed="rId2" cstate="print"/>
            <a:stretch>
              <a:fillRect/>
            </a:stretch>
          </a:blipFill>
        </p:spPr>
        <p:txBody>
          <a:bodyPr wrap="square" lIns="0" tIns="0" rIns="0" bIns="0" rtlCol="0"/>
          <a:lstStyle/>
          <a:p>
            <a:endParaRPr/>
          </a:p>
        </p:txBody>
      </p:sp>
      <p:sp>
        <p:nvSpPr>
          <p:cNvPr id="5" name="object 5"/>
          <p:cNvSpPr/>
          <p:nvPr/>
        </p:nvSpPr>
        <p:spPr>
          <a:xfrm>
            <a:off x="6412999" y="0"/>
            <a:ext cx="2103120" cy="7772400"/>
          </a:xfrm>
          <a:custGeom>
            <a:avLst/>
            <a:gdLst/>
            <a:ahLst/>
            <a:cxnLst/>
            <a:rect l="l" t="t" r="r" b="b"/>
            <a:pathLst>
              <a:path w="2103120" h="7772400">
                <a:moveTo>
                  <a:pt x="2102853" y="0"/>
                </a:moveTo>
                <a:lnTo>
                  <a:pt x="0" y="7772400"/>
                </a:lnTo>
                <a:lnTo>
                  <a:pt x="2102853" y="7772400"/>
                </a:lnTo>
                <a:lnTo>
                  <a:pt x="2102853" y="0"/>
                </a:lnTo>
                <a:close/>
              </a:path>
            </a:pathLst>
          </a:custGeom>
          <a:solidFill>
            <a:srgbClr val="D7D9DA"/>
          </a:solidFill>
        </p:spPr>
        <p:txBody>
          <a:bodyPr wrap="square" lIns="0" tIns="0" rIns="0" bIns="0" rtlCol="0"/>
          <a:lstStyle/>
          <a:p>
            <a:endParaRPr/>
          </a:p>
        </p:txBody>
      </p:sp>
      <p:sp>
        <p:nvSpPr>
          <p:cNvPr id="6" name="object 6"/>
          <p:cNvSpPr/>
          <p:nvPr/>
        </p:nvSpPr>
        <p:spPr>
          <a:xfrm>
            <a:off x="8516111" y="0"/>
            <a:ext cx="1541780" cy="7772400"/>
          </a:xfrm>
          <a:custGeom>
            <a:avLst/>
            <a:gdLst/>
            <a:ahLst/>
            <a:cxnLst/>
            <a:rect l="l" t="t" r="r" b="b"/>
            <a:pathLst>
              <a:path w="1541779" h="7772400">
                <a:moveTo>
                  <a:pt x="0" y="7772400"/>
                </a:moveTo>
                <a:lnTo>
                  <a:pt x="1541767" y="7772400"/>
                </a:lnTo>
                <a:lnTo>
                  <a:pt x="1541767" y="0"/>
                </a:lnTo>
                <a:lnTo>
                  <a:pt x="0" y="0"/>
                </a:lnTo>
                <a:lnTo>
                  <a:pt x="0" y="7772400"/>
                </a:lnTo>
                <a:close/>
              </a:path>
            </a:pathLst>
          </a:custGeom>
          <a:solidFill>
            <a:srgbClr val="D7D9DA"/>
          </a:solidFill>
        </p:spPr>
        <p:txBody>
          <a:bodyPr wrap="square" lIns="0" tIns="0" rIns="0" bIns="0" rtlCol="0"/>
          <a:lstStyle/>
          <a:p>
            <a:endParaRPr/>
          </a:p>
        </p:txBody>
      </p:sp>
      <p:sp>
        <p:nvSpPr>
          <p:cNvPr id="8" name="TextBox 7"/>
          <p:cNvSpPr txBox="1"/>
          <p:nvPr/>
        </p:nvSpPr>
        <p:spPr>
          <a:xfrm>
            <a:off x="805152" y="333381"/>
            <a:ext cx="4681248" cy="707886"/>
          </a:xfrm>
          <a:prstGeom prst="rect">
            <a:avLst/>
          </a:prstGeom>
          <a:noFill/>
        </p:spPr>
        <p:txBody>
          <a:bodyPr wrap="square" rtlCol="0">
            <a:spAutoFit/>
          </a:bodyPr>
          <a:lstStyle/>
          <a:p>
            <a:r>
              <a:rPr lang="en-US" sz="4000" spc="-5" dirty="0">
                <a:latin typeface="Uni Sans" pitchFamily="2" charset="77"/>
              </a:rPr>
              <a:t>Shelley</a:t>
            </a:r>
            <a:r>
              <a:rPr lang="en-US" sz="4000" spc="-50" dirty="0">
                <a:latin typeface="Uni Sans" pitchFamily="2" charset="77"/>
              </a:rPr>
              <a:t> </a:t>
            </a:r>
            <a:r>
              <a:rPr lang="en-US" sz="4000" spc="-5" dirty="0">
                <a:latin typeface="Uni Sans" pitchFamily="2" charset="77"/>
              </a:rPr>
              <a:t>Bolser, AICP</a:t>
            </a:r>
            <a:endParaRPr lang="en-US" sz="4000" dirty="0">
              <a:latin typeface="Uni Sans" pitchFamily="2" charset="77"/>
              <a:ea typeface="Open Sans" panose="020B0606030504020204" pitchFamily="34" charset="0"/>
              <a:cs typeface="Open Sans" panose="020B0606030504020204" pitchFamily="34" charset="0"/>
            </a:endParaRPr>
          </a:p>
        </p:txBody>
      </p:sp>
      <p:pic>
        <p:nvPicPr>
          <p:cNvPr id="9" name="Picture 8">
            <a:extLst>
              <a:ext uri="{FF2B5EF4-FFF2-40B4-BE49-F238E27FC236}">
                <a16:creationId xmlns:a16="http://schemas.microsoft.com/office/drawing/2014/main" id="{D8C47DE0-CA3D-44D7-B9B5-3DA9CC0CE05F}"/>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72684" y="670301"/>
            <a:ext cx="1956816" cy="2884398"/>
          </a:xfrm>
          <a:prstGeom prst="rect">
            <a:avLst/>
          </a:prstGeom>
        </p:spPr>
      </p:pic>
    </p:spTree>
    <p:extLst>
      <p:ext uri="{BB962C8B-B14F-4D97-AF65-F5344CB8AC3E}">
        <p14:creationId xmlns:p14="http://schemas.microsoft.com/office/powerpoint/2010/main" val="15771786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txBox="1"/>
          <p:nvPr/>
        </p:nvSpPr>
        <p:spPr>
          <a:xfrm>
            <a:off x="932064" y="1524000"/>
            <a:ext cx="5477256" cy="3399007"/>
          </a:xfrm>
          <a:prstGeom prst="rect">
            <a:avLst/>
          </a:prstGeom>
        </p:spPr>
        <p:txBody>
          <a:bodyPr vert="horz" wrap="square" lIns="0" tIns="13335" rIns="0" bIns="0" rtlCol="0">
            <a:spAutoFit/>
          </a:bodyPr>
          <a:lstStyle/>
          <a:p>
            <a:pPr marL="12700">
              <a:lnSpc>
                <a:spcPct val="100000"/>
              </a:lnSpc>
              <a:spcBef>
                <a:spcPts val="105"/>
              </a:spcBef>
            </a:pPr>
            <a:r>
              <a:rPr lang="en-US" sz="1400" b="1" dirty="0">
                <a:latin typeface="Open Sans" panose="020B0606030504020204" pitchFamily="34" charset="0"/>
                <a:ea typeface="Open Sans" panose="020B0606030504020204" pitchFamily="34" charset="0"/>
                <a:cs typeface="Open Sans" panose="020B0606030504020204" pitchFamily="34" charset="0"/>
              </a:rPr>
              <a:t>EMPLOYER / </a:t>
            </a:r>
            <a:r>
              <a:rPr lang="en-US" sz="1400" dirty="0">
                <a:latin typeface="Open Sans" panose="020B0606030504020204" pitchFamily="34" charset="0"/>
                <a:ea typeface="Open Sans" panose="020B0606030504020204" pitchFamily="34" charset="0"/>
                <a:cs typeface="Open Sans" panose="020B0606030504020204" pitchFamily="34" charset="0"/>
              </a:rPr>
              <a:t>WA State Department of Commerce</a:t>
            </a:r>
          </a:p>
          <a:p>
            <a:pPr marL="12700">
              <a:lnSpc>
                <a:spcPct val="100000"/>
              </a:lnSpc>
              <a:spcBef>
                <a:spcPts val="105"/>
              </a:spcBef>
            </a:pPr>
            <a:endParaRPr lang="en-US" sz="1400" b="1" dirty="0">
              <a:latin typeface="Open Sans" panose="020B0606030504020204" pitchFamily="34" charset="0"/>
              <a:ea typeface="Open Sans" panose="020B0606030504020204" pitchFamily="34" charset="0"/>
              <a:cs typeface="Open Sans" panose="020B0606030504020204" pitchFamily="34" charset="0"/>
            </a:endParaRPr>
          </a:p>
          <a:p>
            <a:pPr marL="12700">
              <a:lnSpc>
                <a:spcPct val="100000"/>
              </a:lnSpc>
              <a:spcBef>
                <a:spcPts val="105"/>
              </a:spcBef>
            </a:pPr>
            <a:r>
              <a:rPr lang="en-US" sz="1400" b="1" dirty="0">
                <a:latin typeface="Open Sans" panose="020B0606030504020204" pitchFamily="34" charset="0"/>
                <a:ea typeface="Open Sans" panose="020B0606030504020204" pitchFamily="34" charset="0"/>
                <a:cs typeface="Open Sans" panose="020B0606030504020204" pitchFamily="34" charset="0"/>
              </a:rPr>
              <a:t>PLANNING FOCUS / </a:t>
            </a:r>
            <a:r>
              <a:rPr lang="en-US" sz="1400" dirty="0">
                <a:latin typeface="Open Sans" panose="020B0606030504020204" pitchFamily="34" charset="0"/>
                <a:ea typeface="Open Sans" panose="020B0606030504020204" pitchFamily="34" charset="0"/>
                <a:cs typeface="Open Sans" panose="020B0606030504020204" pitchFamily="34" charset="0"/>
              </a:rPr>
              <a:t>Growth Management Planning</a:t>
            </a:r>
          </a:p>
          <a:p>
            <a:pPr marL="12700">
              <a:lnSpc>
                <a:spcPct val="100000"/>
              </a:lnSpc>
              <a:spcBef>
                <a:spcPts val="105"/>
              </a:spcBef>
            </a:pPr>
            <a:endParaRPr lang="en-US" sz="1400" b="1" dirty="0">
              <a:latin typeface="Open Sans" panose="020B0606030504020204" pitchFamily="34" charset="0"/>
              <a:ea typeface="Open Sans" panose="020B0606030504020204" pitchFamily="34" charset="0"/>
              <a:cs typeface="Open Sans" panose="020B0606030504020204" pitchFamily="34" charset="0"/>
            </a:endParaRPr>
          </a:p>
          <a:p>
            <a:pPr marL="12700">
              <a:lnSpc>
                <a:spcPct val="100000"/>
              </a:lnSpc>
              <a:spcBef>
                <a:spcPts val="105"/>
              </a:spcBef>
            </a:pPr>
            <a:r>
              <a:rPr lang="en-US" sz="1400" b="1" dirty="0">
                <a:latin typeface="Open Sans" panose="020B0606030504020204" pitchFamily="34" charset="0"/>
                <a:ea typeface="Open Sans" panose="020B0606030504020204" pitchFamily="34" charset="0"/>
                <a:cs typeface="Open Sans" panose="020B0606030504020204" pitchFamily="34" charset="0"/>
              </a:rPr>
              <a:t>MOST INTERESTING PROJECT AS A PLANNER / </a:t>
            </a:r>
            <a:r>
              <a:rPr lang="en-US" sz="1400" dirty="0">
                <a:latin typeface="Open Sans" panose="020B0606030504020204" pitchFamily="34" charset="0"/>
                <a:ea typeface="Open Sans" panose="020B0606030504020204" pitchFamily="34" charset="0"/>
                <a:cs typeface="Open Sans" panose="020B0606030504020204" pitchFamily="34" charset="0"/>
              </a:rPr>
              <a:t>Development of the Housing Guidebook</a:t>
            </a:r>
          </a:p>
          <a:p>
            <a:pPr marL="12700">
              <a:lnSpc>
                <a:spcPct val="100000"/>
              </a:lnSpc>
              <a:spcBef>
                <a:spcPts val="105"/>
              </a:spcBef>
            </a:pPr>
            <a:endParaRPr lang="en-US" sz="1400" b="1" dirty="0">
              <a:latin typeface="Open Sans" panose="020B0606030504020204" pitchFamily="34" charset="0"/>
              <a:ea typeface="Open Sans" panose="020B0606030504020204" pitchFamily="34" charset="0"/>
              <a:cs typeface="Open Sans" panose="020B0606030504020204" pitchFamily="34" charset="0"/>
            </a:endParaRPr>
          </a:p>
          <a:p>
            <a:pPr marL="12700">
              <a:lnSpc>
                <a:spcPct val="100000"/>
              </a:lnSpc>
              <a:spcBef>
                <a:spcPts val="105"/>
              </a:spcBef>
            </a:pPr>
            <a:r>
              <a:rPr lang="en-US" sz="1400" b="1" dirty="0">
                <a:latin typeface="Open Sans" panose="020B0606030504020204" pitchFamily="34" charset="0"/>
                <a:ea typeface="Open Sans" panose="020B0606030504020204" pitchFamily="34" charset="0"/>
                <a:cs typeface="Open Sans" panose="020B0606030504020204" pitchFamily="34" charset="0"/>
              </a:rPr>
              <a:t>EDUCATION / </a:t>
            </a:r>
            <a:r>
              <a:rPr lang="en-US" sz="1400" dirty="0">
                <a:latin typeface="Open Sans" panose="020B0606030504020204" pitchFamily="34" charset="0"/>
                <a:ea typeface="Open Sans" panose="020B0606030504020204" pitchFamily="34" charset="0"/>
                <a:cs typeface="Open Sans" panose="020B0606030504020204" pitchFamily="34" charset="0"/>
              </a:rPr>
              <a:t>M.U.P Kansas, Ph.D. Candidate Univ. of Penn</a:t>
            </a:r>
          </a:p>
          <a:p>
            <a:pPr marL="12700">
              <a:lnSpc>
                <a:spcPct val="100000"/>
              </a:lnSpc>
              <a:spcBef>
                <a:spcPts val="105"/>
              </a:spcBef>
            </a:pPr>
            <a:endParaRPr lang="en-US" sz="1400" b="1" dirty="0">
              <a:latin typeface="Open Sans" panose="020B0606030504020204" pitchFamily="34" charset="0"/>
              <a:ea typeface="Open Sans" panose="020B0606030504020204" pitchFamily="34" charset="0"/>
              <a:cs typeface="Open Sans" panose="020B0606030504020204" pitchFamily="34" charset="0"/>
            </a:endParaRPr>
          </a:p>
          <a:p>
            <a:pPr marL="12700">
              <a:lnSpc>
                <a:spcPct val="100000"/>
              </a:lnSpc>
              <a:spcBef>
                <a:spcPts val="105"/>
              </a:spcBef>
            </a:pPr>
            <a:r>
              <a:rPr lang="en-US" sz="1400" b="1" dirty="0">
                <a:latin typeface="Open Sans" panose="020B0606030504020204" pitchFamily="34" charset="0"/>
                <a:ea typeface="Open Sans" panose="020B0606030504020204" pitchFamily="34" charset="0"/>
                <a:cs typeface="Open Sans" panose="020B0606030504020204" pitchFamily="34" charset="0"/>
              </a:rPr>
              <a:t>YEARS PLANNING / </a:t>
            </a:r>
            <a:r>
              <a:rPr lang="en-US" sz="1400" dirty="0">
                <a:latin typeface="Open Sans" panose="020B0606030504020204" pitchFamily="34" charset="0"/>
                <a:ea typeface="Open Sans" panose="020B0606030504020204" pitchFamily="34" charset="0"/>
                <a:cs typeface="Open Sans" panose="020B0606030504020204" pitchFamily="34" charset="0"/>
              </a:rPr>
              <a:t>28</a:t>
            </a:r>
          </a:p>
          <a:p>
            <a:pPr marL="12700">
              <a:lnSpc>
                <a:spcPct val="100000"/>
              </a:lnSpc>
              <a:spcBef>
                <a:spcPts val="105"/>
              </a:spcBef>
            </a:pPr>
            <a:endParaRPr lang="en-US" sz="1400" b="1" dirty="0">
              <a:latin typeface="Open Sans" panose="020B0606030504020204" pitchFamily="34" charset="0"/>
              <a:ea typeface="Open Sans" panose="020B0606030504020204" pitchFamily="34" charset="0"/>
              <a:cs typeface="Open Sans" panose="020B0606030504020204" pitchFamily="34" charset="0"/>
            </a:endParaRPr>
          </a:p>
          <a:p>
            <a:pPr marL="12700">
              <a:lnSpc>
                <a:spcPct val="100000"/>
              </a:lnSpc>
              <a:spcBef>
                <a:spcPts val="105"/>
              </a:spcBef>
            </a:pPr>
            <a:r>
              <a:rPr lang="en-US" sz="1400" b="1" dirty="0">
                <a:latin typeface="Open Sans" panose="020B0606030504020204" pitchFamily="34" charset="0"/>
                <a:ea typeface="Open Sans" panose="020B0606030504020204" pitchFamily="34" charset="0"/>
                <a:cs typeface="Open Sans" panose="020B0606030504020204" pitchFamily="34" charset="0"/>
              </a:rPr>
              <a:t>WHY I PURSUED PLANNING AS A PROFESSION / </a:t>
            </a:r>
            <a:r>
              <a:rPr lang="en-US" sz="1400" dirty="0">
                <a:latin typeface="Open Sans" panose="020B0606030504020204" pitchFamily="34" charset="0"/>
                <a:ea typeface="Open Sans" panose="020B0606030504020204" pitchFamily="34" charset="0"/>
                <a:cs typeface="Open Sans" panose="020B0606030504020204" pitchFamily="34" charset="0"/>
              </a:rPr>
              <a:t>I have a Bachelor’s in Architecture and thought planning would be a good complement </a:t>
            </a:r>
          </a:p>
          <a:p>
            <a:pPr marL="12700">
              <a:lnSpc>
                <a:spcPct val="100000"/>
              </a:lnSpc>
              <a:spcBef>
                <a:spcPts val="105"/>
              </a:spcBef>
            </a:pPr>
            <a:endParaRPr lang="en-US" sz="1400" b="1" dirty="0">
              <a:latin typeface="Open Sans" panose="020B0606030504020204" pitchFamily="34" charset="0"/>
              <a:ea typeface="Open Sans" panose="020B0606030504020204" pitchFamily="34" charset="0"/>
              <a:cs typeface="Open Sans" panose="020B0606030504020204" pitchFamily="34" charset="0"/>
            </a:endParaRPr>
          </a:p>
          <a:p>
            <a:pPr marL="12700">
              <a:lnSpc>
                <a:spcPct val="100000"/>
              </a:lnSpc>
              <a:spcBef>
                <a:spcPts val="105"/>
              </a:spcBef>
            </a:pPr>
            <a:r>
              <a:rPr lang="en-US" sz="1400" b="1" dirty="0">
                <a:latin typeface="Open Sans" panose="020B0606030504020204" pitchFamily="34" charset="0"/>
                <a:ea typeface="Open Sans" panose="020B0606030504020204" pitchFamily="34" charset="0"/>
                <a:cs typeface="Open Sans" panose="020B0606030504020204" pitchFamily="34" charset="0"/>
              </a:rPr>
              <a:t>PAST WORK EXPERIENCE / </a:t>
            </a:r>
            <a:r>
              <a:rPr lang="en-US" sz="1400" dirty="0">
                <a:latin typeface="Open Sans" panose="020B0606030504020204" pitchFamily="34" charset="0"/>
                <a:ea typeface="Open Sans" panose="020B0606030504020204" pitchFamily="34" charset="0"/>
                <a:cs typeface="Open Sans" panose="020B0606030504020204" pitchFamily="34" charset="0"/>
              </a:rPr>
              <a:t>Worked for the Delaware River Port Authority, NJ</a:t>
            </a:r>
            <a:endParaRPr lang="en-US" sz="1400" b="1" dirty="0">
              <a:latin typeface="Open Sans" panose="020B0606030504020204" pitchFamily="34" charset="0"/>
              <a:ea typeface="Open Sans" panose="020B0606030504020204" pitchFamily="34" charset="0"/>
              <a:cs typeface="Open Sans" panose="020B0606030504020204" pitchFamily="34" charset="0"/>
            </a:endParaRPr>
          </a:p>
        </p:txBody>
      </p:sp>
      <p:sp>
        <p:nvSpPr>
          <p:cNvPr id="4" name="object 4"/>
          <p:cNvSpPr/>
          <p:nvPr/>
        </p:nvSpPr>
        <p:spPr>
          <a:xfrm>
            <a:off x="935736" y="1265311"/>
            <a:ext cx="1904999" cy="96011"/>
          </a:xfrm>
          <a:prstGeom prst="rect">
            <a:avLst/>
          </a:prstGeom>
          <a:blipFill>
            <a:blip r:embed="rId2" cstate="print"/>
            <a:stretch>
              <a:fillRect/>
            </a:stretch>
          </a:blipFill>
        </p:spPr>
        <p:txBody>
          <a:bodyPr wrap="square" lIns="0" tIns="0" rIns="0" bIns="0" rtlCol="0"/>
          <a:lstStyle/>
          <a:p>
            <a:endParaRPr/>
          </a:p>
        </p:txBody>
      </p:sp>
      <p:sp>
        <p:nvSpPr>
          <p:cNvPr id="5" name="object 5"/>
          <p:cNvSpPr/>
          <p:nvPr/>
        </p:nvSpPr>
        <p:spPr>
          <a:xfrm>
            <a:off x="6412999" y="0"/>
            <a:ext cx="2103120" cy="7772400"/>
          </a:xfrm>
          <a:custGeom>
            <a:avLst/>
            <a:gdLst/>
            <a:ahLst/>
            <a:cxnLst/>
            <a:rect l="l" t="t" r="r" b="b"/>
            <a:pathLst>
              <a:path w="2103120" h="7772400">
                <a:moveTo>
                  <a:pt x="2102853" y="0"/>
                </a:moveTo>
                <a:lnTo>
                  <a:pt x="0" y="7772400"/>
                </a:lnTo>
                <a:lnTo>
                  <a:pt x="2102853" y="7772400"/>
                </a:lnTo>
                <a:lnTo>
                  <a:pt x="2102853" y="0"/>
                </a:lnTo>
                <a:close/>
              </a:path>
            </a:pathLst>
          </a:custGeom>
          <a:solidFill>
            <a:srgbClr val="D7D9DA"/>
          </a:solidFill>
        </p:spPr>
        <p:txBody>
          <a:bodyPr wrap="square" lIns="0" tIns="0" rIns="0" bIns="0" rtlCol="0"/>
          <a:lstStyle/>
          <a:p>
            <a:endParaRPr/>
          </a:p>
        </p:txBody>
      </p:sp>
      <p:sp>
        <p:nvSpPr>
          <p:cNvPr id="6" name="object 6"/>
          <p:cNvSpPr/>
          <p:nvPr/>
        </p:nvSpPr>
        <p:spPr>
          <a:xfrm>
            <a:off x="8516111" y="0"/>
            <a:ext cx="1541780" cy="7772400"/>
          </a:xfrm>
          <a:custGeom>
            <a:avLst/>
            <a:gdLst/>
            <a:ahLst/>
            <a:cxnLst/>
            <a:rect l="l" t="t" r="r" b="b"/>
            <a:pathLst>
              <a:path w="1541779" h="7772400">
                <a:moveTo>
                  <a:pt x="0" y="7772400"/>
                </a:moveTo>
                <a:lnTo>
                  <a:pt x="1541767" y="7772400"/>
                </a:lnTo>
                <a:lnTo>
                  <a:pt x="1541767" y="0"/>
                </a:lnTo>
                <a:lnTo>
                  <a:pt x="0" y="0"/>
                </a:lnTo>
                <a:lnTo>
                  <a:pt x="0" y="7772400"/>
                </a:lnTo>
                <a:close/>
              </a:path>
            </a:pathLst>
          </a:custGeom>
          <a:solidFill>
            <a:srgbClr val="D7D9DA"/>
          </a:solidFill>
        </p:spPr>
        <p:txBody>
          <a:bodyPr wrap="square" lIns="0" tIns="0" rIns="0" bIns="0" rtlCol="0"/>
          <a:lstStyle/>
          <a:p>
            <a:endParaRPr/>
          </a:p>
        </p:txBody>
      </p:sp>
      <p:sp>
        <p:nvSpPr>
          <p:cNvPr id="8" name="TextBox 7"/>
          <p:cNvSpPr txBox="1"/>
          <p:nvPr/>
        </p:nvSpPr>
        <p:spPr>
          <a:xfrm>
            <a:off x="805152" y="333381"/>
            <a:ext cx="5604168" cy="707886"/>
          </a:xfrm>
          <a:prstGeom prst="rect">
            <a:avLst/>
          </a:prstGeom>
          <a:noFill/>
        </p:spPr>
        <p:txBody>
          <a:bodyPr wrap="square" rtlCol="0">
            <a:spAutoFit/>
          </a:bodyPr>
          <a:lstStyle/>
          <a:p>
            <a:r>
              <a:rPr lang="en-US" sz="4000" spc="-45" dirty="0">
                <a:latin typeface="Uni Sans" pitchFamily="2" charset="77"/>
              </a:rPr>
              <a:t>Ike</a:t>
            </a:r>
            <a:r>
              <a:rPr lang="en-US" sz="4000" spc="-65" dirty="0">
                <a:latin typeface="Uni Sans" pitchFamily="2" charset="77"/>
              </a:rPr>
              <a:t> </a:t>
            </a:r>
            <a:r>
              <a:rPr lang="en-US" sz="4000" spc="-15" dirty="0" err="1">
                <a:latin typeface="Uni Sans" pitchFamily="2" charset="77"/>
              </a:rPr>
              <a:t>Nwankwo</a:t>
            </a:r>
            <a:endParaRPr lang="en-US" sz="4000" dirty="0">
              <a:latin typeface="Open Sans" panose="020B0606030504020204" pitchFamily="34" charset="0"/>
              <a:ea typeface="Open Sans" panose="020B0606030504020204" pitchFamily="34" charset="0"/>
              <a:cs typeface="Open Sans" panose="020B0606030504020204" pitchFamily="34" charset="0"/>
            </a:endParaRPr>
          </a:p>
        </p:txBody>
      </p:sp>
      <p:sp>
        <p:nvSpPr>
          <p:cNvPr id="11" name="object 6"/>
          <p:cNvSpPr/>
          <p:nvPr/>
        </p:nvSpPr>
        <p:spPr>
          <a:xfrm>
            <a:off x="7315200" y="838200"/>
            <a:ext cx="1569719" cy="2407919"/>
          </a:xfrm>
          <a:prstGeom prst="rect">
            <a:avLst/>
          </a:prstGeom>
          <a:blipFill>
            <a:blip r:embed="rId3"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72037105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txBox="1"/>
          <p:nvPr/>
        </p:nvSpPr>
        <p:spPr>
          <a:xfrm>
            <a:off x="932064" y="1524000"/>
            <a:ext cx="5477256" cy="3103670"/>
          </a:xfrm>
          <a:prstGeom prst="rect">
            <a:avLst/>
          </a:prstGeom>
        </p:spPr>
        <p:txBody>
          <a:bodyPr vert="horz" wrap="square" lIns="0" tIns="13335" rIns="0" bIns="0" rtlCol="0">
            <a:spAutoFit/>
          </a:bodyPr>
          <a:lstStyle/>
          <a:p>
            <a:pPr marL="12700">
              <a:lnSpc>
                <a:spcPct val="100000"/>
              </a:lnSpc>
              <a:spcBef>
                <a:spcPts val="105"/>
              </a:spcBef>
            </a:pPr>
            <a:r>
              <a:rPr lang="en-US" sz="1400" b="1" dirty="0">
                <a:latin typeface="Open Sans" panose="020B0606030504020204" pitchFamily="34" charset="0"/>
                <a:ea typeface="Open Sans" panose="020B0606030504020204" pitchFamily="34" charset="0"/>
                <a:cs typeface="Open Sans" panose="020B0606030504020204" pitchFamily="34" charset="0"/>
              </a:rPr>
              <a:t>EMPLOYER /</a:t>
            </a:r>
            <a:r>
              <a:rPr lang="en-US" sz="1400" dirty="0">
                <a:latin typeface="Open Sans" panose="020B0606030504020204"/>
              </a:rPr>
              <a:t>Senior Planning Manager at WSP</a:t>
            </a:r>
          </a:p>
          <a:p>
            <a:pPr marL="12700">
              <a:lnSpc>
                <a:spcPct val="100000"/>
              </a:lnSpc>
              <a:spcBef>
                <a:spcPts val="105"/>
              </a:spcBef>
            </a:pPr>
            <a:endParaRPr lang="en-US" sz="1400" dirty="0">
              <a:latin typeface="Open Sans" panose="020B0606030504020204"/>
              <a:ea typeface="Open Sans" panose="020B0606030504020204" pitchFamily="34" charset="0"/>
              <a:cs typeface="Open Sans" panose="020B0606030504020204" pitchFamily="34" charset="0"/>
            </a:endParaRPr>
          </a:p>
          <a:p>
            <a:pPr marL="12700" marR="144780">
              <a:lnSpc>
                <a:spcPts val="1660"/>
              </a:lnSpc>
            </a:pPr>
            <a:r>
              <a:rPr lang="en-US" sz="1400" b="1" dirty="0">
                <a:latin typeface="Open Sans" panose="020B0606030504020204" pitchFamily="34" charset="0"/>
                <a:ea typeface="Open Sans" panose="020B0606030504020204" pitchFamily="34" charset="0"/>
                <a:cs typeface="Open Sans" panose="020B0606030504020204" pitchFamily="34" charset="0"/>
              </a:rPr>
              <a:t>PLANNING FOCUS /   </a:t>
            </a:r>
            <a:r>
              <a:rPr lang="en-US" sz="1400" dirty="0">
                <a:latin typeface="Open Sans" panose="020B0606030504020204" pitchFamily="34" charset="0"/>
                <a:ea typeface="Open Sans" panose="020B0606030504020204" pitchFamily="34" charset="0"/>
                <a:cs typeface="Open Sans" panose="020B0606030504020204" pitchFamily="34" charset="0"/>
              </a:rPr>
              <a:t>Transportation Planning and policy, growth management, planning management</a:t>
            </a:r>
          </a:p>
          <a:p>
            <a:pPr marL="12700" marR="144780">
              <a:lnSpc>
                <a:spcPts val="1660"/>
              </a:lnSpc>
            </a:pPr>
            <a:endParaRPr lang="en-US" sz="1400" b="1" dirty="0">
              <a:latin typeface="Open Sans" panose="020B0606030504020204" pitchFamily="34" charset="0"/>
              <a:ea typeface="Open Sans" panose="020B0606030504020204" pitchFamily="34" charset="0"/>
              <a:cs typeface="Open Sans" panose="020B0606030504020204" pitchFamily="34" charset="0"/>
            </a:endParaRPr>
          </a:p>
          <a:p>
            <a:pPr marL="12700" marR="144780">
              <a:lnSpc>
                <a:spcPts val="1660"/>
              </a:lnSpc>
            </a:pPr>
            <a:r>
              <a:rPr lang="en-US" sz="1400" b="1" dirty="0">
                <a:latin typeface="Open Sans" panose="020B0606030504020204" pitchFamily="34" charset="0"/>
                <a:ea typeface="Open Sans" panose="020B0606030504020204" pitchFamily="34" charset="0"/>
                <a:cs typeface="Open Sans" panose="020B0606030504020204" pitchFamily="34" charset="0"/>
              </a:rPr>
              <a:t>EDUCATION / </a:t>
            </a:r>
            <a:r>
              <a:rPr lang="en-US" sz="1400" dirty="0">
                <a:latin typeface="Open Sans" panose="020B0606030504020204" pitchFamily="34" charset="0"/>
                <a:ea typeface="Open Sans" panose="020B0606030504020204" pitchFamily="34" charset="0"/>
                <a:cs typeface="Open Sans" panose="020B0606030504020204" pitchFamily="34" charset="0"/>
              </a:rPr>
              <a:t>BA University of Vermont; Masters degrees in City Planning and Public </a:t>
            </a:r>
            <a:r>
              <a:rPr lang="en-US" sz="1400" dirty="0" err="1">
                <a:latin typeface="Open Sans" panose="020B0606030504020204" pitchFamily="34" charset="0"/>
                <a:ea typeface="Open Sans" panose="020B0606030504020204" pitchFamily="34" charset="0"/>
                <a:cs typeface="Open Sans" panose="020B0606030504020204" pitchFamily="34" charset="0"/>
              </a:rPr>
              <a:t>Adminstration</a:t>
            </a:r>
            <a:r>
              <a:rPr lang="en-US" sz="1400" dirty="0">
                <a:latin typeface="Open Sans" panose="020B0606030504020204" pitchFamily="34" charset="0"/>
                <a:ea typeface="Open Sans" panose="020B0606030504020204" pitchFamily="34" charset="0"/>
                <a:cs typeface="Open Sans" panose="020B0606030504020204" pitchFamily="34" charset="0"/>
              </a:rPr>
              <a:t>, The Ohio State University</a:t>
            </a:r>
          </a:p>
          <a:p>
            <a:pPr marL="12700" marR="144780">
              <a:lnSpc>
                <a:spcPts val="1660"/>
              </a:lnSpc>
            </a:pPr>
            <a:endParaRPr lang="en-US" sz="1550" dirty="0">
              <a:latin typeface="Open Sans" panose="020B0606030504020204" pitchFamily="34" charset="0"/>
              <a:ea typeface="Open Sans" panose="020B0606030504020204" pitchFamily="34" charset="0"/>
              <a:cs typeface="Open Sans" panose="020B0606030504020204" pitchFamily="34" charset="0"/>
            </a:endParaRPr>
          </a:p>
          <a:p>
            <a:pPr marL="12700">
              <a:lnSpc>
                <a:spcPct val="100000"/>
              </a:lnSpc>
            </a:pPr>
            <a:r>
              <a:rPr lang="en-US" sz="1400" b="1" dirty="0">
                <a:latin typeface="Open Sans" panose="020B0606030504020204" pitchFamily="34" charset="0"/>
                <a:ea typeface="Open Sans" panose="020B0606030504020204" pitchFamily="34" charset="0"/>
                <a:cs typeface="Open Sans" panose="020B0606030504020204" pitchFamily="34" charset="0"/>
              </a:rPr>
              <a:t>YEARS PLANNING /</a:t>
            </a:r>
            <a:r>
              <a:rPr lang="en-US" sz="1400" b="1" spc="-60" dirty="0">
                <a:latin typeface="Open Sans" panose="020B0606030504020204" pitchFamily="34" charset="0"/>
                <a:ea typeface="Open Sans" panose="020B0606030504020204" pitchFamily="34" charset="0"/>
                <a:cs typeface="Open Sans" panose="020B0606030504020204" pitchFamily="34" charset="0"/>
              </a:rPr>
              <a:t> </a:t>
            </a:r>
            <a:r>
              <a:rPr lang="en-US" sz="1400" spc="-60" dirty="0">
                <a:latin typeface="Open Sans" panose="020B0606030504020204" pitchFamily="34" charset="0"/>
                <a:ea typeface="Open Sans" panose="020B0606030504020204" pitchFamily="34" charset="0"/>
                <a:cs typeface="Open Sans" panose="020B0606030504020204" pitchFamily="34" charset="0"/>
              </a:rPr>
              <a:t>33</a:t>
            </a:r>
            <a:endParaRPr lang="en-US" sz="1400" dirty="0">
              <a:latin typeface="Open Sans" panose="020B0606030504020204" pitchFamily="34" charset="0"/>
              <a:ea typeface="Open Sans" panose="020B0606030504020204" pitchFamily="34" charset="0"/>
              <a:cs typeface="Open Sans" panose="020B0606030504020204" pitchFamily="34" charset="0"/>
            </a:endParaRPr>
          </a:p>
          <a:p>
            <a:pPr>
              <a:lnSpc>
                <a:spcPct val="100000"/>
              </a:lnSpc>
              <a:spcBef>
                <a:spcPts val="15"/>
              </a:spcBef>
            </a:pPr>
            <a:endParaRPr lang="en-US" sz="1500" dirty="0">
              <a:latin typeface="Open Sans" panose="020B0606030504020204" pitchFamily="34" charset="0"/>
              <a:ea typeface="Open Sans" panose="020B0606030504020204" pitchFamily="34" charset="0"/>
              <a:cs typeface="Open Sans" panose="020B0606030504020204" pitchFamily="34" charset="0"/>
            </a:endParaRPr>
          </a:p>
          <a:p>
            <a:pPr marL="12700">
              <a:lnSpc>
                <a:spcPct val="100000"/>
              </a:lnSpc>
            </a:pPr>
            <a:r>
              <a:rPr lang="en-US" sz="1400" b="1" dirty="0">
                <a:latin typeface="Open Sans" panose="020B0606030504020204" pitchFamily="34" charset="0"/>
                <a:ea typeface="Open Sans" panose="020B0606030504020204" pitchFamily="34" charset="0"/>
                <a:cs typeface="Open Sans" panose="020B0606030504020204" pitchFamily="34" charset="0"/>
              </a:rPr>
              <a:t>WHY I PURSUED PLANNING AS A </a:t>
            </a:r>
            <a:r>
              <a:rPr lang="en-US" sz="1400" b="1" spc="-5" dirty="0">
                <a:latin typeface="Open Sans" panose="020B0606030504020204" pitchFamily="34" charset="0"/>
                <a:ea typeface="Open Sans" panose="020B0606030504020204" pitchFamily="34" charset="0"/>
                <a:cs typeface="Open Sans" panose="020B0606030504020204" pitchFamily="34" charset="0"/>
              </a:rPr>
              <a:t>PROFESSION</a:t>
            </a:r>
            <a:r>
              <a:rPr lang="en-US" sz="1400" b="1" spc="-105" dirty="0">
                <a:latin typeface="Open Sans" panose="020B0606030504020204" pitchFamily="34" charset="0"/>
                <a:ea typeface="Open Sans" panose="020B0606030504020204" pitchFamily="34" charset="0"/>
                <a:cs typeface="Open Sans" panose="020B0606030504020204" pitchFamily="34" charset="0"/>
              </a:rPr>
              <a:t> </a:t>
            </a:r>
            <a:r>
              <a:rPr lang="en-US" sz="1400" b="1" dirty="0">
                <a:latin typeface="Open Sans" panose="020B0606030504020204" pitchFamily="34" charset="0"/>
                <a:ea typeface="Open Sans" panose="020B0606030504020204" pitchFamily="34" charset="0"/>
                <a:cs typeface="Open Sans" panose="020B0606030504020204" pitchFamily="34" charset="0"/>
              </a:rPr>
              <a:t>/</a:t>
            </a:r>
            <a:r>
              <a:rPr lang="en-US" sz="1400" dirty="0">
                <a:latin typeface="Open Sans" panose="020B0606030504020204" pitchFamily="34" charset="0"/>
                <a:ea typeface="Open Sans" panose="020B0606030504020204" pitchFamily="34" charset="0"/>
                <a:cs typeface="Open Sans" panose="020B0606030504020204" pitchFamily="34" charset="0"/>
              </a:rPr>
              <a:t>Interest in cities and urban politics</a:t>
            </a:r>
          </a:p>
          <a:p>
            <a:pPr>
              <a:lnSpc>
                <a:spcPct val="100000"/>
              </a:lnSpc>
              <a:spcBef>
                <a:spcPts val="45"/>
              </a:spcBef>
            </a:pPr>
            <a:endParaRPr lang="en-US" sz="1650" dirty="0">
              <a:latin typeface="Open Sans" panose="020B0606030504020204" pitchFamily="34" charset="0"/>
              <a:ea typeface="Open Sans" panose="020B0606030504020204" pitchFamily="34" charset="0"/>
              <a:cs typeface="Open Sans" panose="020B0606030504020204" pitchFamily="34" charset="0"/>
            </a:endParaRPr>
          </a:p>
          <a:p>
            <a:pPr marL="12700" marR="294640">
              <a:lnSpc>
                <a:spcPts val="1660"/>
              </a:lnSpc>
              <a:spcBef>
                <a:spcPts val="5"/>
              </a:spcBef>
            </a:pPr>
            <a:r>
              <a:rPr lang="en-US" sz="1400" b="1" dirty="0">
                <a:latin typeface="Open Sans" panose="020B0606030504020204" pitchFamily="34" charset="0"/>
                <a:ea typeface="Open Sans" panose="020B0606030504020204" pitchFamily="34" charset="0"/>
                <a:cs typeface="Open Sans" panose="020B0606030504020204" pitchFamily="34" charset="0"/>
              </a:rPr>
              <a:t>PAST WORK EXPERIENCE /  </a:t>
            </a:r>
            <a:r>
              <a:rPr lang="en-US" sz="1400" dirty="0">
                <a:latin typeface="Open Sans" panose="020B0606030504020204" pitchFamily="34" charset="0"/>
                <a:ea typeface="Open Sans" panose="020B0606030504020204" pitchFamily="34" charset="0"/>
                <a:cs typeface="Open Sans" panose="020B0606030504020204" pitchFamily="34" charset="0"/>
              </a:rPr>
              <a:t>Cities of St. Louis(MO), Port Townsend, Kent, Bellevue, Seattle </a:t>
            </a:r>
          </a:p>
        </p:txBody>
      </p:sp>
      <p:sp>
        <p:nvSpPr>
          <p:cNvPr id="4" name="object 4"/>
          <p:cNvSpPr/>
          <p:nvPr/>
        </p:nvSpPr>
        <p:spPr>
          <a:xfrm>
            <a:off x="935736" y="1265311"/>
            <a:ext cx="1904999" cy="96011"/>
          </a:xfrm>
          <a:prstGeom prst="rect">
            <a:avLst/>
          </a:prstGeom>
          <a:blipFill>
            <a:blip r:embed="rId2" cstate="print"/>
            <a:stretch>
              <a:fillRect/>
            </a:stretch>
          </a:blipFill>
        </p:spPr>
        <p:txBody>
          <a:bodyPr wrap="square" lIns="0" tIns="0" rIns="0" bIns="0" rtlCol="0"/>
          <a:lstStyle/>
          <a:p>
            <a:endParaRPr/>
          </a:p>
        </p:txBody>
      </p:sp>
      <p:sp>
        <p:nvSpPr>
          <p:cNvPr id="5" name="object 5"/>
          <p:cNvSpPr/>
          <p:nvPr/>
        </p:nvSpPr>
        <p:spPr>
          <a:xfrm>
            <a:off x="6412999" y="0"/>
            <a:ext cx="2103120" cy="7772400"/>
          </a:xfrm>
          <a:custGeom>
            <a:avLst/>
            <a:gdLst/>
            <a:ahLst/>
            <a:cxnLst/>
            <a:rect l="l" t="t" r="r" b="b"/>
            <a:pathLst>
              <a:path w="2103120" h="7772400">
                <a:moveTo>
                  <a:pt x="2102853" y="0"/>
                </a:moveTo>
                <a:lnTo>
                  <a:pt x="0" y="7772400"/>
                </a:lnTo>
                <a:lnTo>
                  <a:pt x="2102853" y="7772400"/>
                </a:lnTo>
                <a:lnTo>
                  <a:pt x="2102853" y="0"/>
                </a:lnTo>
                <a:close/>
              </a:path>
            </a:pathLst>
          </a:custGeom>
          <a:solidFill>
            <a:srgbClr val="D7D9DA"/>
          </a:solidFill>
        </p:spPr>
        <p:txBody>
          <a:bodyPr wrap="square" lIns="0" tIns="0" rIns="0" bIns="0" rtlCol="0"/>
          <a:lstStyle/>
          <a:p>
            <a:endParaRPr/>
          </a:p>
        </p:txBody>
      </p:sp>
      <p:sp>
        <p:nvSpPr>
          <p:cNvPr id="6" name="object 6"/>
          <p:cNvSpPr/>
          <p:nvPr/>
        </p:nvSpPr>
        <p:spPr>
          <a:xfrm>
            <a:off x="8516111" y="0"/>
            <a:ext cx="1541780" cy="7772400"/>
          </a:xfrm>
          <a:custGeom>
            <a:avLst/>
            <a:gdLst/>
            <a:ahLst/>
            <a:cxnLst/>
            <a:rect l="l" t="t" r="r" b="b"/>
            <a:pathLst>
              <a:path w="1541779" h="7772400">
                <a:moveTo>
                  <a:pt x="0" y="7772400"/>
                </a:moveTo>
                <a:lnTo>
                  <a:pt x="1541767" y="7772400"/>
                </a:lnTo>
                <a:lnTo>
                  <a:pt x="1541767" y="0"/>
                </a:lnTo>
                <a:lnTo>
                  <a:pt x="0" y="0"/>
                </a:lnTo>
                <a:lnTo>
                  <a:pt x="0" y="7772400"/>
                </a:lnTo>
                <a:close/>
              </a:path>
            </a:pathLst>
          </a:custGeom>
          <a:solidFill>
            <a:srgbClr val="D7D9DA"/>
          </a:solidFill>
        </p:spPr>
        <p:txBody>
          <a:bodyPr wrap="square" lIns="0" tIns="0" rIns="0" bIns="0" rtlCol="0"/>
          <a:lstStyle/>
          <a:p>
            <a:endParaRPr/>
          </a:p>
        </p:txBody>
      </p:sp>
      <p:sp>
        <p:nvSpPr>
          <p:cNvPr id="8" name="TextBox 7"/>
          <p:cNvSpPr txBox="1"/>
          <p:nvPr/>
        </p:nvSpPr>
        <p:spPr>
          <a:xfrm>
            <a:off x="805152" y="333381"/>
            <a:ext cx="5604168" cy="707886"/>
          </a:xfrm>
          <a:prstGeom prst="rect">
            <a:avLst/>
          </a:prstGeom>
          <a:noFill/>
        </p:spPr>
        <p:txBody>
          <a:bodyPr wrap="square" rtlCol="0">
            <a:spAutoFit/>
          </a:bodyPr>
          <a:lstStyle/>
          <a:p>
            <a:r>
              <a:rPr lang="en-US" sz="4000" dirty="0">
                <a:latin typeface="Uni Sans" pitchFamily="2" charset="77"/>
              </a:rPr>
              <a:t>Kevin O’Neil, AICP</a:t>
            </a:r>
          </a:p>
        </p:txBody>
      </p:sp>
      <p:pic>
        <p:nvPicPr>
          <p:cNvPr id="9" name="Picture 8" descr="H:\My Documents\Kevin's headshot.JPG">
            <a:extLst>
              <a:ext uri="{FF2B5EF4-FFF2-40B4-BE49-F238E27FC236}">
                <a16:creationId xmlns:a16="http://schemas.microsoft.com/office/drawing/2014/main" id="{159471DD-29DB-46B7-BDDA-EC2D4BB485F5}"/>
              </a:ext>
            </a:extLst>
          </p:cNvPr>
          <p:cNvPicPr/>
          <p:nvPr/>
        </p:nvPicPr>
        <p:blipFill rotWithShape="1">
          <a:blip r:embed="rId3">
            <a:extLst>
              <a:ext uri="{28A0092B-C50C-407E-A947-70E740481C1C}">
                <a14:useLocalDpi xmlns:a14="http://schemas.microsoft.com/office/drawing/2010/main" val="0"/>
              </a:ext>
            </a:extLst>
          </a:blip>
          <a:srcRect l="27139"/>
          <a:stretch/>
        </p:blipFill>
        <p:spPr bwMode="auto">
          <a:xfrm>
            <a:off x="6968034" y="914400"/>
            <a:ext cx="2454836" cy="2648600"/>
          </a:xfrm>
          <a:prstGeom prst="rect">
            <a:avLst/>
          </a:prstGeom>
          <a:noFill/>
          <a:ln>
            <a:noFill/>
          </a:ln>
        </p:spPr>
      </p:pic>
    </p:spTree>
    <p:extLst>
      <p:ext uri="{BB962C8B-B14F-4D97-AF65-F5344CB8AC3E}">
        <p14:creationId xmlns:p14="http://schemas.microsoft.com/office/powerpoint/2010/main" val="53043996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txBox="1"/>
          <p:nvPr/>
        </p:nvSpPr>
        <p:spPr>
          <a:xfrm>
            <a:off x="932064" y="1524000"/>
            <a:ext cx="5477256" cy="2270493"/>
          </a:xfrm>
          <a:prstGeom prst="rect">
            <a:avLst/>
          </a:prstGeom>
        </p:spPr>
        <p:txBody>
          <a:bodyPr vert="horz" wrap="square" lIns="0" tIns="13335" rIns="0" bIns="0" rtlCol="0">
            <a:spAutoFit/>
          </a:bodyPr>
          <a:lstStyle/>
          <a:p>
            <a:pPr marL="12700">
              <a:lnSpc>
                <a:spcPct val="100000"/>
              </a:lnSpc>
              <a:spcBef>
                <a:spcPts val="105"/>
              </a:spcBef>
            </a:pPr>
            <a:r>
              <a:rPr lang="en-US" sz="1400" b="1" dirty="0">
                <a:latin typeface="Open Sans" panose="020B0606030504020204" pitchFamily="34" charset="0"/>
                <a:ea typeface="Open Sans" panose="020B0606030504020204" pitchFamily="34" charset="0"/>
                <a:cs typeface="Open Sans" panose="020B0606030504020204" pitchFamily="34" charset="0"/>
              </a:rPr>
              <a:t>EMPLOYER / </a:t>
            </a:r>
            <a:r>
              <a:rPr lang="en-US" sz="1400" dirty="0">
                <a:latin typeface="Open Sans" panose="020B0606030504020204" pitchFamily="34" charset="0"/>
                <a:ea typeface="Open Sans" panose="020B0606030504020204" pitchFamily="34" charset="0"/>
                <a:cs typeface="Open Sans" panose="020B0606030504020204" pitchFamily="34" charset="0"/>
              </a:rPr>
              <a:t>MAKERS Architecture and Urban Design </a:t>
            </a:r>
          </a:p>
          <a:p>
            <a:pPr marL="12700">
              <a:lnSpc>
                <a:spcPct val="100000"/>
              </a:lnSpc>
              <a:spcBef>
                <a:spcPts val="105"/>
              </a:spcBef>
            </a:pPr>
            <a:endParaRPr lang="en-US" sz="1400" b="1" dirty="0">
              <a:latin typeface="Open Sans" panose="020B0606030504020204" pitchFamily="34" charset="0"/>
              <a:ea typeface="Open Sans" panose="020B0606030504020204" pitchFamily="34" charset="0"/>
              <a:cs typeface="Open Sans" panose="020B0606030504020204" pitchFamily="34" charset="0"/>
            </a:endParaRPr>
          </a:p>
          <a:p>
            <a:pPr marL="12700">
              <a:lnSpc>
                <a:spcPct val="100000"/>
              </a:lnSpc>
              <a:spcBef>
                <a:spcPts val="105"/>
              </a:spcBef>
            </a:pPr>
            <a:r>
              <a:rPr lang="en-US" sz="1400" b="1" dirty="0">
                <a:latin typeface="Open Sans" panose="020B0606030504020204" pitchFamily="34" charset="0"/>
                <a:ea typeface="Open Sans" panose="020B0606030504020204" pitchFamily="34" charset="0"/>
                <a:cs typeface="Open Sans" panose="020B0606030504020204" pitchFamily="34" charset="0"/>
              </a:rPr>
              <a:t>PLANNING FOCUS / </a:t>
            </a:r>
            <a:r>
              <a:rPr lang="en-US" sz="1400" dirty="0">
                <a:latin typeface="Open Sans" panose="020B0606030504020204" pitchFamily="34" charset="0"/>
                <a:ea typeface="Open Sans" panose="020B0606030504020204" pitchFamily="34" charset="0"/>
                <a:cs typeface="Open Sans" panose="020B0606030504020204" pitchFamily="34" charset="0"/>
              </a:rPr>
              <a:t>Urban design, community and regional planning</a:t>
            </a:r>
          </a:p>
          <a:p>
            <a:pPr marL="12700">
              <a:lnSpc>
                <a:spcPct val="100000"/>
              </a:lnSpc>
              <a:spcBef>
                <a:spcPts val="105"/>
              </a:spcBef>
            </a:pPr>
            <a:endParaRPr lang="en-US" sz="1400" dirty="0">
              <a:latin typeface="Open Sans" panose="020B0606030504020204" pitchFamily="34" charset="0"/>
              <a:ea typeface="Open Sans" panose="020B0606030504020204" pitchFamily="34" charset="0"/>
              <a:cs typeface="Open Sans" panose="020B0606030504020204" pitchFamily="34" charset="0"/>
            </a:endParaRPr>
          </a:p>
          <a:p>
            <a:pPr marL="12700">
              <a:lnSpc>
                <a:spcPct val="100000"/>
              </a:lnSpc>
              <a:spcBef>
                <a:spcPts val="105"/>
              </a:spcBef>
            </a:pPr>
            <a:r>
              <a:rPr lang="en-US" sz="1400" b="1" dirty="0">
                <a:latin typeface="Open Sans" panose="020B0606030504020204" pitchFamily="34" charset="0"/>
                <a:ea typeface="Open Sans" panose="020B0606030504020204" pitchFamily="34" charset="0"/>
                <a:cs typeface="Open Sans" panose="020B0606030504020204" pitchFamily="34" charset="0"/>
              </a:rPr>
              <a:t>EDUCATION / </a:t>
            </a:r>
            <a:r>
              <a:rPr lang="en-US" sz="1400" dirty="0">
                <a:latin typeface="Open Sans" panose="020B0606030504020204" pitchFamily="34" charset="0"/>
                <a:ea typeface="Open Sans" panose="020B0606030504020204" pitchFamily="34" charset="0"/>
                <a:cs typeface="Open Sans" panose="020B0606030504020204" pitchFamily="34" charset="0"/>
              </a:rPr>
              <a:t>UW, </a:t>
            </a:r>
            <a:r>
              <a:rPr lang="en-US" sz="1400" dirty="0" err="1">
                <a:latin typeface="Open Sans" panose="020B0606030504020204" pitchFamily="34" charset="0"/>
                <a:ea typeface="Open Sans" panose="020B0606030504020204" pitchFamily="34" charset="0"/>
                <a:cs typeface="Open Sans" panose="020B0606030504020204" pitchFamily="34" charset="0"/>
              </a:rPr>
              <a:t>MArch</a:t>
            </a:r>
            <a:r>
              <a:rPr lang="en-US" sz="1400" dirty="0">
                <a:latin typeface="Open Sans" panose="020B0606030504020204" pitchFamily="34" charset="0"/>
                <a:ea typeface="Open Sans" panose="020B0606030504020204" pitchFamily="34" charset="0"/>
                <a:cs typeface="Open Sans" panose="020B0606030504020204" pitchFamily="34" charset="0"/>
              </a:rPr>
              <a:t> (‘75)</a:t>
            </a:r>
          </a:p>
          <a:p>
            <a:pPr marL="12700">
              <a:lnSpc>
                <a:spcPct val="100000"/>
              </a:lnSpc>
              <a:spcBef>
                <a:spcPts val="105"/>
              </a:spcBef>
            </a:pPr>
            <a:endParaRPr lang="en-US" sz="1400" b="1" dirty="0">
              <a:latin typeface="Open Sans" panose="020B0606030504020204" pitchFamily="34" charset="0"/>
              <a:ea typeface="Open Sans" panose="020B0606030504020204" pitchFamily="34" charset="0"/>
              <a:cs typeface="Open Sans" panose="020B0606030504020204" pitchFamily="34" charset="0"/>
            </a:endParaRPr>
          </a:p>
          <a:p>
            <a:pPr marL="12700">
              <a:lnSpc>
                <a:spcPct val="100000"/>
              </a:lnSpc>
              <a:spcBef>
                <a:spcPts val="105"/>
              </a:spcBef>
            </a:pPr>
            <a:r>
              <a:rPr lang="en-US" sz="1400" b="1" dirty="0">
                <a:latin typeface="Open Sans" panose="020B0606030504020204" pitchFamily="34" charset="0"/>
                <a:ea typeface="Open Sans" panose="020B0606030504020204" pitchFamily="34" charset="0"/>
                <a:cs typeface="Open Sans" panose="020B0606030504020204" pitchFamily="34" charset="0"/>
              </a:rPr>
              <a:t>YEARS PLANNING / </a:t>
            </a:r>
            <a:r>
              <a:rPr lang="en-US" sz="1400" dirty="0">
                <a:latin typeface="Open Sans" panose="020B0606030504020204" pitchFamily="34" charset="0"/>
                <a:ea typeface="Open Sans" panose="020B0606030504020204" pitchFamily="34" charset="0"/>
                <a:cs typeface="Open Sans" panose="020B0606030504020204" pitchFamily="34" charset="0"/>
              </a:rPr>
              <a:t>Too many</a:t>
            </a:r>
          </a:p>
          <a:p>
            <a:pPr marL="12700">
              <a:lnSpc>
                <a:spcPct val="100000"/>
              </a:lnSpc>
              <a:spcBef>
                <a:spcPts val="105"/>
              </a:spcBef>
            </a:pPr>
            <a:endParaRPr lang="en-US" sz="1400" b="1" dirty="0">
              <a:latin typeface="Open Sans" panose="020B0606030504020204" pitchFamily="34" charset="0"/>
              <a:ea typeface="Open Sans" panose="020B0606030504020204" pitchFamily="34" charset="0"/>
              <a:cs typeface="Open Sans" panose="020B0606030504020204" pitchFamily="34" charset="0"/>
            </a:endParaRPr>
          </a:p>
          <a:p>
            <a:pPr marL="12700">
              <a:lnSpc>
                <a:spcPct val="100000"/>
              </a:lnSpc>
              <a:spcBef>
                <a:spcPts val="105"/>
              </a:spcBef>
            </a:pPr>
            <a:r>
              <a:rPr lang="en-US" sz="1400" b="1" dirty="0">
                <a:latin typeface="Open Sans" panose="020B0606030504020204" pitchFamily="34" charset="0"/>
                <a:ea typeface="Open Sans" panose="020B0606030504020204" pitchFamily="34" charset="0"/>
                <a:cs typeface="Open Sans" panose="020B0606030504020204" pitchFamily="34" charset="0"/>
              </a:rPr>
              <a:t>PAST WORK EXPERIENCE / </a:t>
            </a:r>
            <a:r>
              <a:rPr lang="en-US" sz="1400" dirty="0">
                <a:latin typeface="Open Sans" panose="020B0606030504020204" pitchFamily="34" charset="0"/>
                <a:ea typeface="Open Sans" panose="020B0606030504020204" pitchFamily="34" charset="0"/>
                <a:cs typeface="Open Sans" panose="020B0606030504020204" pitchFamily="34" charset="0"/>
              </a:rPr>
              <a:t>Logging road surveyor, soils engineer, construction worker</a:t>
            </a:r>
            <a:endParaRPr lang="en-US" sz="1400" b="1" dirty="0">
              <a:latin typeface="Open Sans" panose="020B0606030504020204" pitchFamily="34" charset="0"/>
              <a:ea typeface="Open Sans" panose="020B0606030504020204" pitchFamily="34" charset="0"/>
              <a:cs typeface="Open Sans" panose="020B0606030504020204" pitchFamily="34" charset="0"/>
            </a:endParaRPr>
          </a:p>
        </p:txBody>
      </p:sp>
      <p:sp>
        <p:nvSpPr>
          <p:cNvPr id="4" name="object 4"/>
          <p:cNvSpPr/>
          <p:nvPr/>
        </p:nvSpPr>
        <p:spPr>
          <a:xfrm>
            <a:off x="935736" y="1265311"/>
            <a:ext cx="1904999" cy="96011"/>
          </a:xfrm>
          <a:prstGeom prst="rect">
            <a:avLst/>
          </a:prstGeom>
          <a:blipFill>
            <a:blip r:embed="rId2" cstate="print"/>
            <a:stretch>
              <a:fillRect/>
            </a:stretch>
          </a:blipFill>
        </p:spPr>
        <p:txBody>
          <a:bodyPr wrap="square" lIns="0" tIns="0" rIns="0" bIns="0" rtlCol="0"/>
          <a:lstStyle/>
          <a:p>
            <a:endParaRPr/>
          </a:p>
        </p:txBody>
      </p:sp>
      <p:sp>
        <p:nvSpPr>
          <p:cNvPr id="5" name="object 5"/>
          <p:cNvSpPr/>
          <p:nvPr/>
        </p:nvSpPr>
        <p:spPr>
          <a:xfrm>
            <a:off x="6412999" y="0"/>
            <a:ext cx="2103120" cy="7772400"/>
          </a:xfrm>
          <a:custGeom>
            <a:avLst/>
            <a:gdLst/>
            <a:ahLst/>
            <a:cxnLst/>
            <a:rect l="l" t="t" r="r" b="b"/>
            <a:pathLst>
              <a:path w="2103120" h="7772400">
                <a:moveTo>
                  <a:pt x="2102853" y="0"/>
                </a:moveTo>
                <a:lnTo>
                  <a:pt x="0" y="7772400"/>
                </a:lnTo>
                <a:lnTo>
                  <a:pt x="2102853" y="7772400"/>
                </a:lnTo>
                <a:lnTo>
                  <a:pt x="2102853" y="0"/>
                </a:lnTo>
                <a:close/>
              </a:path>
            </a:pathLst>
          </a:custGeom>
          <a:solidFill>
            <a:srgbClr val="D7D9DA"/>
          </a:solidFill>
        </p:spPr>
        <p:txBody>
          <a:bodyPr wrap="square" lIns="0" tIns="0" rIns="0" bIns="0" rtlCol="0"/>
          <a:lstStyle/>
          <a:p>
            <a:endParaRPr/>
          </a:p>
        </p:txBody>
      </p:sp>
      <p:sp>
        <p:nvSpPr>
          <p:cNvPr id="6" name="object 6"/>
          <p:cNvSpPr/>
          <p:nvPr/>
        </p:nvSpPr>
        <p:spPr>
          <a:xfrm>
            <a:off x="8516111" y="0"/>
            <a:ext cx="1541780" cy="7772400"/>
          </a:xfrm>
          <a:custGeom>
            <a:avLst/>
            <a:gdLst/>
            <a:ahLst/>
            <a:cxnLst/>
            <a:rect l="l" t="t" r="r" b="b"/>
            <a:pathLst>
              <a:path w="1541779" h="7772400">
                <a:moveTo>
                  <a:pt x="0" y="7772400"/>
                </a:moveTo>
                <a:lnTo>
                  <a:pt x="1541767" y="7772400"/>
                </a:lnTo>
                <a:lnTo>
                  <a:pt x="1541767" y="0"/>
                </a:lnTo>
                <a:lnTo>
                  <a:pt x="0" y="0"/>
                </a:lnTo>
                <a:lnTo>
                  <a:pt x="0" y="7772400"/>
                </a:lnTo>
                <a:close/>
              </a:path>
            </a:pathLst>
          </a:custGeom>
          <a:solidFill>
            <a:srgbClr val="D7D9DA"/>
          </a:solidFill>
        </p:spPr>
        <p:txBody>
          <a:bodyPr wrap="square" lIns="0" tIns="0" rIns="0" bIns="0" rtlCol="0"/>
          <a:lstStyle/>
          <a:p>
            <a:endParaRPr/>
          </a:p>
        </p:txBody>
      </p:sp>
      <p:sp>
        <p:nvSpPr>
          <p:cNvPr id="8" name="TextBox 7"/>
          <p:cNvSpPr txBox="1"/>
          <p:nvPr/>
        </p:nvSpPr>
        <p:spPr>
          <a:xfrm>
            <a:off x="805152" y="333381"/>
            <a:ext cx="5604168" cy="707886"/>
          </a:xfrm>
          <a:prstGeom prst="rect">
            <a:avLst/>
          </a:prstGeom>
          <a:noFill/>
        </p:spPr>
        <p:txBody>
          <a:bodyPr wrap="square" rtlCol="0">
            <a:spAutoFit/>
          </a:bodyPr>
          <a:lstStyle/>
          <a:p>
            <a:r>
              <a:rPr lang="en-US" sz="4000" spc="-45" dirty="0">
                <a:latin typeface="Uni Sans" pitchFamily="2" charset="77"/>
              </a:rPr>
              <a:t>John Owen</a:t>
            </a:r>
            <a:endParaRPr lang="en-US" sz="4000" dirty="0"/>
          </a:p>
        </p:txBody>
      </p:sp>
      <p:sp>
        <p:nvSpPr>
          <p:cNvPr id="10" name="object 6"/>
          <p:cNvSpPr/>
          <p:nvPr/>
        </p:nvSpPr>
        <p:spPr>
          <a:xfrm>
            <a:off x="7201042" y="762000"/>
            <a:ext cx="1988819" cy="2743199"/>
          </a:xfrm>
          <a:prstGeom prst="rect">
            <a:avLst/>
          </a:prstGeom>
          <a:blipFill>
            <a:blip r:embed="rId3"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Tree>
    <p:extLst>
      <p:ext uri="{BB962C8B-B14F-4D97-AF65-F5344CB8AC3E}">
        <p14:creationId xmlns:p14="http://schemas.microsoft.com/office/powerpoint/2010/main" val="118895578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txBox="1"/>
          <p:nvPr/>
        </p:nvSpPr>
        <p:spPr>
          <a:xfrm>
            <a:off x="932064" y="1524000"/>
            <a:ext cx="5477256" cy="4463401"/>
          </a:xfrm>
          <a:prstGeom prst="rect">
            <a:avLst/>
          </a:prstGeom>
        </p:spPr>
        <p:txBody>
          <a:bodyPr vert="horz" wrap="square" lIns="0" tIns="13335" rIns="0" bIns="0" rtlCol="0">
            <a:spAutoFit/>
          </a:bodyPr>
          <a:lstStyle/>
          <a:p>
            <a:pPr marL="12700" marR="64135">
              <a:lnSpc>
                <a:spcPts val="1660"/>
              </a:lnSpc>
              <a:spcBef>
                <a:spcPts val="175"/>
              </a:spcBef>
            </a:pPr>
            <a:r>
              <a:rPr lang="en-US" sz="1400" b="1" dirty="0">
                <a:latin typeface="Open Sans" panose="020B0606030504020204" pitchFamily="34" charset="0"/>
                <a:ea typeface="Open Sans" panose="020B0606030504020204" pitchFamily="34" charset="0"/>
                <a:cs typeface="Open Sans" panose="020B0606030504020204" pitchFamily="34" charset="0"/>
              </a:rPr>
              <a:t>EMPLOYER / </a:t>
            </a:r>
            <a:r>
              <a:rPr lang="en-US" sz="1400" dirty="0">
                <a:latin typeface="Open Sans" panose="020B0606030504020204" pitchFamily="34" charset="0"/>
                <a:ea typeface="Open Sans" panose="020B0606030504020204" pitchFamily="34" charset="0"/>
                <a:cs typeface="Open Sans" panose="020B0606030504020204" pitchFamily="34" charset="0"/>
              </a:rPr>
              <a:t>Director/ Community Planning &amp; Development, HUD – WA Office</a:t>
            </a:r>
          </a:p>
          <a:p>
            <a:pPr marL="12700" marR="64135">
              <a:lnSpc>
                <a:spcPts val="1660"/>
              </a:lnSpc>
              <a:spcBef>
                <a:spcPts val="175"/>
              </a:spcBef>
            </a:pPr>
            <a:endParaRPr lang="en-US" sz="1400" b="1" dirty="0">
              <a:latin typeface="Open Sans" panose="020B0606030504020204" pitchFamily="34" charset="0"/>
              <a:ea typeface="Open Sans" panose="020B0606030504020204" pitchFamily="34" charset="0"/>
              <a:cs typeface="Open Sans" panose="020B0606030504020204" pitchFamily="34" charset="0"/>
            </a:endParaRPr>
          </a:p>
          <a:p>
            <a:pPr marL="12700" marR="64135">
              <a:lnSpc>
                <a:spcPts val="1660"/>
              </a:lnSpc>
              <a:spcBef>
                <a:spcPts val="175"/>
              </a:spcBef>
            </a:pPr>
            <a:r>
              <a:rPr lang="en-US" sz="1400" b="1" dirty="0">
                <a:latin typeface="Open Sans" panose="020B0606030504020204" pitchFamily="34" charset="0"/>
                <a:ea typeface="Open Sans" panose="020B0606030504020204" pitchFamily="34" charset="0"/>
                <a:cs typeface="Open Sans" panose="020B0606030504020204" pitchFamily="34" charset="0"/>
              </a:rPr>
              <a:t>PLANNING FOCUS / </a:t>
            </a:r>
            <a:r>
              <a:rPr lang="en-US" sz="1400" dirty="0">
                <a:latin typeface="Open Sans" panose="020B0606030504020204" pitchFamily="34" charset="0"/>
                <a:ea typeface="Open Sans" panose="020B0606030504020204" pitchFamily="34" charset="0"/>
                <a:cs typeface="Open Sans" panose="020B0606030504020204" pitchFamily="34" charset="0"/>
              </a:rPr>
              <a:t>Community Development, Housing and Environmental Planning</a:t>
            </a:r>
          </a:p>
          <a:p>
            <a:pPr marL="12700" marR="64135">
              <a:lnSpc>
                <a:spcPts val="1660"/>
              </a:lnSpc>
              <a:spcBef>
                <a:spcPts val="175"/>
              </a:spcBef>
            </a:pPr>
            <a:endParaRPr lang="en-US" sz="1400" b="1" dirty="0">
              <a:latin typeface="Open Sans" panose="020B0606030504020204" pitchFamily="34" charset="0"/>
              <a:ea typeface="Open Sans" panose="020B0606030504020204" pitchFamily="34" charset="0"/>
              <a:cs typeface="Open Sans" panose="020B0606030504020204" pitchFamily="34" charset="0"/>
            </a:endParaRPr>
          </a:p>
          <a:p>
            <a:pPr marL="12700" marR="64135">
              <a:lnSpc>
                <a:spcPts val="1660"/>
              </a:lnSpc>
              <a:spcBef>
                <a:spcPts val="175"/>
              </a:spcBef>
            </a:pPr>
            <a:r>
              <a:rPr lang="en-US" sz="1400" b="1" dirty="0">
                <a:latin typeface="Open Sans" panose="020B0606030504020204" pitchFamily="34" charset="0"/>
                <a:ea typeface="Open Sans" panose="020B0606030504020204" pitchFamily="34" charset="0"/>
                <a:cs typeface="Open Sans" panose="020B0606030504020204" pitchFamily="34" charset="0"/>
              </a:rPr>
              <a:t>MOST INTERESTING PROJECT AS A PLANNER / </a:t>
            </a:r>
            <a:r>
              <a:rPr lang="en-US" sz="1400" dirty="0">
                <a:latin typeface="Open Sans" panose="020B0606030504020204" pitchFamily="34" charset="0"/>
                <a:ea typeface="Open Sans" panose="020B0606030504020204" pitchFamily="34" charset="0"/>
                <a:cs typeface="Open Sans" panose="020B0606030504020204" pitchFamily="34" charset="0"/>
              </a:rPr>
              <a:t>International District Village Square 1 and 2, Seattle, WA</a:t>
            </a:r>
          </a:p>
          <a:p>
            <a:pPr marL="12700" marR="64135">
              <a:lnSpc>
                <a:spcPts val="1660"/>
              </a:lnSpc>
              <a:spcBef>
                <a:spcPts val="175"/>
              </a:spcBef>
            </a:pPr>
            <a:endParaRPr lang="en-US" sz="1400" b="1" dirty="0">
              <a:latin typeface="Open Sans" panose="020B0606030504020204" pitchFamily="34" charset="0"/>
              <a:ea typeface="Open Sans" panose="020B0606030504020204" pitchFamily="34" charset="0"/>
              <a:cs typeface="Open Sans" panose="020B0606030504020204" pitchFamily="34" charset="0"/>
            </a:endParaRPr>
          </a:p>
          <a:p>
            <a:pPr marL="12700" marR="64135">
              <a:lnSpc>
                <a:spcPts val="1660"/>
              </a:lnSpc>
              <a:spcBef>
                <a:spcPts val="175"/>
              </a:spcBef>
            </a:pPr>
            <a:r>
              <a:rPr lang="en-US" sz="1400" b="1" dirty="0">
                <a:latin typeface="Open Sans" panose="020B0606030504020204" pitchFamily="34" charset="0"/>
                <a:ea typeface="Open Sans" panose="020B0606030504020204" pitchFamily="34" charset="0"/>
                <a:cs typeface="Open Sans" panose="020B0606030504020204" pitchFamily="34" charset="0"/>
              </a:rPr>
              <a:t>EDUCATION / </a:t>
            </a:r>
            <a:r>
              <a:rPr lang="en-US" sz="1400" dirty="0">
                <a:latin typeface="Open Sans" panose="020B0606030504020204" pitchFamily="34" charset="0"/>
                <a:ea typeface="Open Sans" panose="020B0606030504020204" pitchFamily="34" charset="0"/>
                <a:cs typeface="Open Sans" panose="020B0606030504020204" pitchFamily="34" charset="0"/>
              </a:rPr>
              <a:t>UW, MUP (‘69)</a:t>
            </a:r>
          </a:p>
          <a:p>
            <a:pPr marL="12700" marR="64135">
              <a:lnSpc>
                <a:spcPts val="1660"/>
              </a:lnSpc>
              <a:spcBef>
                <a:spcPts val="175"/>
              </a:spcBef>
            </a:pPr>
            <a:endParaRPr lang="en-US" sz="1400" b="1" dirty="0">
              <a:latin typeface="Open Sans" panose="020B0606030504020204" pitchFamily="34" charset="0"/>
              <a:ea typeface="Open Sans" panose="020B0606030504020204" pitchFamily="34" charset="0"/>
              <a:cs typeface="Open Sans" panose="020B0606030504020204" pitchFamily="34" charset="0"/>
            </a:endParaRPr>
          </a:p>
          <a:p>
            <a:pPr marL="12700" marR="64135">
              <a:lnSpc>
                <a:spcPts val="1660"/>
              </a:lnSpc>
              <a:spcBef>
                <a:spcPts val="175"/>
              </a:spcBef>
            </a:pPr>
            <a:r>
              <a:rPr lang="en-US" sz="1400" b="1" dirty="0">
                <a:latin typeface="Open Sans" panose="020B0606030504020204" pitchFamily="34" charset="0"/>
                <a:ea typeface="Open Sans" panose="020B0606030504020204" pitchFamily="34" charset="0"/>
                <a:cs typeface="Open Sans" panose="020B0606030504020204" pitchFamily="34" charset="0"/>
              </a:rPr>
              <a:t>YEARS PLANNING / </a:t>
            </a:r>
            <a:r>
              <a:rPr lang="en-US" sz="1400" dirty="0">
                <a:latin typeface="Open Sans" panose="020B0606030504020204" pitchFamily="34" charset="0"/>
                <a:ea typeface="Open Sans" panose="020B0606030504020204" pitchFamily="34" charset="0"/>
                <a:cs typeface="Open Sans" panose="020B0606030504020204" pitchFamily="34" charset="0"/>
              </a:rPr>
              <a:t>46</a:t>
            </a:r>
          </a:p>
          <a:p>
            <a:pPr marL="12700" marR="64135">
              <a:lnSpc>
                <a:spcPts val="1660"/>
              </a:lnSpc>
              <a:spcBef>
                <a:spcPts val="175"/>
              </a:spcBef>
            </a:pPr>
            <a:endParaRPr lang="en-US" sz="1400" b="1" dirty="0">
              <a:latin typeface="Open Sans" panose="020B0606030504020204" pitchFamily="34" charset="0"/>
              <a:ea typeface="Open Sans" panose="020B0606030504020204" pitchFamily="34" charset="0"/>
              <a:cs typeface="Open Sans" panose="020B0606030504020204" pitchFamily="34" charset="0"/>
            </a:endParaRPr>
          </a:p>
          <a:p>
            <a:pPr marL="12700" marR="64135">
              <a:lnSpc>
                <a:spcPts val="1660"/>
              </a:lnSpc>
              <a:spcBef>
                <a:spcPts val="175"/>
              </a:spcBef>
            </a:pPr>
            <a:r>
              <a:rPr lang="en-US" sz="1400" b="1" dirty="0">
                <a:latin typeface="Open Sans" panose="020B0606030504020204" pitchFamily="34" charset="0"/>
                <a:ea typeface="Open Sans" panose="020B0606030504020204" pitchFamily="34" charset="0"/>
                <a:cs typeface="Open Sans" panose="020B0606030504020204" pitchFamily="34" charset="0"/>
              </a:rPr>
              <a:t>WHY I PURSUED PLANNING AS A PROFESSION / </a:t>
            </a:r>
            <a:r>
              <a:rPr lang="en-US" sz="1400" dirty="0">
                <a:latin typeface="Open Sans" panose="020B0606030504020204" pitchFamily="34" charset="0"/>
                <a:ea typeface="Open Sans" panose="020B0606030504020204" pitchFamily="34" charset="0"/>
                <a:cs typeface="Open Sans" panose="020B0606030504020204" pitchFamily="34" charset="0"/>
              </a:rPr>
              <a:t>To revitalize communities and neighborhoods through encouraging comprehensive planning and by providing federal assistance</a:t>
            </a:r>
          </a:p>
          <a:p>
            <a:pPr marL="12700" marR="64135">
              <a:lnSpc>
                <a:spcPts val="1660"/>
              </a:lnSpc>
              <a:spcBef>
                <a:spcPts val="175"/>
              </a:spcBef>
            </a:pPr>
            <a:endParaRPr lang="en-US" sz="1400" b="1" dirty="0">
              <a:latin typeface="Open Sans" panose="020B0606030504020204" pitchFamily="34" charset="0"/>
              <a:ea typeface="Open Sans" panose="020B0606030504020204" pitchFamily="34" charset="0"/>
              <a:cs typeface="Open Sans" panose="020B0606030504020204" pitchFamily="34" charset="0"/>
            </a:endParaRPr>
          </a:p>
          <a:p>
            <a:pPr marL="12700" marR="64135">
              <a:lnSpc>
                <a:spcPts val="1660"/>
              </a:lnSpc>
              <a:spcBef>
                <a:spcPts val="175"/>
              </a:spcBef>
            </a:pPr>
            <a:r>
              <a:rPr lang="en-US" sz="1400" b="1" dirty="0">
                <a:latin typeface="Open Sans" panose="020B0606030504020204" pitchFamily="34" charset="0"/>
                <a:ea typeface="Open Sans" panose="020B0606030504020204" pitchFamily="34" charset="0"/>
                <a:cs typeface="Open Sans" panose="020B0606030504020204" pitchFamily="34" charset="0"/>
              </a:rPr>
              <a:t>PAST WORK EXPERIENCE / </a:t>
            </a:r>
            <a:r>
              <a:rPr lang="en-US" sz="1400" dirty="0">
                <a:latin typeface="Open Sans" panose="020B0606030504020204" pitchFamily="34" charset="0"/>
                <a:ea typeface="Open Sans" panose="020B0606030504020204" pitchFamily="34" charset="0"/>
                <a:cs typeface="Open Sans" panose="020B0606030504020204" pitchFamily="34" charset="0"/>
              </a:rPr>
              <a:t>City of Seattle Planning Department, City of Chicago, Ill Planning Department, City of Rockford Ill Planning Department, Bi-state Metropolitan Planning Commission Rock Island Ill</a:t>
            </a:r>
            <a:endParaRPr lang="en-US" sz="1400" b="1" dirty="0">
              <a:latin typeface="Open Sans" panose="020B0606030504020204" pitchFamily="34" charset="0"/>
              <a:ea typeface="Open Sans" panose="020B0606030504020204" pitchFamily="34" charset="0"/>
              <a:cs typeface="Open Sans" panose="020B0606030504020204" pitchFamily="34" charset="0"/>
            </a:endParaRPr>
          </a:p>
        </p:txBody>
      </p:sp>
      <p:sp>
        <p:nvSpPr>
          <p:cNvPr id="4" name="object 4"/>
          <p:cNvSpPr/>
          <p:nvPr/>
        </p:nvSpPr>
        <p:spPr>
          <a:xfrm>
            <a:off x="935736" y="1265311"/>
            <a:ext cx="1904999" cy="96011"/>
          </a:xfrm>
          <a:prstGeom prst="rect">
            <a:avLst/>
          </a:prstGeom>
          <a:blipFill>
            <a:blip r:embed="rId2" cstate="print"/>
            <a:stretch>
              <a:fillRect/>
            </a:stretch>
          </a:blipFill>
        </p:spPr>
        <p:txBody>
          <a:bodyPr wrap="square" lIns="0" tIns="0" rIns="0" bIns="0" rtlCol="0"/>
          <a:lstStyle/>
          <a:p>
            <a:endParaRPr/>
          </a:p>
        </p:txBody>
      </p:sp>
      <p:sp>
        <p:nvSpPr>
          <p:cNvPr id="5" name="object 5"/>
          <p:cNvSpPr/>
          <p:nvPr/>
        </p:nvSpPr>
        <p:spPr>
          <a:xfrm>
            <a:off x="6412999" y="0"/>
            <a:ext cx="2103120" cy="7772400"/>
          </a:xfrm>
          <a:custGeom>
            <a:avLst/>
            <a:gdLst/>
            <a:ahLst/>
            <a:cxnLst/>
            <a:rect l="l" t="t" r="r" b="b"/>
            <a:pathLst>
              <a:path w="2103120" h="7772400">
                <a:moveTo>
                  <a:pt x="2102853" y="0"/>
                </a:moveTo>
                <a:lnTo>
                  <a:pt x="0" y="7772400"/>
                </a:lnTo>
                <a:lnTo>
                  <a:pt x="2102853" y="7772400"/>
                </a:lnTo>
                <a:lnTo>
                  <a:pt x="2102853" y="0"/>
                </a:lnTo>
                <a:close/>
              </a:path>
            </a:pathLst>
          </a:custGeom>
          <a:solidFill>
            <a:srgbClr val="D7D9DA"/>
          </a:solidFill>
        </p:spPr>
        <p:txBody>
          <a:bodyPr wrap="square" lIns="0" tIns="0" rIns="0" bIns="0" rtlCol="0"/>
          <a:lstStyle/>
          <a:p>
            <a:endParaRPr/>
          </a:p>
        </p:txBody>
      </p:sp>
      <p:sp>
        <p:nvSpPr>
          <p:cNvPr id="6" name="object 6"/>
          <p:cNvSpPr/>
          <p:nvPr/>
        </p:nvSpPr>
        <p:spPr>
          <a:xfrm>
            <a:off x="8516111" y="0"/>
            <a:ext cx="1541780" cy="7772400"/>
          </a:xfrm>
          <a:custGeom>
            <a:avLst/>
            <a:gdLst/>
            <a:ahLst/>
            <a:cxnLst/>
            <a:rect l="l" t="t" r="r" b="b"/>
            <a:pathLst>
              <a:path w="1541779" h="7772400">
                <a:moveTo>
                  <a:pt x="0" y="7772400"/>
                </a:moveTo>
                <a:lnTo>
                  <a:pt x="1541767" y="7772400"/>
                </a:lnTo>
                <a:lnTo>
                  <a:pt x="1541767" y="0"/>
                </a:lnTo>
                <a:lnTo>
                  <a:pt x="0" y="0"/>
                </a:lnTo>
                <a:lnTo>
                  <a:pt x="0" y="7772400"/>
                </a:lnTo>
                <a:close/>
              </a:path>
            </a:pathLst>
          </a:custGeom>
          <a:solidFill>
            <a:srgbClr val="D7D9DA"/>
          </a:solidFill>
        </p:spPr>
        <p:txBody>
          <a:bodyPr wrap="square" lIns="0" tIns="0" rIns="0" bIns="0" rtlCol="0"/>
          <a:lstStyle/>
          <a:p>
            <a:endParaRPr/>
          </a:p>
        </p:txBody>
      </p:sp>
      <p:sp>
        <p:nvSpPr>
          <p:cNvPr id="8" name="TextBox 7"/>
          <p:cNvSpPr txBox="1"/>
          <p:nvPr/>
        </p:nvSpPr>
        <p:spPr>
          <a:xfrm>
            <a:off x="805152" y="333381"/>
            <a:ext cx="5604168" cy="707886"/>
          </a:xfrm>
          <a:prstGeom prst="rect">
            <a:avLst/>
          </a:prstGeom>
          <a:noFill/>
        </p:spPr>
        <p:txBody>
          <a:bodyPr wrap="square" rtlCol="0">
            <a:spAutoFit/>
          </a:bodyPr>
          <a:lstStyle/>
          <a:p>
            <a:r>
              <a:rPr lang="en-US" sz="4000" spc="-45" dirty="0">
                <a:latin typeface="Uni Sans" pitchFamily="2" charset="77"/>
              </a:rPr>
              <a:t>Jack Peters</a:t>
            </a:r>
            <a:endParaRPr lang="en-US" sz="4000" dirty="0"/>
          </a:p>
        </p:txBody>
      </p:sp>
      <p:sp>
        <p:nvSpPr>
          <p:cNvPr id="9" name="object 6"/>
          <p:cNvSpPr/>
          <p:nvPr/>
        </p:nvSpPr>
        <p:spPr>
          <a:xfrm>
            <a:off x="7162800" y="687324"/>
            <a:ext cx="1955279" cy="2743199"/>
          </a:xfrm>
          <a:prstGeom prst="rect">
            <a:avLst/>
          </a:prstGeom>
          <a:blipFill>
            <a:blip r:embed="rId3"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221647552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txBox="1"/>
          <p:nvPr/>
        </p:nvSpPr>
        <p:spPr>
          <a:xfrm>
            <a:off x="932064" y="1524000"/>
            <a:ext cx="5477256" cy="4691669"/>
          </a:xfrm>
          <a:prstGeom prst="rect">
            <a:avLst/>
          </a:prstGeom>
        </p:spPr>
        <p:txBody>
          <a:bodyPr vert="horz" wrap="square" lIns="0" tIns="13335" rIns="0" bIns="0" rtlCol="0">
            <a:spAutoFit/>
          </a:bodyPr>
          <a:lstStyle/>
          <a:p>
            <a:pPr marL="12700">
              <a:lnSpc>
                <a:spcPct val="100000"/>
              </a:lnSpc>
              <a:spcBef>
                <a:spcPts val="105"/>
              </a:spcBef>
            </a:pPr>
            <a:r>
              <a:rPr lang="en-US" sz="1400" b="1" dirty="0">
                <a:latin typeface="Open Sans" panose="020B0606030504020204" pitchFamily="34" charset="0"/>
                <a:ea typeface="Open Sans" panose="020B0606030504020204" pitchFamily="34" charset="0"/>
                <a:cs typeface="Open Sans" panose="020B0606030504020204" pitchFamily="34" charset="0"/>
              </a:rPr>
              <a:t>EMPLOYER / </a:t>
            </a:r>
            <a:r>
              <a:rPr lang="en-US" sz="1400" dirty="0">
                <a:latin typeface="Open Sans" panose="020B0606030504020204" pitchFamily="34" charset="0"/>
                <a:ea typeface="Open Sans" panose="020B0606030504020204" pitchFamily="34" charset="0"/>
                <a:cs typeface="Open Sans" panose="020B0606030504020204" pitchFamily="34" charset="0"/>
              </a:rPr>
              <a:t>Principal with </a:t>
            </a:r>
            <a:r>
              <a:rPr lang="en-US" sz="1400" dirty="0" err="1">
                <a:latin typeface="Open Sans" panose="020B0606030504020204" pitchFamily="34" charset="0"/>
                <a:ea typeface="Open Sans" panose="020B0606030504020204" pitchFamily="34" charset="0"/>
                <a:cs typeface="Open Sans" panose="020B0606030504020204" pitchFamily="34" charset="0"/>
              </a:rPr>
              <a:t>Otak</a:t>
            </a:r>
            <a:r>
              <a:rPr lang="en-US" sz="1400" dirty="0">
                <a:latin typeface="Open Sans" panose="020B0606030504020204" pitchFamily="34" charset="0"/>
                <a:ea typeface="Open Sans" panose="020B0606030504020204" pitchFamily="34" charset="0"/>
                <a:cs typeface="Open Sans" panose="020B0606030504020204" pitchFamily="34" charset="0"/>
              </a:rPr>
              <a:t>, Inc. </a:t>
            </a:r>
          </a:p>
          <a:p>
            <a:pPr marL="12700">
              <a:lnSpc>
                <a:spcPct val="100000"/>
              </a:lnSpc>
              <a:spcBef>
                <a:spcPts val="105"/>
              </a:spcBef>
            </a:pPr>
            <a:endParaRPr lang="en-US" sz="1400" b="1" dirty="0">
              <a:latin typeface="Open Sans" panose="020B0606030504020204" pitchFamily="34" charset="0"/>
              <a:ea typeface="Open Sans" panose="020B0606030504020204" pitchFamily="34" charset="0"/>
              <a:cs typeface="Open Sans" panose="020B0606030504020204" pitchFamily="34" charset="0"/>
            </a:endParaRPr>
          </a:p>
          <a:p>
            <a:pPr marL="12700">
              <a:lnSpc>
                <a:spcPct val="100000"/>
              </a:lnSpc>
              <a:spcBef>
                <a:spcPts val="105"/>
              </a:spcBef>
            </a:pPr>
            <a:r>
              <a:rPr lang="en-US" sz="1400" b="1" dirty="0">
                <a:latin typeface="Open Sans" panose="020B0606030504020204" pitchFamily="34" charset="0"/>
                <a:ea typeface="Open Sans" panose="020B0606030504020204" pitchFamily="34" charset="0"/>
                <a:cs typeface="Open Sans" panose="020B0606030504020204" pitchFamily="34" charset="0"/>
              </a:rPr>
              <a:t>PLANNING FOCUS / </a:t>
            </a:r>
            <a:r>
              <a:rPr lang="en-US" sz="1400" dirty="0">
                <a:latin typeface="Open Sans" panose="020B0606030504020204" pitchFamily="34" charset="0"/>
                <a:ea typeface="Open Sans" panose="020B0606030504020204" pitchFamily="34" charset="0"/>
                <a:cs typeface="Open Sans" panose="020B0606030504020204" pitchFamily="34" charset="0"/>
              </a:rPr>
              <a:t>Urban planning and design – including smart growth solutions, station area and subarea plans, corridor and streetscape planning, design guidelines and standards, and public space planning/ urban design</a:t>
            </a:r>
          </a:p>
          <a:p>
            <a:pPr marL="12700">
              <a:lnSpc>
                <a:spcPct val="100000"/>
              </a:lnSpc>
              <a:spcBef>
                <a:spcPts val="105"/>
              </a:spcBef>
            </a:pPr>
            <a:endParaRPr lang="en-US" sz="1400" b="1" dirty="0">
              <a:latin typeface="Open Sans" panose="020B0606030504020204" pitchFamily="34" charset="0"/>
              <a:ea typeface="Open Sans" panose="020B0606030504020204" pitchFamily="34" charset="0"/>
              <a:cs typeface="Open Sans" panose="020B0606030504020204" pitchFamily="34" charset="0"/>
            </a:endParaRPr>
          </a:p>
          <a:p>
            <a:pPr marL="12700">
              <a:lnSpc>
                <a:spcPct val="100000"/>
              </a:lnSpc>
              <a:spcBef>
                <a:spcPts val="105"/>
              </a:spcBef>
            </a:pPr>
            <a:r>
              <a:rPr lang="en-US" sz="1400" b="1" dirty="0">
                <a:latin typeface="Open Sans" panose="020B0606030504020204" pitchFamily="34" charset="0"/>
                <a:ea typeface="Open Sans" panose="020B0606030504020204" pitchFamily="34" charset="0"/>
                <a:cs typeface="Open Sans" panose="020B0606030504020204" pitchFamily="34" charset="0"/>
              </a:rPr>
              <a:t>MOST INTERESTING PROJECT AS A PLANNER / </a:t>
            </a:r>
            <a:r>
              <a:rPr lang="en-US" sz="1400" dirty="0">
                <a:latin typeface="Open Sans" panose="020B0606030504020204" pitchFamily="34" charset="0"/>
                <a:ea typeface="Open Sans" panose="020B0606030504020204" pitchFamily="34" charset="0"/>
                <a:cs typeface="Open Sans" panose="020B0606030504020204" pitchFamily="34" charset="0"/>
              </a:rPr>
              <a:t>Abu Dhabi Urban Street Design Manual; Hawaii Pedestrian Toolbox</a:t>
            </a:r>
          </a:p>
          <a:p>
            <a:pPr marL="12700">
              <a:lnSpc>
                <a:spcPct val="100000"/>
              </a:lnSpc>
              <a:spcBef>
                <a:spcPts val="105"/>
              </a:spcBef>
            </a:pPr>
            <a:endParaRPr lang="en-US" sz="1400" b="1" dirty="0">
              <a:latin typeface="Open Sans" panose="020B0606030504020204" pitchFamily="34" charset="0"/>
              <a:ea typeface="Open Sans" panose="020B0606030504020204" pitchFamily="34" charset="0"/>
              <a:cs typeface="Open Sans" panose="020B0606030504020204" pitchFamily="34" charset="0"/>
            </a:endParaRPr>
          </a:p>
          <a:p>
            <a:pPr marL="12700">
              <a:lnSpc>
                <a:spcPct val="100000"/>
              </a:lnSpc>
              <a:spcBef>
                <a:spcPts val="105"/>
              </a:spcBef>
            </a:pPr>
            <a:r>
              <a:rPr lang="en-US" sz="1400" b="1" dirty="0">
                <a:latin typeface="Open Sans" panose="020B0606030504020204" pitchFamily="34" charset="0"/>
                <a:ea typeface="Open Sans" panose="020B0606030504020204" pitchFamily="34" charset="0"/>
                <a:cs typeface="Open Sans" panose="020B0606030504020204" pitchFamily="34" charset="0"/>
              </a:rPr>
              <a:t>EDUCATION / </a:t>
            </a:r>
            <a:r>
              <a:rPr lang="en-US" sz="1400" dirty="0">
                <a:latin typeface="Open Sans" panose="020B0606030504020204" pitchFamily="34" charset="0"/>
                <a:ea typeface="Open Sans" panose="020B0606030504020204" pitchFamily="34" charset="0"/>
                <a:cs typeface="Open Sans" panose="020B0606030504020204" pitchFamily="34" charset="0"/>
              </a:rPr>
              <a:t>University of Idaho, Bachelors of Landscape Architecture; Portland State University, Graduate Coursework; Washington State University, Low Impact Development Certificate </a:t>
            </a:r>
          </a:p>
          <a:p>
            <a:pPr marL="12700">
              <a:lnSpc>
                <a:spcPct val="100000"/>
              </a:lnSpc>
              <a:spcBef>
                <a:spcPts val="105"/>
              </a:spcBef>
            </a:pPr>
            <a:endParaRPr lang="en-US" sz="1400" b="1" dirty="0">
              <a:latin typeface="Open Sans" panose="020B0606030504020204" pitchFamily="34" charset="0"/>
              <a:ea typeface="Open Sans" panose="020B0606030504020204" pitchFamily="34" charset="0"/>
              <a:cs typeface="Open Sans" panose="020B0606030504020204" pitchFamily="34" charset="0"/>
            </a:endParaRPr>
          </a:p>
          <a:p>
            <a:pPr marL="12700">
              <a:lnSpc>
                <a:spcPct val="100000"/>
              </a:lnSpc>
              <a:spcBef>
                <a:spcPts val="105"/>
              </a:spcBef>
            </a:pPr>
            <a:r>
              <a:rPr lang="en-US" sz="1400" b="1" dirty="0">
                <a:latin typeface="Open Sans" panose="020B0606030504020204" pitchFamily="34" charset="0"/>
                <a:ea typeface="Open Sans" panose="020B0606030504020204" pitchFamily="34" charset="0"/>
                <a:cs typeface="Open Sans" panose="020B0606030504020204" pitchFamily="34" charset="0"/>
              </a:rPr>
              <a:t>YEARS PLANNING / </a:t>
            </a:r>
            <a:r>
              <a:rPr lang="en-US" sz="1400" dirty="0">
                <a:latin typeface="Open Sans" panose="020B0606030504020204" pitchFamily="34" charset="0"/>
                <a:ea typeface="Open Sans" panose="020B0606030504020204" pitchFamily="34" charset="0"/>
                <a:cs typeface="Open Sans" panose="020B0606030504020204" pitchFamily="34" charset="0"/>
              </a:rPr>
              <a:t>28</a:t>
            </a:r>
          </a:p>
          <a:p>
            <a:pPr marL="12700">
              <a:lnSpc>
                <a:spcPct val="100000"/>
              </a:lnSpc>
              <a:spcBef>
                <a:spcPts val="105"/>
              </a:spcBef>
            </a:pPr>
            <a:endParaRPr lang="en-US" sz="1400" b="1" dirty="0">
              <a:latin typeface="Open Sans" panose="020B0606030504020204" pitchFamily="34" charset="0"/>
              <a:ea typeface="Open Sans" panose="020B0606030504020204" pitchFamily="34" charset="0"/>
              <a:cs typeface="Open Sans" panose="020B0606030504020204" pitchFamily="34" charset="0"/>
            </a:endParaRPr>
          </a:p>
          <a:p>
            <a:pPr marL="12700">
              <a:lnSpc>
                <a:spcPct val="100000"/>
              </a:lnSpc>
              <a:spcBef>
                <a:spcPts val="105"/>
              </a:spcBef>
            </a:pPr>
            <a:r>
              <a:rPr lang="en-US" sz="1400" b="1" dirty="0">
                <a:latin typeface="Open Sans" panose="020B0606030504020204" pitchFamily="34" charset="0"/>
                <a:ea typeface="Open Sans" panose="020B0606030504020204" pitchFamily="34" charset="0"/>
                <a:cs typeface="Open Sans" panose="020B0606030504020204" pitchFamily="34" charset="0"/>
              </a:rPr>
              <a:t>WHY I PURSUED PLANNING AS A PROFESSION / </a:t>
            </a:r>
            <a:r>
              <a:rPr lang="en-US" sz="1400" dirty="0">
                <a:latin typeface="Open Sans" panose="020B0606030504020204" pitchFamily="34" charset="0"/>
                <a:ea typeface="Open Sans" panose="020B0606030504020204" pitchFamily="34" charset="0"/>
                <a:cs typeface="Open Sans" panose="020B0606030504020204" pitchFamily="34" charset="0"/>
              </a:rPr>
              <a:t>To help shape a more sustainable future and to improve the public realm by strengthening connections between people and places</a:t>
            </a:r>
          </a:p>
          <a:p>
            <a:pPr marL="12700">
              <a:lnSpc>
                <a:spcPct val="100000"/>
              </a:lnSpc>
              <a:spcBef>
                <a:spcPts val="105"/>
              </a:spcBef>
            </a:pPr>
            <a:endParaRPr lang="en-US" sz="1400" b="1" dirty="0">
              <a:latin typeface="Open Sans" panose="020B0606030504020204" pitchFamily="34" charset="0"/>
              <a:ea typeface="Open Sans" panose="020B0606030504020204" pitchFamily="34" charset="0"/>
              <a:cs typeface="Open Sans" panose="020B0606030504020204" pitchFamily="34" charset="0"/>
            </a:endParaRPr>
          </a:p>
          <a:p>
            <a:pPr marL="12700">
              <a:lnSpc>
                <a:spcPct val="100000"/>
              </a:lnSpc>
              <a:spcBef>
                <a:spcPts val="105"/>
              </a:spcBef>
            </a:pPr>
            <a:r>
              <a:rPr lang="en-US" sz="1400" b="1" dirty="0">
                <a:latin typeface="Open Sans" panose="020B0606030504020204" pitchFamily="34" charset="0"/>
                <a:ea typeface="Open Sans" panose="020B0606030504020204" pitchFamily="34" charset="0"/>
                <a:cs typeface="Open Sans" panose="020B0606030504020204" pitchFamily="34" charset="0"/>
              </a:rPr>
              <a:t>PAST WORK EXPERIENCE / </a:t>
            </a:r>
            <a:r>
              <a:rPr lang="en-US" sz="1400" dirty="0">
                <a:latin typeface="Open Sans" panose="020B0606030504020204" pitchFamily="34" charset="0"/>
                <a:ea typeface="Open Sans" panose="020B0606030504020204" pitchFamily="34" charset="0"/>
                <a:cs typeface="Open Sans" panose="020B0606030504020204" pitchFamily="34" charset="0"/>
              </a:rPr>
              <a:t>The Ferris Company; David Evans and Associates; City of Boise</a:t>
            </a:r>
            <a:endParaRPr lang="en-US" sz="1400" b="1" dirty="0">
              <a:latin typeface="Open Sans" panose="020B0606030504020204" pitchFamily="34" charset="0"/>
              <a:ea typeface="Open Sans" panose="020B0606030504020204" pitchFamily="34" charset="0"/>
              <a:cs typeface="Open Sans" panose="020B0606030504020204" pitchFamily="34" charset="0"/>
            </a:endParaRPr>
          </a:p>
        </p:txBody>
      </p:sp>
      <p:sp>
        <p:nvSpPr>
          <p:cNvPr id="4" name="object 4"/>
          <p:cNvSpPr/>
          <p:nvPr/>
        </p:nvSpPr>
        <p:spPr>
          <a:xfrm>
            <a:off x="935736" y="1265311"/>
            <a:ext cx="1904999" cy="96011"/>
          </a:xfrm>
          <a:prstGeom prst="rect">
            <a:avLst/>
          </a:prstGeom>
          <a:blipFill>
            <a:blip r:embed="rId2" cstate="print"/>
            <a:stretch>
              <a:fillRect/>
            </a:stretch>
          </a:blipFill>
        </p:spPr>
        <p:txBody>
          <a:bodyPr wrap="square" lIns="0" tIns="0" rIns="0" bIns="0" rtlCol="0"/>
          <a:lstStyle/>
          <a:p>
            <a:endParaRPr/>
          </a:p>
        </p:txBody>
      </p:sp>
      <p:sp>
        <p:nvSpPr>
          <p:cNvPr id="5" name="object 5"/>
          <p:cNvSpPr/>
          <p:nvPr/>
        </p:nvSpPr>
        <p:spPr>
          <a:xfrm>
            <a:off x="6412999" y="0"/>
            <a:ext cx="2103120" cy="7772400"/>
          </a:xfrm>
          <a:custGeom>
            <a:avLst/>
            <a:gdLst/>
            <a:ahLst/>
            <a:cxnLst/>
            <a:rect l="l" t="t" r="r" b="b"/>
            <a:pathLst>
              <a:path w="2103120" h="7772400">
                <a:moveTo>
                  <a:pt x="2102853" y="0"/>
                </a:moveTo>
                <a:lnTo>
                  <a:pt x="0" y="7772400"/>
                </a:lnTo>
                <a:lnTo>
                  <a:pt x="2102853" y="7772400"/>
                </a:lnTo>
                <a:lnTo>
                  <a:pt x="2102853" y="0"/>
                </a:lnTo>
                <a:close/>
              </a:path>
            </a:pathLst>
          </a:custGeom>
          <a:solidFill>
            <a:srgbClr val="D7D9DA"/>
          </a:solidFill>
        </p:spPr>
        <p:txBody>
          <a:bodyPr wrap="square" lIns="0" tIns="0" rIns="0" bIns="0" rtlCol="0"/>
          <a:lstStyle/>
          <a:p>
            <a:endParaRPr/>
          </a:p>
        </p:txBody>
      </p:sp>
      <p:sp>
        <p:nvSpPr>
          <p:cNvPr id="6" name="object 6"/>
          <p:cNvSpPr/>
          <p:nvPr/>
        </p:nvSpPr>
        <p:spPr>
          <a:xfrm>
            <a:off x="8516111" y="0"/>
            <a:ext cx="1541780" cy="7772400"/>
          </a:xfrm>
          <a:custGeom>
            <a:avLst/>
            <a:gdLst/>
            <a:ahLst/>
            <a:cxnLst/>
            <a:rect l="l" t="t" r="r" b="b"/>
            <a:pathLst>
              <a:path w="1541779" h="7772400">
                <a:moveTo>
                  <a:pt x="0" y="7772400"/>
                </a:moveTo>
                <a:lnTo>
                  <a:pt x="1541767" y="7772400"/>
                </a:lnTo>
                <a:lnTo>
                  <a:pt x="1541767" y="0"/>
                </a:lnTo>
                <a:lnTo>
                  <a:pt x="0" y="0"/>
                </a:lnTo>
                <a:lnTo>
                  <a:pt x="0" y="7772400"/>
                </a:lnTo>
                <a:close/>
              </a:path>
            </a:pathLst>
          </a:custGeom>
          <a:solidFill>
            <a:srgbClr val="D7D9DA"/>
          </a:solidFill>
        </p:spPr>
        <p:txBody>
          <a:bodyPr wrap="square" lIns="0" tIns="0" rIns="0" bIns="0" rtlCol="0"/>
          <a:lstStyle/>
          <a:p>
            <a:endParaRPr/>
          </a:p>
        </p:txBody>
      </p:sp>
      <p:sp>
        <p:nvSpPr>
          <p:cNvPr id="8" name="TextBox 7"/>
          <p:cNvSpPr txBox="1"/>
          <p:nvPr/>
        </p:nvSpPr>
        <p:spPr>
          <a:xfrm>
            <a:off x="805152" y="333381"/>
            <a:ext cx="5976648" cy="707886"/>
          </a:xfrm>
          <a:prstGeom prst="rect">
            <a:avLst/>
          </a:prstGeom>
          <a:noFill/>
        </p:spPr>
        <p:txBody>
          <a:bodyPr wrap="square" rtlCol="0">
            <a:spAutoFit/>
          </a:bodyPr>
          <a:lstStyle/>
          <a:p>
            <a:r>
              <a:rPr lang="en-US" sz="4000" spc="-45" dirty="0" err="1">
                <a:latin typeface="Uni Sans" pitchFamily="2" charset="77"/>
              </a:rPr>
              <a:t>Mandi</a:t>
            </a:r>
            <a:r>
              <a:rPr lang="en-US" sz="4000" spc="-45" dirty="0">
                <a:latin typeface="Uni Sans" pitchFamily="2" charset="77"/>
              </a:rPr>
              <a:t> Roberts, AICP. RLA</a:t>
            </a:r>
            <a:endParaRPr lang="en-US" sz="4000" dirty="0">
              <a:latin typeface="Uni Sans" pitchFamily="2" charset="77"/>
            </a:endParaRPr>
          </a:p>
        </p:txBody>
      </p:sp>
      <p:sp>
        <p:nvSpPr>
          <p:cNvPr id="10" name="object 6"/>
          <p:cNvSpPr/>
          <p:nvPr/>
        </p:nvSpPr>
        <p:spPr>
          <a:xfrm>
            <a:off x="7218568" y="762000"/>
            <a:ext cx="1953767" cy="2743199"/>
          </a:xfrm>
          <a:prstGeom prst="rect">
            <a:avLst/>
          </a:prstGeom>
          <a:blipFill>
            <a:blip r:embed="rId3"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91499691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txBox="1"/>
          <p:nvPr/>
        </p:nvSpPr>
        <p:spPr>
          <a:xfrm>
            <a:off x="932064" y="1524000"/>
            <a:ext cx="5477256" cy="3829895"/>
          </a:xfrm>
          <a:prstGeom prst="rect">
            <a:avLst/>
          </a:prstGeom>
        </p:spPr>
        <p:txBody>
          <a:bodyPr vert="horz" wrap="square" lIns="0" tIns="13335" rIns="0" bIns="0" rtlCol="0">
            <a:spAutoFit/>
          </a:bodyPr>
          <a:lstStyle/>
          <a:p>
            <a:pPr marL="12700">
              <a:lnSpc>
                <a:spcPct val="100000"/>
              </a:lnSpc>
              <a:spcBef>
                <a:spcPts val="105"/>
              </a:spcBef>
            </a:pPr>
            <a:r>
              <a:rPr lang="en-US" sz="1400" b="1" dirty="0">
                <a:latin typeface="Open Sans" panose="020B0606030504020204" pitchFamily="34" charset="0"/>
                <a:ea typeface="Open Sans" panose="020B0606030504020204" pitchFamily="34" charset="0"/>
                <a:cs typeface="Open Sans" panose="020B0606030504020204" pitchFamily="34" charset="0"/>
              </a:rPr>
              <a:t>EMPLOYER / </a:t>
            </a:r>
            <a:r>
              <a:rPr lang="en-US" sz="1400" dirty="0">
                <a:latin typeface="Open Sans" panose="020B0606030504020204" pitchFamily="34" charset="0"/>
                <a:ea typeface="Open Sans" panose="020B0606030504020204" pitchFamily="34" charset="0"/>
                <a:cs typeface="Open Sans" panose="020B0606030504020204" pitchFamily="34" charset="0"/>
              </a:rPr>
              <a:t>City of Bellevue </a:t>
            </a:r>
          </a:p>
          <a:p>
            <a:pPr marL="12700">
              <a:lnSpc>
                <a:spcPct val="100000"/>
              </a:lnSpc>
              <a:spcBef>
                <a:spcPts val="105"/>
              </a:spcBef>
            </a:pPr>
            <a:endParaRPr lang="en-US" sz="1400" b="1" dirty="0">
              <a:latin typeface="Open Sans" panose="020B0606030504020204" pitchFamily="34" charset="0"/>
              <a:ea typeface="Open Sans" panose="020B0606030504020204" pitchFamily="34" charset="0"/>
              <a:cs typeface="Open Sans" panose="020B0606030504020204" pitchFamily="34" charset="0"/>
            </a:endParaRPr>
          </a:p>
          <a:p>
            <a:pPr marL="12700">
              <a:lnSpc>
                <a:spcPct val="100000"/>
              </a:lnSpc>
              <a:spcBef>
                <a:spcPts val="105"/>
              </a:spcBef>
            </a:pPr>
            <a:r>
              <a:rPr lang="en-US" sz="1400" b="1" dirty="0">
                <a:latin typeface="Open Sans" panose="020B0606030504020204" pitchFamily="34" charset="0"/>
                <a:ea typeface="Open Sans" panose="020B0606030504020204" pitchFamily="34" charset="0"/>
                <a:cs typeface="Open Sans" panose="020B0606030504020204" pitchFamily="34" charset="0"/>
              </a:rPr>
              <a:t>PLANNING FOCUS / </a:t>
            </a:r>
            <a:r>
              <a:rPr lang="en-US" sz="1400" dirty="0">
                <a:latin typeface="Open Sans" panose="020B0606030504020204" pitchFamily="34" charset="0"/>
                <a:ea typeface="Open Sans" panose="020B0606030504020204" pitchFamily="34" charset="0"/>
                <a:cs typeface="Open Sans" panose="020B0606030504020204" pitchFamily="34" charset="0"/>
              </a:rPr>
              <a:t>Demographics, Land Use, GIS Open Data</a:t>
            </a:r>
          </a:p>
          <a:p>
            <a:pPr marL="12700">
              <a:lnSpc>
                <a:spcPct val="100000"/>
              </a:lnSpc>
              <a:spcBef>
                <a:spcPts val="105"/>
              </a:spcBef>
            </a:pPr>
            <a:endParaRPr lang="en-US" sz="1400" b="1" dirty="0">
              <a:latin typeface="Open Sans" panose="020B0606030504020204" pitchFamily="34" charset="0"/>
              <a:ea typeface="Open Sans" panose="020B0606030504020204" pitchFamily="34" charset="0"/>
              <a:cs typeface="Open Sans" panose="020B0606030504020204" pitchFamily="34" charset="0"/>
            </a:endParaRPr>
          </a:p>
          <a:p>
            <a:pPr marL="12700">
              <a:lnSpc>
                <a:spcPct val="100000"/>
              </a:lnSpc>
              <a:spcBef>
                <a:spcPts val="105"/>
              </a:spcBef>
            </a:pPr>
            <a:r>
              <a:rPr lang="en-US" sz="1400" b="1" dirty="0">
                <a:latin typeface="Open Sans" panose="020B0606030504020204" pitchFamily="34" charset="0"/>
                <a:ea typeface="Open Sans" panose="020B0606030504020204" pitchFamily="34" charset="0"/>
                <a:cs typeface="Open Sans" panose="020B0606030504020204" pitchFamily="34" charset="0"/>
              </a:rPr>
              <a:t>MOST INTERESTING PROJECT AS A PLANNER / </a:t>
            </a:r>
            <a:r>
              <a:rPr lang="en-US" sz="1400" dirty="0">
                <a:latin typeface="Open Sans" panose="020B0606030504020204" pitchFamily="34" charset="0"/>
                <a:ea typeface="Open Sans" panose="020B0606030504020204" pitchFamily="34" charset="0"/>
                <a:cs typeface="Open Sans" panose="020B0606030504020204" pitchFamily="34" charset="0"/>
              </a:rPr>
              <a:t>Launching Bellevue’s Open Data portal</a:t>
            </a:r>
          </a:p>
          <a:p>
            <a:pPr marL="12700">
              <a:lnSpc>
                <a:spcPct val="100000"/>
              </a:lnSpc>
              <a:spcBef>
                <a:spcPts val="105"/>
              </a:spcBef>
            </a:pPr>
            <a:endParaRPr lang="en-US" sz="1400" b="1" dirty="0">
              <a:latin typeface="Open Sans" panose="020B0606030504020204" pitchFamily="34" charset="0"/>
              <a:ea typeface="Open Sans" panose="020B0606030504020204" pitchFamily="34" charset="0"/>
              <a:cs typeface="Open Sans" panose="020B0606030504020204" pitchFamily="34" charset="0"/>
            </a:endParaRPr>
          </a:p>
          <a:p>
            <a:pPr marL="12700">
              <a:lnSpc>
                <a:spcPct val="100000"/>
              </a:lnSpc>
              <a:spcBef>
                <a:spcPts val="105"/>
              </a:spcBef>
            </a:pPr>
            <a:r>
              <a:rPr lang="en-US" sz="1400" b="1" dirty="0">
                <a:latin typeface="Open Sans" panose="020B0606030504020204" pitchFamily="34" charset="0"/>
                <a:ea typeface="Open Sans" panose="020B0606030504020204" pitchFamily="34" charset="0"/>
                <a:cs typeface="Open Sans" panose="020B0606030504020204" pitchFamily="34" charset="0"/>
              </a:rPr>
              <a:t>EDUCATION / </a:t>
            </a:r>
            <a:r>
              <a:rPr lang="en-US" sz="1400" dirty="0">
                <a:latin typeface="Open Sans" panose="020B0606030504020204" pitchFamily="34" charset="0"/>
                <a:ea typeface="Open Sans" panose="020B0606030504020204" pitchFamily="34" charset="0"/>
                <a:cs typeface="Open Sans" panose="020B0606030504020204" pitchFamily="34" charset="0"/>
              </a:rPr>
              <a:t>University of Washington, MUP (‘05); Western Washington University, BS in Environment Science (‘03), Principia College, BA in English (‘89)</a:t>
            </a:r>
          </a:p>
          <a:p>
            <a:pPr marL="12700">
              <a:lnSpc>
                <a:spcPct val="100000"/>
              </a:lnSpc>
              <a:spcBef>
                <a:spcPts val="105"/>
              </a:spcBef>
            </a:pPr>
            <a:endParaRPr lang="en-US" sz="1400" b="1" dirty="0">
              <a:latin typeface="Open Sans" panose="020B0606030504020204" pitchFamily="34" charset="0"/>
              <a:ea typeface="Open Sans" panose="020B0606030504020204" pitchFamily="34" charset="0"/>
              <a:cs typeface="Open Sans" panose="020B0606030504020204" pitchFamily="34" charset="0"/>
            </a:endParaRPr>
          </a:p>
          <a:p>
            <a:pPr marL="12700">
              <a:lnSpc>
                <a:spcPct val="100000"/>
              </a:lnSpc>
              <a:spcBef>
                <a:spcPts val="105"/>
              </a:spcBef>
            </a:pPr>
            <a:r>
              <a:rPr lang="en-US" sz="1400" b="1" dirty="0">
                <a:latin typeface="Open Sans" panose="020B0606030504020204" pitchFamily="34" charset="0"/>
                <a:ea typeface="Open Sans" panose="020B0606030504020204" pitchFamily="34" charset="0"/>
                <a:cs typeface="Open Sans" panose="020B0606030504020204" pitchFamily="34" charset="0"/>
              </a:rPr>
              <a:t>YEARS PLANNING / </a:t>
            </a:r>
            <a:r>
              <a:rPr lang="en-US" sz="1400" dirty="0">
                <a:latin typeface="Open Sans" panose="020B0606030504020204" pitchFamily="34" charset="0"/>
                <a:ea typeface="Open Sans" panose="020B0606030504020204" pitchFamily="34" charset="0"/>
                <a:cs typeface="Open Sans" panose="020B0606030504020204" pitchFamily="34" charset="0"/>
              </a:rPr>
              <a:t>15</a:t>
            </a:r>
          </a:p>
          <a:p>
            <a:pPr marL="12700">
              <a:lnSpc>
                <a:spcPct val="100000"/>
              </a:lnSpc>
              <a:spcBef>
                <a:spcPts val="105"/>
              </a:spcBef>
            </a:pPr>
            <a:endParaRPr lang="en-US" sz="1400" b="1" dirty="0">
              <a:latin typeface="Open Sans" panose="020B0606030504020204" pitchFamily="34" charset="0"/>
              <a:ea typeface="Open Sans" panose="020B0606030504020204" pitchFamily="34" charset="0"/>
              <a:cs typeface="Open Sans" panose="020B0606030504020204" pitchFamily="34" charset="0"/>
            </a:endParaRPr>
          </a:p>
          <a:p>
            <a:pPr marL="12700">
              <a:lnSpc>
                <a:spcPct val="100000"/>
              </a:lnSpc>
              <a:spcBef>
                <a:spcPts val="105"/>
              </a:spcBef>
            </a:pPr>
            <a:r>
              <a:rPr lang="en-US" sz="1400" b="1" dirty="0">
                <a:latin typeface="Open Sans" panose="020B0606030504020204" pitchFamily="34" charset="0"/>
                <a:ea typeface="Open Sans" panose="020B0606030504020204" pitchFamily="34" charset="0"/>
                <a:cs typeface="Open Sans" panose="020B0606030504020204" pitchFamily="34" charset="0"/>
              </a:rPr>
              <a:t>WHY I PURSUED PLANNING AS A PROFESSION / </a:t>
            </a:r>
            <a:r>
              <a:rPr lang="en-US" sz="1400" dirty="0">
                <a:latin typeface="Open Sans" panose="020B0606030504020204" pitchFamily="34" charset="0"/>
                <a:ea typeface="Open Sans" panose="020B0606030504020204" pitchFamily="34" charset="0"/>
                <a:cs typeface="Open Sans" panose="020B0606030504020204" pitchFamily="34" charset="0"/>
              </a:rPr>
              <a:t>To reinstate participatory democracy, save our planet and help make vibrant, caring communities </a:t>
            </a:r>
          </a:p>
          <a:p>
            <a:pPr marL="12700">
              <a:lnSpc>
                <a:spcPct val="100000"/>
              </a:lnSpc>
              <a:spcBef>
                <a:spcPts val="105"/>
              </a:spcBef>
            </a:pPr>
            <a:endParaRPr lang="en-US" sz="1400" b="1" dirty="0">
              <a:latin typeface="Open Sans" panose="020B0606030504020204" pitchFamily="34" charset="0"/>
              <a:ea typeface="Open Sans" panose="020B0606030504020204" pitchFamily="34" charset="0"/>
              <a:cs typeface="Open Sans" panose="020B0606030504020204" pitchFamily="34" charset="0"/>
            </a:endParaRPr>
          </a:p>
          <a:p>
            <a:pPr marL="12700">
              <a:lnSpc>
                <a:spcPct val="100000"/>
              </a:lnSpc>
              <a:spcBef>
                <a:spcPts val="105"/>
              </a:spcBef>
            </a:pPr>
            <a:r>
              <a:rPr lang="en-US" sz="1400" b="1" dirty="0">
                <a:latin typeface="Open Sans" panose="020B0606030504020204" pitchFamily="34" charset="0"/>
                <a:ea typeface="Open Sans" panose="020B0606030504020204" pitchFamily="34" charset="0"/>
                <a:cs typeface="Open Sans" panose="020B0606030504020204" pitchFamily="34" charset="0"/>
              </a:rPr>
              <a:t>PAST WORK EXPERIENCE / </a:t>
            </a:r>
            <a:r>
              <a:rPr lang="en-US" sz="1400" dirty="0">
                <a:latin typeface="Open Sans" panose="020B0606030504020204" pitchFamily="34" charset="0"/>
                <a:ea typeface="Open Sans" panose="020B0606030504020204" pitchFamily="34" charset="0"/>
                <a:cs typeface="Open Sans" panose="020B0606030504020204" pitchFamily="34" charset="0"/>
              </a:rPr>
              <a:t>AHBL, City of Buckley, WA Whatcom Transportation Authority </a:t>
            </a:r>
            <a:endParaRPr lang="en-US" sz="1400" b="1" dirty="0">
              <a:latin typeface="Open Sans" panose="020B0606030504020204" pitchFamily="34" charset="0"/>
              <a:ea typeface="Open Sans" panose="020B0606030504020204" pitchFamily="34" charset="0"/>
              <a:cs typeface="Open Sans" panose="020B0606030504020204" pitchFamily="34" charset="0"/>
            </a:endParaRPr>
          </a:p>
        </p:txBody>
      </p:sp>
      <p:sp>
        <p:nvSpPr>
          <p:cNvPr id="4" name="object 4"/>
          <p:cNvSpPr/>
          <p:nvPr/>
        </p:nvSpPr>
        <p:spPr>
          <a:xfrm>
            <a:off x="935736" y="1265311"/>
            <a:ext cx="1904999" cy="96011"/>
          </a:xfrm>
          <a:prstGeom prst="rect">
            <a:avLst/>
          </a:prstGeom>
          <a:blipFill>
            <a:blip r:embed="rId2" cstate="print"/>
            <a:stretch>
              <a:fillRect/>
            </a:stretch>
          </a:blipFill>
        </p:spPr>
        <p:txBody>
          <a:bodyPr wrap="square" lIns="0" tIns="0" rIns="0" bIns="0" rtlCol="0"/>
          <a:lstStyle/>
          <a:p>
            <a:endParaRPr/>
          </a:p>
        </p:txBody>
      </p:sp>
      <p:sp>
        <p:nvSpPr>
          <p:cNvPr id="5" name="object 5"/>
          <p:cNvSpPr/>
          <p:nvPr/>
        </p:nvSpPr>
        <p:spPr>
          <a:xfrm>
            <a:off x="6412999" y="0"/>
            <a:ext cx="2103120" cy="7772400"/>
          </a:xfrm>
          <a:custGeom>
            <a:avLst/>
            <a:gdLst/>
            <a:ahLst/>
            <a:cxnLst/>
            <a:rect l="l" t="t" r="r" b="b"/>
            <a:pathLst>
              <a:path w="2103120" h="7772400">
                <a:moveTo>
                  <a:pt x="2102853" y="0"/>
                </a:moveTo>
                <a:lnTo>
                  <a:pt x="0" y="7772400"/>
                </a:lnTo>
                <a:lnTo>
                  <a:pt x="2102853" y="7772400"/>
                </a:lnTo>
                <a:lnTo>
                  <a:pt x="2102853" y="0"/>
                </a:lnTo>
                <a:close/>
              </a:path>
            </a:pathLst>
          </a:custGeom>
          <a:solidFill>
            <a:srgbClr val="D7D9DA"/>
          </a:solidFill>
        </p:spPr>
        <p:txBody>
          <a:bodyPr wrap="square" lIns="0" tIns="0" rIns="0" bIns="0" rtlCol="0"/>
          <a:lstStyle/>
          <a:p>
            <a:endParaRPr/>
          </a:p>
        </p:txBody>
      </p:sp>
      <p:sp>
        <p:nvSpPr>
          <p:cNvPr id="6" name="object 6"/>
          <p:cNvSpPr/>
          <p:nvPr/>
        </p:nvSpPr>
        <p:spPr>
          <a:xfrm>
            <a:off x="8516111" y="0"/>
            <a:ext cx="1541780" cy="7772400"/>
          </a:xfrm>
          <a:custGeom>
            <a:avLst/>
            <a:gdLst/>
            <a:ahLst/>
            <a:cxnLst/>
            <a:rect l="l" t="t" r="r" b="b"/>
            <a:pathLst>
              <a:path w="1541779" h="7772400">
                <a:moveTo>
                  <a:pt x="0" y="7772400"/>
                </a:moveTo>
                <a:lnTo>
                  <a:pt x="1541767" y="7772400"/>
                </a:lnTo>
                <a:lnTo>
                  <a:pt x="1541767" y="0"/>
                </a:lnTo>
                <a:lnTo>
                  <a:pt x="0" y="0"/>
                </a:lnTo>
                <a:lnTo>
                  <a:pt x="0" y="7772400"/>
                </a:lnTo>
                <a:close/>
              </a:path>
            </a:pathLst>
          </a:custGeom>
          <a:solidFill>
            <a:srgbClr val="D7D9DA"/>
          </a:solidFill>
        </p:spPr>
        <p:txBody>
          <a:bodyPr wrap="square" lIns="0" tIns="0" rIns="0" bIns="0" rtlCol="0"/>
          <a:lstStyle/>
          <a:p>
            <a:endParaRPr/>
          </a:p>
        </p:txBody>
      </p:sp>
      <p:sp>
        <p:nvSpPr>
          <p:cNvPr id="8" name="TextBox 7"/>
          <p:cNvSpPr txBox="1"/>
          <p:nvPr/>
        </p:nvSpPr>
        <p:spPr>
          <a:xfrm>
            <a:off x="805152" y="333381"/>
            <a:ext cx="5976648" cy="707886"/>
          </a:xfrm>
          <a:prstGeom prst="rect">
            <a:avLst/>
          </a:prstGeom>
          <a:noFill/>
        </p:spPr>
        <p:txBody>
          <a:bodyPr wrap="square" rtlCol="0">
            <a:spAutoFit/>
          </a:bodyPr>
          <a:lstStyle/>
          <a:p>
            <a:r>
              <a:rPr lang="en-US" sz="4000" spc="-10" dirty="0">
                <a:latin typeface="Uni Sans" pitchFamily="2" charset="77"/>
              </a:rPr>
              <a:t>Gwen</a:t>
            </a:r>
            <a:r>
              <a:rPr lang="en-US" sz="4000" spc="-85" dirty="0">
                <a:latin typeface="Uni Sans" pitchFamily="2" charset="77"/>
              </a:rPr>
              <a:t> </a:t>
            </a:r>
            <a:r>
              <a:rPr lang="en-US" sz="4000" spc="-5" dirty="0">
                <a:latin typeface="Uni Sans" pitchFamily="2" charset="77"/>
              </a:rPr>
              <a:t>Rousseau, AICP</a:t>
            </a:r>
            <a:endParaRPr lang="en-US" sz="4000" dirty="0">
              <a:latin typeface="Uni Sans" pitchFamily="2" charset="77"/>
            </a:endParaRPr>
          </a:p>
        </p:txBody>
      </p:sp>
      <p:sp>
        <p:nvSpPr>
          <p:cNvPr id="9" name="object 6"/>
          <p:cNvSpPr/>
          <p:nvPr/>
        </p:nvSpPr>
        <p:spPr>
          <a:xfrm>
            <a:off x="6772401" y="668274"/>
            <a:ext cx="2514600" cy="2193035"/>
          </a:xfrm>
          <a:prstGeom prst="rect">
            <a:avLst/>
          </a:prstGeom>
          <a:blipFill>
            <a:blip r:embed="rId3" cstate="print"/>
            <a:srcRect/>
            <a:stretch>
              <a:fillRect r="-16242"/>
            </a:stretch>
          </a:blipFill>
        </p:spPr>
        <p:txBody>
          <a:bodyPr wrap="square" lIns="0" tIns="0" rIns="0" bIns="0" rtlCol="0"/>
          <a:lstStyle/>
          <a:p>
            <a:endParaRPr/>
          </a:p>
        </p:txBody>
      </p:sp>
    </p:spTree>
    <p:extLst>
      <p:ext uri="{BB962C8B-B14F-4D97-AF65-F5344CB8AC3E}">
        <p14:creationId xmlns:p14="http://schemas.microsoft.com/office/powerpoint/2010/main" val="416215548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txBox="1"/>
          <p:nvPr/>
        </p:nvSpPr>
        <p:spPr>
          <a:xfrm>
            <a:off x="932064" y="1524000"/>
            <a:ext cx="5477256" cy="3614451"/>
          </a:xfrm>
          <a:prstGeom prst="rect">
            <a:avLst/>
          </a:prstGeom>
        </p:spPr>
        <p:txBody>
          <a:bodyPr vert="horz" wrap="square" lIns="0" tIns="13335" rIns="0" bIns="0" rtlCol="0">
            <a:spAutoFit/>
          </a:bodyPr>
          <a:lstStyle/>
          <a:p>
            <a:pPr marL="12700">
              <a:lnSpc>
                <a:spcPct val="100000"/>
              </a:lnSpc>
              <a:spcBef>
                <a:spcPts val="105"/>
              </a:spcBef>
            </a:pPr>
            <a:r>
              <a:rPr lang="en-US" sz="1400" b="1" spc="-5" dirty="0">
                <a:latin typeface="Open Sans" panose="020B0606030504020204" pitchFamily="34" charset="0"/>
                <a:ea typeface="Open Sans" panose="020B0606030504020204" pitchFamily="34" charset="0"/>
                <a:cs typeface="Open Sans" panose="020B0606030504020204" pitchFamily="34" charset="0"/>
              </a:rPr>
              <a:t>EMPLOYER / </a:t>
            </a:r>
            <a:r>
              <a:rPr lang="en-US" sz="1400" spc="-5" dirty="0">
                <a:latin typeface="Open Sans" panose="020B0606030504020204" pitchFamily="34" charset="0"/>
                <a:ea typeface="Open Sans" panose="020B0606030504020204" pitchFamily="34" charset="0"/>
                <a:cs typeface="Open Sans" panose="020B0606030504020204" pitchFamily="34" charset="0"/>
              </a:rPr>
              <a:t>Seattle Office of Planning and Community Development</a:t>
            </a:r>
          </a:p>
          <a:p>
            <a:pPr marL="12700">
              <a:lnSpc>
                <a:spcPct val="100000"/>
              </a:lnSpc>
              <a:spcBef>
                <a:spcPts val="105"/>
              </a:spcBef>
            </a:pPr>
            <a:endParaRPr lang="en-US" sz="1400" b="1" spc="-5" dirty="0">
              <a:latin typeface="Open Sans" panose="020B0606030504020204" pitchFamily="34" charset="0"/>
              <a:ea typeface="Open Sans" panose="020B0606030504020204" pitchFamily="34" charset="0"/>
              <a:cs typeface="Open Sans" panose="020B0606030504020204" pitchFamily="34" charset="0"/>
            </a:endParaRPr>
          </a:p>
          <a:p>
            <a:pPr marL="12700">
              <a:lnSpc>
                <a:spcPct val="100000"/>
              </a:lnSpc>
              <a:spcBef>
                <a:spcPts val="105"/>
              </a:spcBef>
            </a:pPr>
            <a:r>
              <a:rPr lang="en-US" sz="1400" b="1" spc="-5" dirty="0">
                <a:latin typeface="Open Sans" panose="020B0606030504020204" pitchFamily="34" charset="0"/>
                <a:ea typeface="Open Sans" panose="020B0606030504020204" pitchFamily="34" charset="0"/>
                <a:cs typeface="Open Sans" panose="020B0606030504020204" pitchFamily="34" charset="0"/>
              </a:rPr>
              <a:t>PLANNING FOCUS / </a:t>
            </a:r>
            <a:r>
              <a:rPr lang="en-US" sz="1400" spc="-5" dirty="0">
                <a:latin typeface="Open Sans" panose="020B0606030504020204" pitchFamily="34" charset="0"/>
                <a:ea typeface="Open Sans" panose="020B0606030504020204" pitchFamily="34" charset="0"/>
                <a:cs typeface="Open Sans" panose="020B0606030504020204" pitchFamily="34" charset="0"/>
              </a:rPr>
              <a:t>Equitable Development, Race and Social Justice </a:t>
            </a:r>
          </a:p>
          <a:p>
            <a:pPr marL="12700">
              <a:lnSpc>
                <a:spcPct val="100000"/>
              </a:lnSpc>
              <a:spcBef>
                <a:spcPts val="105"/>
              </a:spcBef>
            </a:pPr>
            <a:endParaRPr lang="en-US" sz="1400" b="1" spc="-5" dirty="0">
              <a:latin typeface="Open Sans" panose="020B0606030504020204" pitchFamily="34" charset="0"/>
              <a:ea typeface="Open Sans" panose="020B0606030504020204" pitchFamily="34" charset="0"/>
              <a:cs typeface="Open Sans" panose="020B0606030504020204" pitchFamily="34" charset="0"/>
            </a:endParaRPr>
          </a:p>
          <a:p>
            <a:pPr marL="12700">
              <a:lnSpc>
                <a:spcPct val="100000"/>
              </a:lnSpc>
              <a:spcBef>
                <a:spcPts val="105"/>
              </a:spcBef>
            </a:pPr>
            <a:r>
              <a:rPr lang="en-US" sz="1400" b="1" spc="-5" dirty="0">
                <a:latin typeface="Open Sans" panose="020B0606030504020204" pitchFamily="34" charset="0"/>
                <a:ea typeface="Open Sans" panose="020B0606030504020204" pitchFamily="34" charset="0"/>
                <a:cs typeface="Open Sans" panose="020B0606030504020204" pitchFamily="34" charset="0"/>
              </a:rPr>
              <a:t>MOST INTERESTING PROJECT AS A PLANNER / </a:t>
            </a:r>
            <a:r>
              <a:rPr lang="en-US" sz="1400" spc="-5" dirty="0">
                <a:latin typeface="Open Sans" panose="020B0606030504020204" pitchFamily="34" charset="0"/>
                <a:ea typeface="Open Sans" panose="020B0606030504020204" pitchFamily="34" charset="0"/>
                <a:cs typeface="Open Sans" panose="020B0606030504020204" pitchFamily="34" charset="0"/>
              </a:rPr>
              <a:t>Seattle Transit Communities, Equitable Development Initiative </a:t>
            </a:r>
          </a:p>
          <a:p>
            <a:pPr marL="12700">
              <a:lnSpc>
                <a:spcPct val="100000"/>
              </a:lnSpc>
              <a:spcBef>
                <a:spcPts val="105"/>
              </a:spcBef>
            </a:pPr>
            <a:endParaRPr lang="en-US" sz="1400" b="1" spc="-5" dirty="0">
              <a:latin typeface="Open Sans" panose="020B0606030504020204" pitchFamily="34" charset="0"/>
              <a:ea typeface="Open Sans" panose="020B0606030504020204" pitchFamily="34" charset="0"/>
              <a:cs typeface="Open Sans" panose="020B0606030504020204" pitchFamily="34" charset="0"/>
            </a:endParaRPr>
          </a:p>
          <a:p>
            <a:pPr marL="12700">
              <a:lnSpc>
                <a:spcPct val="100000"/>
              </a:lnSpc>
              <a:spcBef>
                <a:spcPts val="105"/>
              </a:spcBef>
            </a:pPr>
            <a:r>
              <a:rPr lang="en-US" sz="1400" b="1" spc="-5" dirty="0">
                <a:latin typeface="Open Sans" panose="020B0606030504020204" pitchFamily="34" charset="0"/>
                <a:ea typeface="Open Sans" panose="020B0606030504020204" pitchFamily="34" charset="0"/>
                <a:cs typeface="Open Sans" panose="020B0606030504020204" pitchFamily="34" charset="0"/>
              </a:rPr>
              <a:t>EDUCATION / </a:t>
            </a:r>
            <a:r>
              <a:rPr lang="en-US" sz="1400" spc="-5" dirty="0">
                <a:latin typeface="Open Sans" panose="020B0606030504020204" pitchFamily="34" charset="0"/>
                <a:ea typeface="Open Sans" panose="020B0606030504020204" pitchFamily="34" charset="0"/>
                <a:cs typeface="Open Sans" panose="020B0606030504020204" pitchFamily="34" charset="0"/>
              </a:rPr>
              <a:t>UW, MPA &amp; MUP (2005); University of Portland BA in Philosophy</a:t>
            </a:r>
          </a:p>
          <a:p>
            <a:pPr marL="12700">
              <a:lnSpc>
                <a:spcPct val="100000"/>
              </a:lnSpc>
              <a:spcBef>
                <a:spcPts val="105"/>
              </a:spcBef>
            </a:pPr>
            <a:endParaRPr lang="en-US" sz="1400" b="1" spc="-5" dirty="0">
              <a:latin typeface="Open Sans" panose="020B0606030504020204" pitchFamily="34" charset="0"/>
              <a:ea typeface="Open Sans" panose="020B0606030504020204" pitchFamily="34" charset="0"/>
              <a:cs typeface="Open Sans" panose="020B0606030504020204" pitchFamily="34" charset="0"/>
            </a:endParaRPr>
          </a:p>
          <a:p>
            <a:pPr marL="12700">
              <a:lnSpc>
                <a:spcPct val="100000"/>
              </a:lnSpc>
              <a:spcBef>
                <a:spcPts val="105"/>
              </a:spcBef>
            </a:pPr>
            <a:r>
              <a:rPr lang="en-US" sz="1400" b="1" spc="-5" dirty="0">
                <a:latin typeface="Open Sans" panose="020B0606030504020204" pitchFamily="34" charset="0"/>
                <a:ea typeface="Open Sans" panose="020B0606030504020204" pitchFamily="34" charset="0"/>
                <a:cs typeface="Open Sans" panose="020B0606030504020204" pitchFamily="34" charset="0"/>
              </a:rPr>
              <a:t>YEARS PLANNING / </a:t>
            </a:r>
            <a:r>
              <a:rPr lang="en-US" sz="1400" spc="-5" dirty="0">
                <a:latin typeface="Open Sans" panose="020B0606030504020204" pitchFamily="34" charset="0"/>
                <a:ea typeface="Open Sans" panose="020B0606030504020204" pitchFamily="34" charset="0"/>
                <a:cs typeface="Open Sans" panose="020B0606030504020204" pitchFamily="34" charset="0"/>
              </a:rPr>
              <a:t>+10</a:t>
            </a:r>
          </a:p>
          <a:p>
            <a:pPr marL="12700">
              <a:lnSpc>
                <a:spcPct val="100000"/>
              </a:lnSpc>
              <a:spcBef>
                <a:spcPts val="105"/>
              </a:spcBef>
            </a:pPr>
            <a:endParaRPr lang="en-US" sz="1400" spc="-5" dirty="0">
              <a:latin typeface="Open Sans" panose="020B0606030504020204" pitchFamily="34" charset="0"/>
              <a:ea typeface="Open Sans" panose="020B0606030504020204" pitchFamily="34" charset="0"/>
              <a:cs typeface="Open Sans" panose="020B0606030504020204" pitchFamily="34" charset="0"/>
            </a:endParaRPr>
          </a:p>
          <a:p>
            <a:pPr marL="12700">
              <a:lnSpc>
                <a:spcPct val="100000"/>
              </a:lnSpc>
              <a:spcBef>
                <a:spcPts val="105"/>
              </a:spcBef>
            </a:pPr>
            <a:r>
              <a:rPr lang="en-US" sz="1400" b="1" spc="-5" dirty="0">
                <a:latin typeface="Open Sans" panose="020B0606030504020204" pitchFamily="34" charset="0"/>
                <a:ea typeface="Open Sans" panose="020B0606030504020204" pitchFamily="34" charset="0"/>
                <a:cs typeface="Open Sans" panose="020B0606030504020204" pitchFamily="34" charset="0"/>
              </a:rPr>
              <a:t>WHY I PURSUED PLANNING AS A PROFESSION / </a:t>
            </a:r>
            <a:r>
              <a:rPr lang="en-US" sz="1400" spc="-5" dirty="0">
                <a:latin typeface="Open Sans" panose="020B0606030504020204" pitchFamily="34" charset="0"/>
                <a:ea typeface="Open Sans" panose="020B0606030504020204" pitchFamily="34" charset="0"/>
                <a:cs typeface="Open Sans" panose="020B0606030504020204" pitchFamily="34" charset="0"/>
              </a:rPr>
              <a:t>Help improve government policy to better serve our communities and create a more equitable and sustainable society</a:t>
            </a:r>
          </a:p>
          <a:p>
            <a:pPr marL="12700">
              <a:lnSpc>
                <a:spcPct val="100000"/>
              </a:lnSpc>
              <a:spcBef>
                <a:spcPts val="105"/>
              </a:spcBef>
            </a:pPr>
            <a:endParaRPr lang="en-US" sz="1400" spc="-5" dirty="0">
              <a:latin typeface="Open Sans" panose="020B0606030504020204" pitchFamily="34" charset="0"/>
              <a:ea typeface="Open Sans" panose="020B0606030504020204" pitchFamily="34" charset="0"/>
              <a:cs typeface="Open Sans" panose="020B0606030504020204" pitchFamily="34" charset="0"/>
            </a:endParaRPr>
          </a:p>
          <a:p>
            <a:pPr marL="12700">
              <a:lnSpc>
                <a:spcPct val="100000"/>
              </a:lnSpc>
              <a:spcBef>
                <a:spcPts val="105"/>
              </a:spcBef>
            </a:pPr>
            <a:r>
              <a:rPr lang="en-US" sz="1400" b="1" spc="-5" dirty="0">
                <a:latin typeface="Open Sans" panose="020B0606030504020204" pitchFamily="34" charset="0"/>
                <a:ea typeface="Open Sans" panose="020B0606030504020204" pitchFamily="34" charset="0"/>
                <a:cs typeface="Open Sans" panose="020B0606030504020204" pitchFamily="34" charset="0"/>
              </a:rPr>
              <a:t>PAST WORK EXPERIENCE / </a:t>
            </a:r>
            <a:r>
              <a:rPr lang="en-US" sz="1400" spc="-5" dirty="0">
                <a:latin typeface="Open Sans" panose="020B0606030504020204" pitchFamily="34" charset="0"/>
                <a:ea typeface="Open Sans" panose="020B0606030504020204" pitchFamily="34" charset="0"/>
                <a:cs typeface="Open Sans" panose="020B0606030504020204" pitchFamily="34" charset="0"/>
              </a:rPr>
              <a:t>Seattle Planning Commission, Seattle, WA; Hewitt Architects, Seattle, WA; Alaska Department of Natural resources, Anchorage, AK </a:t>
            </a:r>
            <a:endParaRPr lang="en-US" sz="1400" b="1" spc="-5" dirty="0">
              <a:latin typeface="Open Sans" panose="020B0606030504020204" pitchFamily="34" charset="0"/>
              <a:ea typeface="Open Sans" panose="020B0606030504020204" pitchFamily="34" charset="0"/>
              <a:cs typeface="Open Sans" panose="020B0606030504020204" pitchFamily="34" charset="0"/>
            </a:endParaRPr>
          </a:p>
        </p:txBody>
      </p:sp>
      <p:sp>
        <p:nvSpPr>
          <p:cNvPr id="4" name="object 4"/>
          <p:cNvSpPr/>
          <p:nvPr/>
        </p:nvSpPr>
        <p:spPr>
          <a:xfrm>
            <a:off x="935736" y="1265311"/>
            <a:ext cx="1904999" cy="96011"/>
          </a:xfrm>
          <a:prstGeom prst="rect">
            <a:avLst/>
          </a:prstGeom>
          <a:blipFill>
            <a:blip r:embed="rId2" cstate="print"/>
            <a:stretch>
              <a:fillRect/>
            </a:stretch>
          </a:blipFill>
        </p:spPr>
        <p:txBody>
          <a:bodyPr wrap="square" lIns="0" tIns="0" rIns="0" bIns="0" rtlCol="0"/>
          <a:lstStyle/>
          <a:p>
            <a:endParaRPr/>
          </a:p>
        </p:txBody>
      </p:sp>
      <p:sp>
        <p:nvSpPr>
          <p:cNvPr id="5" name="object 5"/>
          <p:cNvSpPr/>
          <p:nvPr/>
        </p:nvSpPr>
        <p:spPr>
          <a:xfrm>
            <a:off x="6412999" y="0"/>
            <a:ext cx="2103120" cy="7772400"/>
          </a:xfrm>
          <a:custGeom>
            <a:avLst/>
            <a:gdLst/>
            <a:ahLst/>
            <a:cxnLst/>
            <a:rect l="l" t="t" r="r" b="b"/>
            <a:pathLst>
              <a:path w="2103120" h="7772400">
                <a:moveTo>
                  <a:pt x="2102853" y="0"/>
                </a:moveTo>
                <a:lnTo>
                  <a:pt x="0" y="7772400"/>
                </a:lnTo>
                <a:lnTo>
                  <a:pt x="2102853" y="7772400"/>
                </a:lnTo>
                <a:lnTo>
                  <a:pt x="2102853" y="0"/>
                </a:lnTo>
                <a:close/>
              </a:path>
            </a:pathLst>
          </a:custGeom>
          <a:solidFill>
            <a:srgbClr val="D7D9DA"/>
          </a:solidFill>
        </p:spPr>
        <p:txBody>
          <a:bodyPr wrap="square" lIns="0" tIns="0" rIns="0" bIns="0" rtlCol="0"/>
          <a:lstStyle/>
          <a:p>
            <a:endParaRPr/>
          </a:p>
        </p:txBody>
      </p:sp>
      <p:sp>
        <p:nvSpPr>
          <p:cNvPr id="6" name="object 6"/>
          <p:cNvSpPr/>
          <p:nvPr/>
        </p:nvSpPr>
        <p:spPr>
          <a:xfrm>
            <a:off x="8516111" y="0"/>
            <a:ext cx="1541780" cy="7772400"/>
          </a:xfrm>
          <a:custGeom>
            <a:avLst/>
            <a:gdLst/>
            <a:ahLst/>
            <a:cxnLst/>
            <a:rect l="l" t="t" r="r" b="b"/>
            <a:pathLst>
              <a:path w="1541779" h="7772400">
                <a:moveTo>
                  <a:pt x="0" y="7772400"/>
                </a:moveTo>
                <a:lnTo>
                  <a:pt x="1541767" y="7772400"/>
                </a:lnTo>
                <a:lnTo>
                  <a:pt x="1541767" y="0"/>
                </a:lnTo>
                <a:lnTo>
                  <a:pt x="0" y="0"/>
                </a:lnTo>
                <a:lnTo>
                  <a:pt x="0" y="7772400"/>
                </a:lnTo>
                <a:close/>
              </a:path>
            </a:pathLst>
          </a:custGeom>
          <a:solidFill>
            <a:srgbClr val="D7D9DA"/>
          </a:solidFill>
        </p:spPr>
        <p:txBody>
          <a:bodyPr wrap="square" lIns="0" tIns="0" rIns="0" bIns="0" rtlCol="0"/>
          <a:lstStyle/>
          <a:p>
            <a:endParaRPr/>
          </a:p>
        </p:txBody>
      </p:sp>
      <p:sp>
        <p:nvSpPr>
          <p:cNvPr id="8" name="TextBox 7"/>
          <p:cNvSpPr txBox="1"/>
          <p:nvPr/>
        </p:nvSpPr>
        <p:spPr>
          <a:xfrm>
            <a:off x="805152" y="333381"/>
            <a:ext cx="5976648" cy="707886"/>
          </a:xfrm>
          <a:prstGeom prst="rect">
            <a:avLst/>
          </a:prstGeom>
          <a:noFill/>
        </p:spPr>
        <p:txBody>
          <a:bodyPr wrap="square" rtlCol="0">
            <a:spAutoFit/>
          </a:bodyPr>
          <a:lstStyle/>
          <a:p>
            <a:r>
              <a:rPr lang="en-US" sz="4000" spc="-10" dirty="0">
                <a:latin typeface="Uni Sans" pitchFamily="2" charset="77"/>
              </a:rPr>
              <a:t>Katie</a:t>
            </a:r>
            <a:r>
              <a:rPr lang="en-US" sz="4000" spc="-85" dirty="0">
                <a:latin typeface="Uni Sans" pitchFamily="2" charset="77"/>
              </a:rPr>
              <a:t> </a:t>
            </a:r>
            <a:r>
              <a:rPr lang="en-US" sz="4000" spc="-5" dirty="0">
                <a:latin typeface="Uni Sans" pitchFamily="2" charset="77"/>
              </a:rPr>
              <a:t>Sheehy</a:t>
            </a:r>
            <a:endParaRPr lang="en-US" sz="4000" dirty="0">
              <a:latin typeface="Uni Sans" pitchFamily="2" charset="77"/>
            </a:endParaRPr>
          </a:p>
        </p:txBody>
      </p:sp>
      <p:sp>
        <p:nvSpPr>
          <p:cNvPr id="10" name="object 6"/>
          <p:cNvSpPr/>
          <p:nvPr/>
        </p:nvSpPr>
        <p:spPr>
          <a:xfrm>
            <a:off x="6781800" y="762000"/>
            <a:ext cx="2553066" cy="2743199"/>
          </a:xfrm>
          <a:prstGeom prst="rect">
            <a:avLst/>
          </a:prstGeom>
          <a:blipFill>
            <a:blip r:embed="rId3"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305864538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txBox="1"/>
          <p:nvPr/>
        </p:nvSpPr>
        <p:spPr>
          <a:xfrm>
            <a:off x="932064" y="1524000"/>
            <a:ext cx="5477256" cy="4486485"/>
          </a:xfrm>
          <a:prstGeom prst="rect">
            <a:avLst/>
          </a:prstGeom>
        </p:spPr>
        <p:txBody>
          <a:bodyPr vert="horz" wrap="square" lIns="0" tIns="13335" rIns="0" bIns="0" rtlCol="0">
            <a:spAutoFit/>
          </a:bodyPr>
          <a:lstStyle/>
          <a:p>
            <a:pPr marL="12700">
              <a:lnSpc>
                <a:spcPct val="100000"/>
              </a:lnSpc>
              <a:spcBef>
                <a:spcPts val="105"/>
              </a:spcBef>
            </a:pPr>
            <a:r>
              <a:rPr lang="en-US" sz="1400" b="1" dirty="0">
                <a:latin typeface="Open Sans" panose="020B0606030504020204" pitchFamily="34" charset="0"/>
                <a:ea typeface="Open Sans" panose="020B0606030504020204" pitchFamily="34" charset="0"/>
                <a:cs typeface="Open Sans" panose="020B0606030504020204" pitchFamily="34" charset="0"/>
              </a:rPr>
              <a:t>EMPLOYER / </a:t>
            </a:r>
            <a:r>
              <a:rPr lang="en-US" sz="1400" dirty="0">
                <a:latin typeface="Open Sans" panose="020B0606030504020204" pitchFamily="34" charset="0"/>
                <a:ea typeface="Open Sans" panose="020B0606030504020204" pitchFamily="34" charset="0"/>
                <a:cs typeface="Open Sans" panose="020B0606030504020204" pitchFamily="34" charset="0"/>
              </a:rPr>
              <a:t>City of Seattle </a:t>
            </a:r>
          </a:p>
          <a:p>
            <a:pPr marL="12700">
              <a:lnSpc>
                <a:spcPct val="100000"/>
              </a:lnSpc>
              <a:spcBef>
                <a:spcPts val="105"/>
              </a:spcBef>
            </a:pPr>
            <a:endParaRPr lang="en-US" sz="1400" b="1" dirty="0">
              <a:latin typeface="Open Sans" panose="020B0606030504020204" pitchFamily="34" charset="0"/>
              <a:ea typeface="Open Sans" panose="020B0606030504020204" pitchFamily="34" charset="0"/>
              <a:cs typeface="Open Sans" panose="020B0606030504020204" pitchFamily="34" charset="0"/>
            </a:endParaRPr>
          </a:p>
          <a:p>
            <a:pPr marL="12700">
              <a:lnSpc>
                <a:spcPct val="100000"/>
              </a:lnSpc>
              <a:spcBef>
                <a:spcPts val="105"/>
              </a:spcBef>
            </a:pPr>
            <a:r>
              <a:rPr lang="en-US" sz="1400" b="1" dirty="0">
                <a:latin typeface="Open Sans" panose="020B0606030504020204" pitchFamily="34" charset="0"/>
                <a:ea typeface="Open Sans" panose="020B0606030504020204" pitchFamily="34" charset="0"/>
                <a:cs typeface="Open Sans" panose="020B0606030504020204" pitchFamily="34" charset="0"/>
              </a:rPr>
              <a:t>PLANNING FOCUS / </a:t>
            </a:r>
            <a:r>
              <a:rPr lang="en-US" sz="1400" dirty="0">
                <a:latin typeface="Open Sans" panose="020B0606030504020204" pitchFamily="34" charset="0"/>
                <a:ea typeface="Open Sans" panose="020B0606030504020204" pitchFamily="34" charset="0"/>
                <a:cs typeface="Open Sans" panose="020B0606030504020204" pitchFamily="34" charset="0"/>
              </a:rPr>
              <a:t>Urban design, community planning, sustainability, economic development and master planning </a:t>
            </a:r>
          </a:p>
          <a:p>
            <a:pPr marL="12700">
              <a:lnSpc>
                <a:spcPct val="100000"/>
              </a:lnSpc>
              <a:spcBef>
                <a:spcPts val="105"/>
              </a:spcBef>
            </a:pPr>
            <a:endParaRPr lang="en-US" sz="1400" b="1" dirty="0">
              <a:latin typeface="Open Sans" panose="020B0606030504020204" pitchFamily="34" charset="0"/>
              <a:ea typeface="Open Sans" panose="020B0606030504020204" pitchFamily="34" charset="0"/>
              <a:cs typeface="Open Sans" panose="020B0606030504020204" pitchFamily="34" charset="0"/>
            </a:endParaRPr>
          </a:p>
          <a:p>
            <a:pPr marL="12700">
              <a:lnSpc>
                <a:spcPct val="100000"/>
              </a:lnSpc>
              <a:spcBef>
                <a:spcPts val="105"/>
              </a:spcBef>
            </a:pPr>
            <a:r>
              <a:rPr lang="en-US" sz="1400" b="1" dirty="0">
                <a:latin typeface="Open Sans" panose="020B0606030504020204" pitchFamily="34" charset="0"/>
                <a:ea typeface="Open Sans" panose="020B0606030504020204" pitchFamily="34" charset="0"/>
                <a:cs typeface="Open Sans" panose="020B0606030504020204" pitchFamily="34" charset="0"/>
              </a:rPr>
              <a:t>MOST INTERESTING PROJECT AS A PLANNER / </a:t>
            </a:r>
            <a:r>
              <a:rPr lang="en-US" sz="1400" dirty="0">
                <a:latin typeface="Open Sans" panose="020B0606030504020204" pitchFamily="34" charset="0"/>
                <a:ea typeface="Open Sans" panose="020B0606030504020204" pitchFamily="34" charset="0"/>
                <a:cs typeface="Open Sans" panose="020B0606030504020204" pitchFamily="34" charset="0"/>
              </a:rPr>
              <a:t>Cities Putting Prevention to Work (CPPW) grant- funded planning for active and healthy communities including development of city’s first Bike/</a:t>
            </a:r>
            <a:r>
              <a:rPr lang="en-US" sz="1400" dirty="0" err="1">
                <a:latin typeface="Open Sans" panose="020B0606030504020204" pitchFamily="34" charset="0"/>
                <a:ea typeface="Open Sans" panose="020B0606030504020204" pitchFamily="34" charset="0"/>
                <a:cs typeface="Open Sans" panose="020B0606030504020204" pitchFamily="34" charset="0"/>
              </a:rPr>
              <a:t>Ped</a:t>
            </a:r>
            <a:r>
              <a:rPr lang="en-US" sz="1400" dirty="0">
                <a:latin typeface="Open Sans" panose="020B0606030504020204" pitchFamily="34" charset="0"/>
                <a:ea typeface="Open Sans" panose="020B0606030504020204" pitchFamily="34" charset="0"/>
                <a:cs typeface="Open Sans" panose="020B0606030504020204" pitchFamily="34" charset="0"/>
              </a:rPr>
              <a:t> master plan and regulations supporting urban agriculture</a:t>
            </a:r>
          </a:p>
          <a:p>
            <a:pPr marL="12700">
              <a:lnSpc>
                <a:spcPct val="100000"/>
              </a:lnSpc>
              <a:spcBef>
                <a:spcPts val="105"/>
              </a:spcBef>
            </a:pPr>
            <a:endParaRPr lang="en-US" sz="1400" dirty="0">
              <a:latin typeface="Open Sans" panose="020B0606030504020204" pitchFamily="34" charset="0"/>
              <a:ea typeface="Open Sans" panose="020B0606030504020204" pitchFamily="34" charset="0"/>
              <a:cs typeface="Open Sans" panose="020B0606030504020204" pitchFamily="34" charset="0"/>
            </a:endParaRPr>
          </a:p>
          <a:p>
            <a:pPr marL="12700">
              <a:lnSpc>
                <a:spcPct val="100000"/>
              </a:lnSpc>
              <a:spcBef>
                <a:spcPts val="105"/>
              </a:spcBef>
            </a:pPr>
            <a:r>
              <a:rPr lang="en-US" sz="1400" dirty="0">
                <a:latin typeface="Open Sans" panose="020B0606030504020204" pitchFamily="34" charset="0"/>
                <a:ea typeface="Open Sans" panose="020B0606030504020204" pitchFamily="34" charset="0"/>
                <a:cs typeface="Open Sans" panose="020B0606030504020204" pitchFamily="34" charset="0"/>
              </a:rPr>
              <a:t>EDUCATION / University of Washington BA in Architecture; University of Washington graduate studies in Architecture and Urban Planning </a:t>
            </a:r>
          </a:p>
          <a:p>
            <a:pPr>
              <a:lnSpc>
                <a:spcPct val="100000"/>
              </a:lnSpc>
              <a:spcBef>
                <a:spcPts val="30"/>
              </a:spcBef>
            </a:pPr>
            <a:endParaRPr lang="en-US" sz="1600" dirty="0">
              <a:latin typeface="Open Sans" panose="020B0606030504020204" pitchFamily="34" charset="0"/>
              <a:ea typeface="Open Sans" panose="020B0606030504020204" pitchFamily="34" charset="0"/>
              <a:cs typeface="Open Sans" panose="020B0606030504020204" pitchFamily="34" charset="0"/>
            </a:endParaRPr>
          </a:p>
          <a:p>
            <a:pPr marL="12700">
              <a:lnSpc>
                <a:spcPct val="100000"/>
              </a:lnSpc>
            </a:pPr>
            <a:r>
              <a:rPr lang="en-US" sz="1400" b="1" dirty="0">
                <a:latin typeface="Open Sans" panose="020B0606030504020204" pitchFamily="34" charset="0"/>
                <a:ea typeface="Open Sans" panose="020B0606030504020204" pitchFamily="34" charset="0"/>
                <a:cs typeface="Open Sans" panose="020B0606030504020204" pitchFamily="34" charset="0"/>
              </a:rPr>
              <a:t>YEARS PLANNING /</a:t>
            </a:r>
            <a:r>
              <a:rPr lang="en-US" sz="1400" dirty="0">
                <a:latin typeface="Open Sans" panose="020B0606030504020204" pitchFamily="34" charset="0"/>
                <a:ea typeface="Open Sans" panose="020B0606030504020204" pitchFamily="34" charset="0"/>
                <a:cs typeface="Open Sans" panose="020B0606030504020204" pitchFamily="34" charset="0"/>
              </a:rPr>
              <a:t>29</a:t>
            </a:r>
          </a:p>
          <a:p>
            <a:pPr marL="12700">
              <a:lnSpc>
                <a:spcPct val="100000"/>
              </a:lnSpc>
            </a:pPr>
            <a:endParaRPr lang="en-US" sz="1550" dirty="0">
              <a:latin typeface="Open Sans" panose="020B0606030504020204" pitchFamily="34" charset="0"/>
              <a:ea typeface="Open Sans" panose="020B0606030504020204" pitchFamily="34" charset="0"/>
              <a:cs typeface="Open Sans" panose="020B0606030504020204" pitchFamily="34" charset="0"/>
            </a:endParaRPr>
          </a:p>
          <a:p>
            <a:pPr marL="12700">
              <a:lnSpc>
                <a:spcPts val="1675"/>
              </a:lnSpc>
            </a:pPr>
            <a:r>
              <a:rPr lang="en-US" sz="1400" b="1" dirty="0">
                <a:latin typeface="Open Sans" panose="020B0606030504020204" pitchFamily="34" charset="0"/>
                <a:ea typeface="Open Sans" panose="020B0606030504020204" pitchFamily="34" charset="0"/>
                <a:cs typeface="Open Sans" panose="020B0606030504020204" pitchFamily="34" charset="0"/>
              </a:rPr>
              <a:t>WHY I PURSUED PLANNING AS A </a:t>
            </a:r>
            <a:r>
              <a:rPr lang="en-US" sz="1400" b="1" spc="-5" dirty="0">
                <a:latin typeface="Open Sans" panose="020B0606030504020204" pitchFamily="34" charset="0"/>
                <a:ea typeface="Open Sans" panose="020B0606030504020204" pitchFamily="34" charset="0"/>
                <a:cs typeface="Open Sans" panose="020B0606030504020204" pitchFamily="34" charset="0"/>
              </a:rPr>
              <a:t>PROFESSION</a:t>
            </a:r>
            <a:r>
              <a:rPr lang="en-US" sz="1400" b="1" spc="-120" dirty="0">
                <a:latin typeface="Open Sans" panose="020B0606030504020204" pitchFamily="34" charset="0"/>
                <a:ea typeface="Open Sans" panose="020B0606030504020204" pitchFamily="34" charset="0"/>
                <a:cs typeface="Open Sans" panose="020B0606030504020204" pitchFamily="34" charset="0"/>
              </a:rPr>
              <a:t> </a:t>
            </a:r>
            <a:r>
              <a:rPr lang="en-US" sz="1400" b="1" dirty="0">
                <a:latin typeface="Open Sans" panose="020B0606030504020204" pitchFamily="34" charset="0"/>
                <a:ea typeface="Open Sans" panose="020B0606030504020204" pitchFamily="34" charset="0"/>
                <a:cs typeface="Open Sans" panose="020B0606030504020204" pitchFamily="34" charset="0"/>
              </a:rPr>
              <a:t>/ </a:t>
            </a:r>
            <a:r>
              <a:rPr lang="en-US" sz="1400" dirty="0">
                <a:latin typeface="Open Sans" panose="020B0606030504020204" pitchFamily="34" charset="0"/>
                <a:ea typeface="Open Sans" panose="020B0606030504020204" pitchFamily="34" charset="0"/>
                <a:cs typeface="Open Sans" panose="020B0606030504020204" pitchFamily="34" charset="0"/>
              </a:rPr>
              <a:t>I was most interested in how design of the built environment can help make places people love</a:t>
            </a:r>
          </a:p>
          <a:p>
            <a:pPr>
              <a:lnSpc>
                <a:spcPct val="100000"/>
              </a:lnSpc>
              <a:spcBef>
                <a:spcPts val="35"/>
              </a:spcBef>
            </a:pPr>
            <a:endParaRPr lang="en-US" sz="1550" dirty="0">
              <a:latin typeface="Open Sans" panose="020B0606030504020204" pitchFamily="34" charset="0"/>
              <a:ea typeface="Open Sans" panose="020B0606030504020204" pitchFamily="34" charset="0"/>
              <a:cs typeface="Open Sans" panose="020B0606030504020204" pitchFamily="34" charset="0"/>
            </a:endParaRPr>
          </a:p>
          <a:p>
            <a:pPr marL="12700" marR="116205">
              <a:lnSpc>
                <a:spcPts val="1670"/>
              </a:lnSpc>
            </a:pPr>
            <a:r>
              <a:rPr lang="en-US" sz="1400" b="1" dirty="0">
                <a:latin typeface="Open Sans" panose="020B0606030504020204" pitchFamily="34" charset="0"/>
                <a:ea typeface="Open Sans" panose="020B0606030504020204" pitchFamily="34" charset="0"/>
                <a:cs typeface="Open Sans" panose="020B0606030504020204" pitchFamily="34" charset="0"/>
              </a:rPr>
              <a:t>PAST WORK EXPERIENCE /</a:t>
            </a:r>
            <a:r>
              <a:rPr lang="en-US" sz="1400" dirty="0">
                <a:latin typeface="Open Sans" panose="020B0606030504020204" pitchFamily="34" charset="0"/>
                <a:ea typeface="Open Sans" panose="020B0606030504020204" pitchFamily="34" charset="0"/>
                <a:cs typeface="Open Sans" panose="020B0606030504020204" pitchFamily="34" charset="0"/>
              </a:rPr>
              <a:t>Senior Planner, City of Federal Way; Principal, Janet Shull Design; Project Manager, BWR; Planner, City of Kent.</a:t>
            </a:r>
          </a:p>
        </p:txBody>
      </p:sp>
      <p:sp>
        <p:nvSpPr>
          <p:cNvPr id="4" name="object 4"/>
          <p:cNvSpPr/>
          <p:nvPr/>
        </p:nvSpPr>
        <p:spPr>
          <a:xfrm>
            <a:off x="935736" y="1265311"/>
            <a:ext cx="1904999" cy="96011"/>
          </a:xfrm>
          <a:prstGeom prst="rect">
            <a:avLst/>
          </a:prstGeom>
          <a:blipFill>
            <a:blip r:embed="rId2" cstate="print"/>
            <a:stretch>
              <a:fillRect/>
            </a:stretch>
          </a:blipFill>
        </p:spPr>
        <p:txBody>
          <a:bodyPr wrap="square" lIns="0" tIns="0" rIns="0" bIns="0" rtlCol="0"/>
          <a:lstStyle/>
          <a:p>
            <a:endParaRPr/>
          </a:p>
        </p:txBody>
      </p:sp>
      <p:sp>
        <p:nvSpPr>
          <p:cNvPr id="5" name="object 5"/>
          <p:cNvSpPr/>
          <p:nvPr/>
        </p:nvSpPr>
        <p:spPr>
          <a:xfrm>
            <a:off x="6412999" y="0"/>
            <a:ext cx="2103120" cy="7772400"/>
          </a:xfrm>
          <a:custGeom>
            <a:avLst/>
            <a:gdLst/>
            <a:ahLst/>
            <a:cxnLst/>
            <a:rect l="l" t="t" r="r" b="b"/>
            <a:pathLst>
              <a:path w="2103120" h="7772400">
                <a:moveTo>
                  <a:pt x="2102853" y="0"/>
                </a:moveTo>
                <a:lnTo>
                  <a:pt x="0" y="7772400"/>
                </a:lnTo>
                <a:lnTo>
                  <a:pt x="2102853" y="7772400"/>
                </a:lnTo>
                <a:lnTo>
                  <a:pt x="2102853" y="0"/>
                </a:lnTo>
                <a:close/>
              </a:path>
            </a:pathLst>
          </a:custGeom>
          <a:solidFill>
            <a:srgbClr val="D7D9DA"/>
          </a:solidFill>
        </p:spPr>
        <p:txBody>
          <a:bodyPr wrap="square" lIns="0" tIns="0" rIns="0" bIns="0" rtlCol="0"/>
          <a:lstStyle/>
          <a:p>
            <a:endParaRPr/>
          </a:p>
        </p:txBody>
      </p:sp>
      <p:sp>
        <p:nvSpPr>
          <p:cNvPr id="6" name="object 6"/>
          <p:cNvSpPr/>
          <p:nvPr/>
        </p:nvSpPr>
        <p:spPr>
          <a:xfrm>
            <a:off x="8516111" y="0"/>
            <a:ext cx="1541780" cy="7772400"/>
          </a:xfrm>
          <a:custGeom>
            <a:avLst/>
            <a:gdLst/>
            <a:ahLst/>
            <a:cxnLst/>
            <a:rect l="l" t="t" r="r" b="b"/>
            <a:pathLst>
              <a:path w="1541779" h="7772400">
                <a:moveTo>
                  <a:pt x="0" y="7772400"/>
                </a:moveTo>
                <a:lnTo>
                  <a:pt x="1541767" y="7772400"/>
                </a:lnTo>
                <a:lnTo>
                  <a:pt x="1541767" y="0"/>
                </a:lnTo>
                <a:lnTo>
                  <a:pt x="0" y="0"/>
                </a:lnTo>
                <a:lnTo>
                  <a:pt x="0" y="7772400"/>
                </a:lnTo>
                <a:close/>
              </a:path>
            </a:pathLst>
          </a:custGeom>
          <a:solidFill>
            <a:srgbClr val="D7D9DA"/>
          </a:solidFill>
        </p:spPr>
        <p:txBody>
          <a:bodyPr wrap="square" lIns="0" tIns="0" rIns="0" bIns="0" rtlCol="0"/>
          <a:lstStyle/>
          <a:p>
            <a:endParaRPr/>
          </a:p>
        </p:txBody>
      </p:sp>
      <p:sp>
        <p:nvSpPr>
          <p:cNvPr id="8" name="TextBox 7"/>
          <p:cNvSpPr txBox="1"/>
          <p:nvPr/>
        </p:nvSpPr>
        <p:spPr>
          <a:xfrm>
            <a:off x="805152" y="333381"/>
            <a:ext cx="5976648" cy="707886"/>
          </a:xfrm>
          <a:prstGeom prst="rect">
            <a:avLst/>
          </a:prstGeom>
          <a:noFill/>
        </p:spPr>
        <p:txBody>
          <a:bodyPr wrap="square" rtlCol="0">
            <a:spAutoFit/>
          </a:bodyPr>
          <a:lstStyle/>
          <a:p>
            <a:r>
              <a:rPr lang="en-US" sz="4000" dirty="0">
                <a:latin typeface="Uni Sans" pitchFamily="2" charset="77"/>
              </a:rPr>
              <a:t>Janet Shull, AICP CUD</a:t>
            </a:r>
          </a:p>
        </p:txBody>
      </p:sp>
      <p:pic>
        <p:nvPicPr>
          <p:cNvPr id="9" name="Picture 8">
            <a:extLst>
              <a:ext uri="{FF2B5EF4-FFF2-40B4-BE49-F238E27FC236}">
                <a16:creationId xmlns:a16="http://schemas.microsoft.com/office/drawing/2014/main" id="{16B11449-0A4D-4EF6-9286-1E303B49A979}"/>
              </a:ext>
            </a:extLst>
          </p:cNvPr>
          <p:cNvPicPr>
            <a:picLocks noChangeAspect="1"/>
          </p:cNvPicPr>
          <p:nvPr/>
        </p:nvPicPr>
        <p:blipFill rotWithShape="1">
          <a:blip r:embed="rId3">
            <a:extLst>
              <a:ext uri="{28A0092B-C50C-407E-A947-70E740481C1C}">
                <a14:useLocalDpi xmlns:a14="http://schemas.microsoft.com/office/drawing/2010/main" val="0"/>
              </a:ext>
            </a:extLst>
          </a:blip>
          <a:srcRect l="7556" t="15833" r="14725" b="833"/>
          <a:stretch/>
        </p:blipFill>
        <p:spPr>
          <a:xfrm>
            <a:off x="7038731" y="715899"/>
            <a:ext cx="2209800" cy="2286000"/>
          </a:xfrm>
          <a:prstGeom prst="rect">
            <a:avLst/>
          </a:prstGeom>
        </p:spPr>
      </p:pic>
    </p:spTree>
    <p:extLst>
      <p:ext uri="{BB962C8B-B14F-4D97-AF65-F5344CB8AC3E}">
        <p14:creationId xmlns:p14="http://schemas.microsoft.com/office/powerpoint/2010/main" val="121006969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txBox="1"/>
          <p:nvPr/>
        </p:nvSpPr>
        <p:spPr>
          <a:xfrm>
            <a:off x="932064" y="1524000"/>
            <a:ext cx="5477256" cy="4045338"/>
          </a:xfrm>
          <a:prstGeom prst="rect">
            <a:avLst/>
          </a:prstGeom>
        </p:spPr>
        <p:txBody>
          <a:bodyPr vert="horz" wrap="square" lIns="0" tIns="13335" rIns="0" bIns="0" rtlCol="0">
            <a:spAutoFit/>
          </a:bodyPr>
          <a:lstStyle/>
          <a:p>
            <a:pPr marL="12700">
              <a:lnSpc>
                <a:spcPct val="100000"/>
              </a:lnSpc>
              <a:spcBef>
                <a:spcPts val="105"/>
              </a:spcBef>
            </a:pPr>
            <a:r>
              <a:rPr lang="en-US" sz="1400" b="1" dirty="0">
                <a:latin typeface="Open Sans" panose="020B0606030504020204" pitchFamily="34" charset="0"/>
                <a:ea typeface="Open Sans" panose="020B0606030504020204" pitchFamily="34" charset="0"/>
                <a:cs typeface="Open Sans" panose="020B0606030504020204" pitchFamily="34" charset="0"/>
              </a:rPr>
              <a:t>EMPLOYER / </a:t>
            </a:r>
            <a:r>
              <a:rPr lang="en-US" sz="1400" dirty="0">
                <a:latin typeface="Open Sans" panose="020B0606030504020204" pitchFamily="34" charset="0"/>
                <a:ea typeface="Open Sans" panose="020B0606030504020204" pitchFamily="34" charset="0"/>
                <a:cs typeface="Open Sans" panose="020B0606030504020204" pitchFamily="34" charset="0"/>
              </a:rPr>
              <a:t>BHC Consultants, LLC</a:t>
            </a:r>
          </a:p>
          <a:p>
            <a:pPr marL="12700">
              <a:lnSpc>
                <a:spcPct val="100000"/>
              </a:lnSpc>
              <a:spcBef>
                <a:spcPts val="105"/>
              </a:spcBef>
            </a:pPr>
            <a:endParaRPr lang="en-US" sz="1400" b="1" dirty="0">
              <a:latin typeface="Open Sans" panose="020B0606030504020204" pitchFamily="34" charset="0"/>
              <a:ea typeface="Open Sans" panose="020B0606030504020204" pitchFamily="34" charset="0"/>
              <a:cs typeface="Open Sans" panose="020B0606030504020204" pitchFamily="34" charset="0"/>
            </a:endParaRPr>
          </a:p>
          <a:p>
            <a:pPr marL="12700">
              <a:lnSpc>
                <a:spcPct val="100000"/>
              </a:lnSpc>
              <a:spcBef>
                <a:spcPts val="105"/>
              </a:spcBef>
            </a:pPr>
            <a:r>
              <a:rPr lang="en-US" sz="1400" b="1" dirty="0">
                <a:latin typeface="Open Sans" panose="020B0606030504020204" pitchFamily="34" charset="0"/>
                <a:ea typeface="Open Sans" panose="020B0606030504020204" pitchFamily="34" charset="0"/>
                <a:cs typeface="Open Sans" panose="020B0606030504020204" pitchFamily="34" charset="0"/>
              </a:rPr>
              <a:t>PLANNING FOCUS / </a:t>
            </a:r>
            <a:r>
              <a:rPr lang="en-US" sz="1400" dirty="0">
                <a:latin typeface="Open Sans" panose="020B0606030504020204" pitchFamily="34" charset="0"/>
                <a:ea typeface="Open Sans" panose="020B0606030504020204" pitchFamily="34" charset="0"/>
                <a:cs typeface="Open Sans" panose="020B0606030504020204" pitchFamily="34" charset="0"/>
              </a:rPr>
              <a:t>Comprehensive Plans, sub area plans, current planning, code updates</a:t>
            </a:r>
          </a:p>
          <a:p>
            <a:pPr marL="12700">
              <a:lnSpc>
                <a:spcPct val="100000"/>
              </a:lnSpc>
              <a:spcBef>
                <a:spcPts val="105"/>
              </a:spcBef>
            </a:pPr>
            <a:endParaRPr lang="en-US" sz="1400" b="1" dirty="0">
              <a:latin typeface="Open Sans" panose="020B0606030504020204" pitchFamily="34" charset="0"/>
              <a:ea typeface="Open Sans" panose="020B0606030504020204" pitchFamily="34" charset="0"/>
              <a:cs typeface="Open Sans" panose="020B0606030504020204" pitchFamily="34" charset="0"/>
            </a:endParaRPr>
          </a:p>
          <a:p>
            <a:pPr marL="12700">
              <a:lnSpc>
                <a:spcPct val="100000"/>
              </a:lnSpc>
              <a:spcBef>
                <a:spcPts val="105"/>
              </a:spcBef>
            </a:pPr>
            <a:r>
              <a:rPr lang="en-US" sz="1400" b="1" dirty="0">
                <a:latin typeface="Open Sans" panose="020B0606030504020204" pitchFamily="34" charset="0"/>
                <a:ea typeface="Open Sans" panose="020B0606030504020204" pitchFamily="34" charset="0"/>
                <a:cs typeface="Open Sans" panose="020B0606030504020204" pitchFamily="34" charset="0"/>
              </a:rPr>
              <a:t>MOST INTERESTING PROJECT AS A PLANNER / </a:t>
            </a:r>
            <a:r>
              <a:rPr lang="en-US" sz="1400" dirty="0">
                <a:latin typeface="Open Sans" panose="020B0606030504020204" pitchFamily="34" charset="0"/>
                <a:ea typeface="Open Sans" panose="020B0606030504020204" pitchFamily="34" charset="0"/>
                <a:cs typeface="Open Sans" panose="020B0606030504020204" pitchFamily="34" charset="0"/>
              </a:rPr>
              <a:t>Assisting the Tulalip Tribes in a full scale re-organization of their zoning code</a:t>
            </a:r>
          </a:p>
          <a:p>
            <a:pPr marL="12700">
              <a:lnSpc>
                <a:spcPct val="100000"/>
              </a:lnSpc>
              <a:spcBef>
                <a:spcPts val="105"/>
              </a:spcBef>
            </a:pPr>
            <a:endParaRPr lang="en-US" sz="1400" b="1" dirty="0">
              <a:latin typeface="Open Sans" panose="020B0606030504020204" pitchFamily="34" charset="0"/>
              <a:ea typeface="Open Sans" panose="020B0606030504020204" pitchFamily="34" charset="0"/>
              <a:cs typeface="Open Sans" panose="020B0606030504020204" pitchFamily="34" charset="0"/>
            </a:endParaRPr>
          </a:p>
          <a:p>
            <a:pPr marL="12700">
              <a:lnSpc>
                <a:spcPct val="100000"/>
              </a:lnSpc>
              <a:spcBef>
                <a:spcPts val="105"/>
              </a:spcBef>
            </a:pPr>
            <a:r>
              <a:rPr lang="en-US" sz="1400" b="1" dirty="0">
                <a:latin typeface="Open Sans" panose="020B0606030504020204" pitchFamily="34" charset="0"/>
                <a:ea typeface="Open Sans" panose="020B0606030504020204" pitchFamily="34" charset="0"/>
                <a:cs typeface="Open Sans" panose="020B0606030504020204" pitchFamily="34" charset="0"/>
              </a:rPr>
              <a:t>EDUCATION / </a:t>
            </a:r>
            <a:r>
              <a:rPr lang="en-US" sz="1400" dirty="0">
                <a:latin typeface="Open Sans" panose="020B0606030504020204" pitchFamily="34" charset="0"/>
                <a:ea typeface="Open Sans" panose="020B0606030504020204" pitchFamily="34" charset="0"/>
                <a:cs typeface="Open Sans" panose="020B0606030504020204" pitchFamily="34" charset="0"/>
              </a:rPr>
              <a:t>UW, MUP (‘07)</a:t>
            </a:r>
          </a:p>
          <a:p>
            <a:pPr marL="12700">
              <a:lnSpc>
                <a:spcPct val="100000"/>
              </a:lnSpc>
              <a:spcBef>
                <a:spcPts val="105"/>
              </a:spcBef>
            </a:pPr>
            <a:endParaRPr lang="en-US" sz="1400" b="1" dirty="0">
              <a:latin typeface="Open Sans" panose="020B0606030504020204" pitchFamily="34" charset="0"/>
              <a:ea typeface="Open Sans" panose="020B0606030504020204" pitchFamily="34" charset="0"/>
              <a:cs typeface="Open Sans" panose="020B0606030504020204" pitchFamily="34" charset="0"/>
            </a:endParaRPr>
          </a:p>
          <a:p>
            <a:pPr marL="12700">
              <a:lnSpc>
                <a:spcPct val="100000"/>
              </a:lnSpc>
              <a:spcBef>
                <a:spcPts val="105"/>
              </a:spcBef>
            </a:pPr>
            <a:r>
              <a:rPr lang="en-US" sz="1400" b="1" dirty="0">
                <a:latin typeface="Open Sans" panose="020B0606030504020204" pitchFamily="34" charset="0"/>
                <a:ea typeface="Open Sans" panose="020B0606030504020204" pitchFamily="34" charset="0"/>
                <a:cs typeface="Open Sans" panose="020B0606030504020204" pitchFamily="34" charset="0"/>
              </a:rPr>
              <a:t>YEARS PLANNING / </a:t>
            </a:r>
            <a:r>
              <a:rPr lang="en-US" sz="1400" dirty="0">
                <a:latin typeface="Open Sans" panose="020B0606030504020204" pitchFamily="34" charset="0"/>
                <a:ea typeface="Open Sans" panose="020B0606030504020204" pitchFamily="34" charset="0"/>
                <a:cs typeface="Open Sans" panose="020B0606030504020204" pitchFamily="34" charset="0"/>
              </a:rPr>
              <a:t>13</a:t>
            </a:r>
          </a:p>
          <a:p>
            <a:pPr marL="12700">
              <a:lnSpc>
                <a:spcPct val="100000"/>
              </a:lnSpc>
              <a:spcBef>
                <a:spcPts val="105"/>
              </a:spcBef>
            </a:pPr>
            <a:endParaRPr lang="en-US" sz="1400" b="1" dirty="0">
              <a:latin typeface="Open Sans" panose="020B0606030504020204" pitchFamily="34" charset="0"/>
              <a:ea typeface="Open Sans" panose="020B0606030504020204" pitchFamily="34" charset="0"/>
              <a:cs typeface="Open Sans" panose="020B0606030504020204" pitchFamily="34" charset="0"/>
            </a:endParaRPr>
          </a:p>
          <a:p>
            <a:pPr marL="12700">
              <a:lnSpc>
                <a:spcPct val="100000"/>
              </a:lnSpc>
              <a:spcBef>
                <a:spcPts val="105"/>
              </a:spcBef>
            </a:pPr>
            <a:r>
              <a:rPr lang="en-US" sz="1400" b="1" dirty="0">
                <a:latin typeface="Open Sans" panose="020B0606030504020204" pitchFamily="34" charset="0"/>
                <a:ea typeface="Open Sans" panose="020B0606030504020204" pitchFamily="34" charset="0"/>
                <a:cs typeface="Open Sans" panose="020B0606030504020204" pitchFamily="34" charset="0"/>
              </a:rPr>
              <a:t>WHY I PURSUED PLANNING AS A PROFESSION / </a:t>
            </a:r>
            <a:r>
              <a:rPr lang="en-US" sz="1400" dirty="0">
                <a:latin typeface="Open Sans" panose="020B0606030504020204" pitchFamily="34" charset="0"/>
                <a:ea typeface="Open Sans" panose="020B0606030504020204" pitchFamily="34" charset="0"/>
                <a:cs typeface="Open Sans" panose="020B0606030504020204" pitchFamily="34" charset="0"/>
              </a:rPr>
              <a:t>I like working in small to mid-sized communities where resources are focused and everyone knows a little bit about everything. </a:t>
            </a:r>
          </a:p>
          <a:p>
            <a:pPr marL="12700">
              <a:lnSpc>
                <a:spcPct val="100000"/>
              </a:lnSpc>
              <a:spcBef>
                <a:spcPts val="105"/>
              </a:spcBef>
            </a:pPr>
            <a:endParaRPr lang="en-US" sz="1400" b="1" dirty="0">
              <a:latin typeface="Open Sans" panose="020B0606030504020204" pitchFamily="34" charset="0"/>
              <a:ea typeface="Open Sans" panose="020B0606030504020204" pitchFamily="34" charset="0"/>
              <a:cs typeface="Open Sans" panose="020B0606030504020204" pitchFamily="34" charset="0"/>
            </a:endParaRPr>
          </a:p>
          <a:p>
            <a:pPr marL="12700">
              <a:lnSpc>
                <a:spcPct val="100000"/>
              </a:lnSpc>
              <a:spcBef>
                <a:spcPts val="105"/>
              </a:spcBef>
            </a:pPr>
            <a:r>
              <a:rPr lang="en-US" sz="1400" b="1" dirty="0">
                <a:latin typeface="Open Sans" panose="020B0606030504020204" pitchFamily="34" charset="0"/>
                <a:ea typeface="Open Sans" panose="020B0606030504020204" pitchFamily="34" charset="0"/>
                <a:cs typeface="Open Sans" panose="020B0606030504020204" pitchFamily="34" charset="0"/>
              </a:rPr>
              <a:t>PAST WORK EXPERIENCE / </a:t>
            </a:r>
            <a:r>
              <a:rPr lang="en-US" sz="1400" dirty="0">
                <a:latin typeface="Open Sans" panose="020B0606030504020204" pitchFamily="34" charset="0"/>
                <a:ea typeface="Open Sans" panose="020B0606030504020204" pitchFamily="34" charset="0"/>
                <a:cs typeface="Open Sans" panose="020B0606030504020204" pitchFamily="34" charset="0"/>
              </a:rPr>
              <a:t>Puget Sound Regional Council, Seattle; Wabash River Enhancement Corporation, Lafayette Indiana</a:t>
            </a:r>
            <a:endParaRPr lang="en-US" sz="1400" b="1" dirty="0">
              <a:latin typeface="Open Sans" panose="020B0606030504020204" pitchFamily="34" charset="0"/>
              <a:ea typeface="Open Sans" panose="020B0606030504020204" pitchFamily="34" charset="0"/>
              <a:cs typeface="Open Sans" panose="020B0606030504020204" pitchFamily="34" charset="0"/>
            </a:endParaRPr>
          </a:p>
        </p:txBody>
      </p:sp>
      <p:sp>
        <p:nvSpPr>
          <p:cNvPr id="4" name="object 4"/>
          <p:cNvSpPr/>
          <p:nvPr/>
        </p:nvSpPr>
        <p:spPr>
          <a:xfrm>
            <a:off x="935736" y="1265311"/>
            <a:ext cx="1904999" cy="96011"/>
          </a:xfrm>
          <a:prstGeom prst="rect">
            <a:avLst/>
          </a:prstGeom>
          <a:blipFill>
            <a:blip r:embed="rId2" cstate="print"/>
            <a:stretch>
              <a:fillRect/>
            </a:stretch>
          </a:blipFill>
        </p:spPr>
        <p:txBody>
          <a:bodyPr wrap="square" lIns="0" tIns="0" rIns="0" bIns="0" rtlCol="0"/>
          <a:lstStyle/>
          <a:p>
            <a:endParaRPr/>
          </a:p>
        </p:txBody>
      </p:sp>
      <p:sp>
        <p:nvSpPr>
          <p:cNvPr id="5" name="object 5"/>
          <p:cNvSpPr/>
          <p:nvPr/>
        </p:nvSpPr>
        <p:spPr>
          <a:xfrm>
            <a:off x="6412999" y="0"/>
            <a:ext cx="2103120" cy="7772400"/>
          </a:xfrm>
          <a:custGeom>
            <a:avLst/>
            <a:gdLst/>
            <a:ahLst/>
            <a:cxnLst/>
            <a:rect l="l" t="t" r="r" b="b"/>
            <a:pathLst>
              <a:path w="2103120" h="7772400">
                <a:moveTo>
                  <a:pt x="2102853" y="0"/>
                </a:moveTo>
                <a:lnTo>
                  <a:pt x="0" y="7772400"/>
                </a:lnTo>
                <a:lnTo>
                  <a:pt x="2102853" y="7772400"/>
                </a:lnTo>
                <a:lnTo>
                  <a:pt x="2102853" y="0"/>
                </a:lnTo>
                <a:close/>
              </a:path>
            </a:pathLst>
          </a:custGeom>
          <a:solidFill>
            <a:srgbClr val="D7D9DA"/>
          </a:solidFill>
        </p:spPr>
        <p:txBody>
          <a:bodyPr wrap="square" lIns="0" tIns="0" rIns="0" bIns="0" rtlCol="0"/>
          <a:lstStyle/>
          <a:p>
            <a:endParaRPr/>
          </a:p>
        </p:txBody>
      </p:sp>
      <p:sp>
        <p:nvSpPr>
          <p:cNvPr id="6" name="object 6"/>
          <p:cNvSpPr/>
          <p:nvPr/>
        </p:nvSpPr>
        <p:spPr>
          <a:xfrm>
            <a:off x="8516111" y="0"/>
            <a:ext cx="1541780" cy="7772400"/>
          </a:xfrm>
          <a:custGeom>
            <a:avLst/>
            <a:gdLst/>
            <a:ahLst/>
            <a:cxnLst/>
            <a:rect l="l" t="t" r="r" b="b"/>
            <a:pathLst>
              <a:path w="1541779" h="7772400">
                <a:moveTo>
                  <a:pt x="0" y="7772400"/>
                </a:moveTo>
                <a:lnTo>
                  <a:pt x="1541767" y="7772400"/>
                </a:lnTo>
                <a:lnTo>
                  <a:pt x="1541767" y="0"/>
                </a:lnTo>
                <a:lnTo>
                  <a:pt x="0" y="0"/>
                </a:lnTo>
                <a:lnTo>
                  <a:pt x="0" y="7772400"/>
                </a:lnTo>
                <a:close/>
              </a:path>
            </a:pathLst>
          </a:custGeom>
          <a:solidFill>
            <a:srgbClr val="D7D9DA"/>
          </a:solidFill>
        </p:spPr>
        <p:txBody>
          <a:bodyPr wrap="square" lIns="0" tIns="0" rIns="0" bIns="0" rtlCol="0"/>
          <a:lstStyle/>
          <a:p>
            <a:endParaRPr/>
          </a:p>
        </p:txBody>
      </p:sp>
      <p:sp>
        <p:nvSpPr>
          <p:cNvPr id="8" name="TextBox 7"/>
          <p:cNvSpPr txBox="1"/>
          <p:nvPr/>
        </p:nvSpPr>
        <p:spPr>
          <a:xfrm>
            <a:off x="805152" y="333381"/>
            <a:ext cx="5976648" cy="707886"/>
          </a:xfrm>
          <a:prstGeom prst="rect">
            <a:avLst/>
          </a:prstGeom>
          <a:noFill/>
        </p:spPr>
        <p:txBody>
          <a:bodyPr wrap="square" rtlCol="0">
            <a:spAutoFit/>
          </a:bodyPr>
          <a:lstStyle/>
          <a:p>
            <a:r>
              <a:rPr lang="en-US" sz="4000" spc="-45" dirty="0">
                <a:latin typeface="Uni Sans" pitchFamily="2" charset="77"/>
              </a:rPr>
              <a:t>Talia </a:t>
            </a:r>
            <a:r>
              <a:rPr lang="en-US" sz="4000" spc="-45" dirty="0" err="1">
                <a:latin typeface="Uni Sans" pitchFamily="2" charset="77"/>
              </a:rPr>
              <a:t>Tittelfitz</a:t>
            </a:r>
            <a:r>
              <a:rPr lang="en-US" sz="4000" spc="-45" dirty="0">
                <a:latin typeface="Uni Sans" pitchFamily="2" charset="77"/>
              </a:rPr>
              <a:t>, AICP</a:t>
            </a:r>
            <a:endParaRPr lang="en-US" sz="4000" dirty="0"/>
          </a:p>
        </p:txBody>
      </p:sp>
      <p:sp>
        <p:nvSpPr>
          <p:cNvPr id="10" name="object 6"/>
          <p:cNvSpPr/>
          <p:nvPr/>
        </p:nvSpPr>
        <p:spPr>
          <a:xfrm>
            <a:off x="7314184" y="658749"/>
            <a:ext cx="1953767" cy="2741675"/>
          </a:xfrm>
          <a:prstGeom prst="rect">
            <a:avLst/>
          </a:prstGeom>
          <a:blipFill>
            <a:blip r:embed="rId3"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Tree>
    <p:extLst>
      <p:ext uri="{BB962C8B-B14F-4D97-AF65-F5344CB8AC3E}">
        <p14:creationId xmlns:p14="http://schemas.microsoft.com/office/powerpoint/2010/main" val="329688694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txBox="1"/>
          <p:nvPr/>
        </p:nvSpPr>
        <p:spPr>
          <a:xfrm>
            <a:off x="932064" y="1524000"/>
            <a:ext cx="5477256" cy="4265911"/>
          </a:xfrm>
          <a:prstGeom prst="rect">
            <a:avLst/>
          </a:prstGeom>
        </p:spPr>
        <p:txBody>
          <a:bodyPr vert="horz" wrap="square" lIns="0" tIns="13335" rIns="0" bIns="0" rtlCol="0">
            <a:spAutoFit/>
          </a:bodyPr>
          <a:lstStyle/>
          <a:p>
            <a:pPr marL="12700">
              <a:lnSpc>
                <a:spcPct val="100000"/>
              </a:lnSpc>
              <a:spcBef>
                <a:spcPts val="95"/>
              </a:spcBef>
            </a:pPr>
            <a:r>
              <a:rPr lang="en-US" sz="1400" b="1" dirty="0">
                <a:latin typeface="Open Sans" panose="020B0606030504020204" pitchFamily="34" charset="0"/>
                <a:ea typeface="Open Sans" panose="020B0606030504020204" pitchFamily="34" charset="0"/>
                <a:cs typeface="Open Sans" panose="020B0606030504020204" pitchFamily="34" charset="0"/>
              </a:rPr>
              <a:t>EMPLOYER / </a:t>
            </a:r>
            <a:r>
              <a:rPr lang="en-US" sz="1400" dirty="0">
                <a:latin typeface="Open Sans" panose="020B0606030504020204" pitchFamily="34" charset="0"/>
                <a:ea typeface="Open Sans" panose="020B0606030504020204" pitchFamily="34" charset="0"/>
                <a:cs typeface="Open Sans" panose="020B0606030504020204" pitchFamily="34" charset="0"/>
              </a:rPr>
              <a:t>Retired and loving it (retired 6/18)</a:t>
            </a:r>
          </a:p>
          <a:p>
            <a:pPr marL="12700">
              <a:lnSpc>
                <a:spcPct val="100000"/>
              </a:lnSpc>
              <a:spcBef>
                <a:spcPts val="95"/>
              </a:spcBef>
            </a:pPr>
            <a:endParaRPr lang="en-US" sz="1400" b="1" dirty="0">
              <a:latin typeface="Open Sans" panose="020B0606030504020204" pitchFamily="34" charset="0"/>
              <a:ea typeface="Open Sans" panose="020B0606030504020204" pitchFamily="34" charset="0"/>
              <a:cs typeface="Open Sans" panose="020B0606030504020204" pitchFamily="34" charset="0"/>
            </a:endParaRPr>
          </a:p>
          <a:p>
            <a:pPr marL="12700">
              <a:lnSpc>
                <a:spcPct val="100000"/>
              </a:lnSpc>
              <a:spcBef>
                <a:spcPts val="95"/>
              </a:spcBef>
            </a:pPr>
            <a:r>
              <a:rPr lang="en-US" sz="1400" b="1" dirty="0">
                <a:latin typeface="Open Sans" panose="020B0606030504020204" pitchFamily="34" charset="0"/>
                <a:ea typeface="Open Sans" panose="020B0606030504020204" pitchFamily="34" charset="0"/>
                <a:cs typeface="Open Sans" panose="020B0606030504020204" pitchFamily="34" charset="0"/>
              </a:rPr>
              <a:t>PLANNING FOCUS / </a:t>
            </a:r>
            <a:r>
              <a:rPr lang="en-US" sz="1400" dirty="0">
                <a:latin typeface="Open Sans" panose="020B0606030504020204" pitchFamily="34" charset="0"/>
                <a:ea typeface="Open Sans" panose="020B0606030504020204" pitchFamily="34" charset="0"/>
                <a:cs typeface="Open Sans" panose="020B0606030504020204" pitchFamily="34" charset="0"/>
              </a:rPr>
              <a:t>Working with developers and local governments; policy development </a:t>
            </a:r>
          </a:p>
          <a:p>
            <a:pPr marL="12700">
              <a:lnSpc>
                <a:spcPct val="100000"/>
              </a:lnSpc>
              <a:spcBef>
                <a:spcPts val="95"/>
              </a:spcBef>
            </a:pPr>
            <a:endParaRPr lang="en-US" sz="1400" b="1" dirty="0">
              <a:latin typeface="Open Sans" panose="020B0606030504020204" pitchFamily="34" charset="0"/>
              <a:ea typeface="Open Sans" panose="020B0606030504020204" pitchFamily="34" charset="0"/>
              <a:cs typeface="Open Sans" panose="020B0606030504020204" pitchFamily="34" charset="0"/>
            </a:endParaRPr>
          </a:p>
          <a:p>
            <a:pPr marL="12700">
              <a:lnSpc>
                <a:spcPct val="100000"/>
              </a:lnSpc>
              <a:spcBef>
                <a:spcPts val="95"/>
              </a:spcBef>
            </a:pPr>
            <a:r>
              <a:rPr lang="en-US" sz="1400" b="1" dirty="0">
                <a:latin typeface="Open Sans" panose="020B0606030504020204" pitchFamily="34" charset="0"/>
                <a:ea typeface="Open Sans" panose="020B0606030504020204" pitchFamily="34" charset="0"/>
                <a:cs typeface="Open Sans" panose="020B0606030504020204" pitchFamily="34" charset="0"/>
              </a:rPr>
              <a:t>MOST INTERESTING PORJECT AS A PLANNER / </a:t>
            </a:r>
            <a:r>
              <a:rPr lang="en-US" sz="1400" dirty="0">
                <a:latin typeface="Open Sans" panose="020B0606030504020204" pitchFamily="34" charset="0"/>
                <a:ea typeface="Open Sans" panose="020B0606030504020204" pitchFamily="34" charset="0"/>
                <a:cs typeface="Open Sans" panose="020B0606030504020204" pitchFamily="34" charset="0"/>
              </a:rPr>
              <a:t>Development agreement between large landowner and City of Tukwila (</a:t>
            </a:r>
            <a:r>
              <a:rPr lang="en-US" sz="1400" dirty="0" err="1">
                <a:latin typeface="Open Sans" panose="020B0606030504020204" pitchFamily="34" charset="0"/>
                <a:ea typeface="Open Sans" panose="020B0606030504020204" pitchFamily="34" charset="0"/>
                <a:cs typeface="Open Sans" panose="020B0606030504020204" pitchFamily="34" charset="0"/>
              </a:rPr>
              <a:t>Segale</a:t>
            </a:r>
            <a:r>
              <a:rPr lang="en-US" sz="1400" dirty="0">
                <a:latin typeface="Open Sans" panose="020B0606030504020204" pitchFamily="34" charset="0"/>
                <a:ea typeface="Open Sans" panose="020B0606030504020204" pitchFamily="34" charset="0"/>
                <a:cs typeface="Open Sans" panose="020B0606030504020204" pitchFamily="34" charset="0"/>
              </a:rPr>
              <a:t> project)</a:t>
            </a:r>
          </a:p>
          <a:p>
            <a:pPr marL="12700">
              <a:lnSpc>
                <a:spcPct val="100000"/>
              </a:lnSpc>
              <a:spcBef>
                <a:spcPts val="95"/>
              </a:spcBef>
            </a:pPr>
            <a:endParaRPr lang="en-US" sz="1400" b="1" dirty="0">
              <a:latin typeface="Open Sans" panose="020B0606030504020204" pitchFamily="34" charset="0"/>
              <a:ea typeface="Open Sans" panose="020B0606030504020204" pitchFamily="34" charset="0"/>
              <a:cs typeface="Open Sans" panose="020B0606030504020204" pitchFamily="34" charset="0"/>
            </a:endParaRPr>
          </a:p>
          <a:p>
            <a:pPr marL="12700">
              <a:lnSpc>
                <a:spcPct val="100000"/>
              </a:lnSpc>
              <a:spcBef>
                <a:spcPts val="95"/>
              </a:spcBef>
            </a:pPr>
            <a:r>
              <a:rPr lang="en-US" sz="1400" b="1" dirty="0">
                <a:latin typeface="Open Sans" panose="020B0606030504020204" pitchFamily="34" charset="0"/>
                <a:ea typeface="Open Sans" panose="020B0606030504020204" pitchFamily="34" charset="0"/>
                <a:cs typeface="Open Sans" panose="020B0606030504020204" pitchFamily="34" charset="0"/>
              </a:rPr>
              <a:t>EDUCATION / </a:t>
            </a:r>
            <a:r>
              <a:rPr lang="en-US" sz="1400" dirty="0">
                <a:latin typeface="Open Sans" panose="020B0606030504020204" pitchFamily="34" charset="0"/>
                <a:ea typeface="Open Sans" panose="020B0606030504020204" pitchFamily="34" charset="0"/>
                <a:cs typeface="Open Sans" panose="020B0606030504020204" pitchFamily="34" charset="0"/>
              </a:rPr>
              <a:t>MSRED, MIT; MUP, Cal State San Jose; BA – Gov’t and Journalism, University  of Redlands </a:t>
            </a:r>
            <a:endParaRPr lang="en-US" sz="1400" b="1" dirty="0">
              <a:latin typeface="Open Sans" panose="020B0606030504020204" pitchFamily="34" charset="0"/>
              <a:ea typeface="Open Sans" panose="020B0606030504020204" pitchFamily="34" charset="0"/>
              <a:cs typeface="Open Sans" panose="020B0606030504020204" pitchFamily="34" charset="0"/>
            </a:endParaRPr>
          </a:p>
          <a:p>
            <a:pPr marL="12700">
              <a:lnSpc>
                <a:spcPct val="100000"/>
              </a:lnSpc>
              <a:spcBef>
                <a:spcPts val="95"/>
              </a:spcBef>
            </a:pPr>
            <a:endParaRPr lang="en-US" sz="1550" dirty="0">
              <a:latin typeface="Open Sans" panose="020B0606030504020204" pitchFamily="34" charset="0"/>
              <a:ea typeface="Open Sans" panose="020B0606030504020204" pitchFamily="34" charset="0"/>
              <a:cs typeface="Open Sans" panose="020B0606030504020204" pitchFamily="34" charset="0"/>
            </a:endParaRPr>
          </a:p>
          <a:p>
            <a:pPr marL="12700">
              <a:lnSpc>
                <a:spcPct val="100000"/>
              </a:lnSpc>
            </a:pPr>
            <a:r>
              <a:rPr lang="en-US" sz="1400" b="1" dirty="0">
                <a:latin typeface="Open Sans" panose="020B0606030504020204" pitchFamily="34" charset="0"/>
                <a:ea typeface="Open Sans" panose="020B0606030504020204" pitchFamily="34" charset="0"/>
                <a:cs typeface="Open Sans" panose="020B0606030504020204" pitchFamily="34" charset="0"/>
              </a:rPr>
              <a:t>YEARS PLANNING /</a:t>
            </a:r>
            <a:r>
              <a:rPr lang="en-US" sz="1400" b="1" spc="-60" dirty="0">
                <a:latin typeface="Open Sans" panose="020B0606030504020204" pitchFamily="34" charset="0"/>
                <a:ea typeface="Open Sans" panose="020B0606030504020204" pitchFamily="34" charset="0"/>
                <a:cs typeface="Open Sans" panose="020B0606030504020204" pitchFamily="34" charset="0"/>
              </a:rPr>
              <a:t> </a:t>
            </a:r>
            <a:r>
              <a:rPr lang="en-US" sz="1400" dirty="0">
                <a:latin typeface="Open Sans" panose="020B0606030504020204" pitchFamily="34" charset="0"/>
                <a:ea typeface="Open Sans" panose="020B0606030504020204" pitchFamily="34" charset="0"/>
                <a:cs typeface="Open Sans" panose="020B0606030504020204" pitchFamily="34" charset="0"/>
              </a:rPr>
              <a:t>42</a:t>
            </a:r>
          </a:p>
          <a:p>
            <a:pPr marL="12700">
              <a:lnSpc>
                <a:spcPct val="100000"/>
              </a:lnSpc>
            </a:pPr>
            <a:endParaRPr lang="en-US" sz="1400" dirty="0">
              <a:latin typeface="Open Sans" panose="020B0606030504020204" pitchFamily="34" charset="0"/>
              <a:ea typeface="Open Sans" panose="020B0606030504020204" pitchFamily="34" charset="0"/>
              <a:cs typeface="Open Sans" panose="020B0606030504020204" pitchFamily="34" charset="0"/>
            </a:endParaRPr>
          </a:p>
          <a:p>
            <a:pPr>
              <a:lnSpc>
                <a:spcPct val="100000"/>
              </a:lnSpc>
              <a:spcBef>
                <a:spcPts val="15"/>
              </a:spcBef>
            </a:pPr>
            <a:r>
              <a:rPr lang="en-US" sz="1450" b="1" dirty="0">
                <a:latin typeface="Open Sans" panose="020B0606030504020204" pitchFamily="34" charset="0"/>
                <a:ea typeface="Open Sans" panose="020B0606030504020204" pitchFamily="34" charset="0"/>
                <a:cs typeface="Open Sans" panose="020B0606030504020204" pitchFamily="34" charset="0"/>
              </a:rPr>
              <a:t>WHY I PURSUED PLANNING AS A PROFESSION / </a:t>
            </a:r>
            <a:r>
              <a:rPr lang="en-US" sz="1450" dirty="0">
                <a:latin typeface="Open Sans" panose="020B0606030504020204" pitchFamily="34" charset="0"/>
                <a:ea typeface="Open Sans" panose="020B0606030504020204" pitchFamily="34" charset="0"/>
                <a:cs typeface="Open Sans" panose="020B0606030504020204" pitchFamily="34" charset="0"/>
              </a:rPr>
              <a:t>After working in a Congressman’s office reviewing a national land use bill, I wanted to know how cities were developed </a:t>
            </a:r>
          </a:p>
          <a:p>
            <a:pPr>
              <a:lnSpc>
                <a:spcPct val="100000"/>
              </a:lnSpc>
              <a:spcBef>
                <a:spcPts val="15"/>
              </a:spcBef>
            </a:pPr>
            <a:endParaRPr lang="en-US" sz="1450" b="1" dirty="0">
              <a:latin typeface="Open Sans" panose="020B0606030504020204" pitchFamily="34" charset="0"/>
              <a:ea typeface="Open Sans" panose="020B0606030504020204" pitchFamily="34" charset="0"/>
              <a:cs typeface="Open Sans" panose="020B0606030504020204" pitchFamily="34" charset="0"/>
            </a:endParaRPr>
          </a:p>
          <a:p>
            <a:pPr>
              <a:lnSpc>
                <a:spcPct val="100000"/>
              </a:lnSpc>
              <a:spcBef>
                <a:spcPts val="15"/>
              </a:spcBef>
            </a:pPr>
            <a:r>
              <a:rPr lang="en-US" sz="1450" b="1" dirty="0">
                <a:latin typeface="Open Sans" panose="020B0606030504020204" pitchFamily="34" charset="0"/>
                <a:ea typeface="Open Sans" panose="020B0606030504020204" pitchFamily="34" charset="0"/>
                <a:cs typeface="Open Sans" panose="020B0606030504020204" pitchFamily="34" charset="0"/>
              </a:rPr>
              <a:t>PAST WORK EXPERIENCE / </a:t>
            </a:r>
            <a:r>
              <a:rPr lang="en-US" sz="1450" dirty="0">
                <a:latin typeface="Open Sans" panose="020B0606030504020204" pitchFamily="34" charset="0"/>
                <a:ea typeface="Open Sans" panose="020B0606030504020204" pitchFamily="34" charset="0"/>
                <a:cs typeface="Open Sans" panose="020B0606030504020204" pitchFamily="34" charset="0"/>
              </a:rPr>
              <a:t>King County; My own consulting firm; Digital Equipment Corporation; Quadrant Corporation; City of Bothell; Triad Associates</a:t>
            </a:r>
            <a:endParaRPr lang="en-US" sz="1450" b="1" dirty="0">
              <a:latin typeface="Open Sans" panose="020B0606030504020204" pitchFamily="34" charset="0"/>
              <a:ea typeface="Open Sans" panose="020B0606030504020204" pitchFamily="34" charset="0"/>
              <a:cs typeface="Open Sans" panose="020B0606030504020204" pitchFamily="34" charset="0"/>
            </a:endParaRPr>
          </a:p>
        </p:txBody>
      </p:sp>
      <p:sp>
        <p:nvSpPr>
          <p:cNvPr id="4" name="object 4"/>
          <p:cNvSpPr/>
          <p:nvPr/>
        </p:nvSpPr>
        <p:spPr>
          <a:xfrm>
            <a:off x="935736" y="1265311"/>
            <a:ext cx="1904999" cy="96011"/>
          </a:xfrm>
          <a:prstGeom prst="rect">
            <a:avLst/>
          </a:prstGeom>
          <a:blipFill>
            <a:blip r:embed="rId2" cstate="print"/>
            <a:stretch>
              <a:fillRect/>
            </a:stretch>
          </a:blipFill>
        </p:spPr>
        <p:txBody>
          <a:bodyPr wrap="square" lIns="0" tIns="0" rIns="0" bIns="0" rtlCol="0"/>
          <a:lstStyle/>
          <a:p>
            <a:endParaRPr/>
          </a:p>
        </p:txBody>
      </p:sp>
      <p:sp>
        <p:nvSpPr>
          <p:cNvPr id="5" name="object 5"/>
          <p:cNvSpPr/>
          <p:nvPr/>
        </p:nvSpPr>
        <p:spPr>
          <a:xfrm>
            <a:off x="6412999" y="0"/>
            <a:ext cx="2103120" cy="7772400"/>
          </a:xfrm>
          <a:custGeom>
            <a:avLst/>
            <a:gdLst/>
            <a:ahLst/>
            <a:cxnLst/>
            <a:rect l="l" t="t" r="r" b="b"/>
            <a:pathLst>
              <a:path w="2103120" h="7772400">
                <a:moveTo>
                  <a:pt x="2102853" y="0"/>
                </a:moveTo>
                <a:lnTo>
                  <a:pt x="0" y="7772400"/>
                </a:lnTo>
                <a:lnTo>
                  <a:pt x="2102853" y="7772400"/>
                </a:lnTo>
                <a:lnTo>
                  <a:pt x="2102853" y="0"/>
                </a:lnTo>
                <a:close/>
              </a:path>
            </a:pathLst>
          </a:custGeom>
          <a:solidFill>
            <a:srgbClr val="D7D9DA"/>
          </a:solidFill>
        </p:spPr>
        <p:txBody>
          <a:bodyPr wrap="square" lIns="0" tIns="0" rIns="0" bIns="0" rtlCol="0"/>
          <a:lstStyle/>
          <a:p>
            <a:endParaRPr/>
          </a:p>
        </p:txBody>
      </p:sp>
      <p:sp>
        <p:nvSpPr>
          <p:cNvPr id="6" name="object 6"/>
          <p:cNvSpPr/>
          <p:nvPr/>
        </p:nvSpPr>
        <p:spPr>
          <a:xfrm>
            <a:off x="8516111" y="0"/>
            <a:ext cx="1541780" cy="7772400"/>
          </a:xfrm>
          <a:custGeom>
            <a:avLst/>
            <a:gdLst/>
            <a:ahLst/>
            <a:cxnLst/>
            <a:rect l="l" t="t" r="r" b="b"/>
            <a:pathLst>
              <a:path w="1541779" h="7772400">
                <a:moveTo>
                  <a:pt x="0" y="7772400"/>
                </a:moveTo>
                <a:lnTo>
                  <a:pt x="1541767" y="7772400"/>
                </a:lnTo>
                <a:lnTo>
                  <a:pt x="1541767" y="0"/>
                </a:lnTo>
                <a:lnTo>
                  <a:pt x="0" y="0"/>
                </a:lnTo>
                <a:lnTo>
                  <a:pt x="0" y="7772400"/>
                </a:lnTo>
                <a:close/>
              </a:path>
            </a:pathLst>
          </a:custGeom>
          <a:solidFill>
            <a:srgbClr val="D7D9DA"/>
          </a:solidFill>
        </p:spPr>
        <p:txBody>
          <a:bodyPr wrap="square" lIns="0" tIns="0" rIns="0" bIns="0" rtlCol="0"/>
          <a:lstStyle/>
          <a:p>
            <a:endParaRPr/>
          </a:p>
        </p:txBody>
      </p:sp>
      <p:sp>
        <p:nvSpPr>
          <p:cNvPr id="8" name="TextBox 7"/>
          <p:cNvSpPr txBox="1"/>
          <p:nvPr/>
        </p:nvSpPr>
        <p:spPr>
          <a:xfrm>
            <a:off x="805152" y="333381"/>
            <a:ext cx="5976648" cy="707886"/>
          </a:xfrm>
          <a:prstGeom prst="rect">
            <a:avLst/>
          </a:prstGeom>
          <a:noFill/>
        </p:spPr>
        <p:txBody>
          <a:bodyPr wrap="square" rtlCol="0">
            <a:spAutoFit/>
          </a:bodyPr>
          <a:lstStyle/>
          <a:p>
            <a:r>
              <a:rPr lang="en-US" sz="4000" dirty="0">
                <a:latin typeface="Uni Sans" pitchFamily="2" charset="77"/>
              </a:rPr>
              <a:t>Lisa </a:t>
            </a:r>
            <a:r>
              <a:rPr lang="en-US" sz="4000" spc="-60" dirty="0">
                <a:latin typeface="Uni Sans" pitchFamily="2" charset="77"/>
              </a:rPr>
              <a:t>Verner, FAICP</a:t>
            </a:r>
            <a:r>
              <a:rPr lang="en-US" sz="4000" spc="-235" dirty="0">
                <a:latin typeface="Uni Sans" pitchFamily="2" charset="77"/>
              </a:rPr>
              <a:t> </a:t>
            </a:r>
            <a:endParaRPr lang="en-US" sz="4000" dirty="0"/>
          </a:p>
        </p:txBody>
      </p:sp>
    </p:spTree>
    <p:extLst>
      <p:ext uri="{BB962C8B-B14F-4D97-AF65-F5344CB8AC3E}">
        <p14:creationId xmlns:p14="http://schemas.microsoft.com/office/powerpoint/2010/main" val="40297453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txBox="1"/>
          <p:nvPr/>
        </p:nvSpPr>
        <p:spPr>
          <a:xfrm>
            <a:off x="932064" y="1524000"/>
            <a:ext cx="5477256" cy="4532010"/>
          </a:xfrm>
          <a:prstGeom prst="rect">
            <a:avLst/>
          </a:prstGeom>
        </p:spPr>
        <p:txBody>
          <a:bodyPr vert="horz" wrap="square" lIns="0" tIns="13335" rIns="0" bIns="0" rtlCol="0">
            <a:spAutoFit/>
          </a:bodyPr>
          <a:lstStyle/>
          <a:p>
            <a:pPr marL="12700">
              <a:lnSpc>
                <a:spcPct val="100000"/>
              </a:lnSpc>
              <a:spcBef>
                <a:spcPts val="105"/>
              </a:spcBef>
            </a:pPr>
            <a:r>
              <a:rPr lang="en-US" sz="1400" b="1" dirty="0">
                <a:latin typeface="Open Sans" panose="020B0606030504020204"/>
                <a:cs typeface="Verdana"/>
              </a:rPr>
              <a:t>EMPLOYER / </a:t>
            </a:r>
            <a:r>
              <a:rPr lang="en-US" sz="1400" dirty="0">
                <a:latin typeface="Open Sans" panose="020B0606030504020204"/>
                <a:cs typeface="Verdana"/>
              </a:rPr>
              <a:t>MRSC (Municipal Research &amp; Services Center)</a:t>
            </a:r>
            <a:endParaRPr lang="en-US" sz="1400" b="1" dirty="0">
              <a:latin typeface="Open Sans" panose="020B0606030504020204"/>
              <a:cs typeface="Verdana"/>
            </a:endParaRPr>
          </a:p>
          <a:p>
            <a:pPr>
              <a:lnSpc>
                <a:spcPct val="100000"/>
              </a:lnSpc>
              <a:spcBef>
                <a:spcPts val="25"/>
              </a:spcBef>
            </a:pPr>
            <a:endParaRPr lang="en-US" sz="1400" dirty="0">
              <a:latin typeface="Open Sans" panose="020B0606030504020204"/>
              <a:cs typeface="Times New Roman"/>
            </a:endParaRPr>
          </a:p>
          <a:p>
            <a:pPr marL="12700" marR="448309">
              <a:lnSpc>
                <a:spcPct val="99300"/>
              </a:lnSpc>
            </a:pPr>
            <a:r>
              <a:rPr lang="en-US" sz="1400" b="1" dirty="0">
                <a:latin typeface="Open Sans" panose="020B0606030504020204"/>
                <a:cs typeface="Verdana"/>
              </a:rPr>
              <a:t>PLANNING FOCUS / </a:t>
            </a:r>
            <a:r>
              <a:rPr lang="en-US" sz="1400" dirty="0">
                <a:latin typeface="Open Sans" panose="020B0606030504020204"/>
                <a:cs typeface="Verdana"/>
              </a:rPr>
              <a:t>Comprehensive and subarea planning, innovative implementation techniques (both regulatory and non-regulatory), urban design, and public engagement</a:t>
            </a:r>
            <a:endParaRPr lang="en-US" sz="1400" b="1" dirty="0">
              <a:latin typeface="Open Sans" panose="020B0606030504020204"/>
              <a:cs typeface="Verdana"/>
            </a:endParaRPr>
          </a:p>
          <a:p>
            <a:pPr>
              <a:lnSpc>
                <a:spcPct val="100000"/>
              </a:lnSpc>
              <a:spcBef>
                <a:spcPts val="40"/>
              </a:spcBef>
            </a:pPr>
            <a:endParaRPr lang="en-US" sz="1400" dirty="0">
              <a:latin typeface="Open Sans" panose="020B0606030504020204"/>
              <a:cs typeface="Times New Roman"/>
            </a:endParaRPr>
          </a:p>
          <a:p>
            <a:pPr marL="12700">
              <a:lnSpc>
                <a:spcPct val="100000"/>
              </a:lnSpc>
            </a:pPr>
            <a:r>
              <a:rPr lang="en-US" sz="1400" b="1" spc="-5" dirty="0">
                <a:latin typeface="Open Sans" panose="020B0606030504020204"/>
                <a:cs typeface="Verdana"/>
              </a:rPr>
              <a:t>MOST </a:t>
            </a:r>
            <a:r>
              <a:rPr lang="en-US" sz="1400" b="1" dirty="0">
                <a:latin typeface="Open Sans" panose="020B0606030504020204"/>
                <a:cs typeface="Verdana"/>
              </a:rPr>
              <a:t>INTERESTING PROJECT AS A PLANNER / </a:t>
            </a:r>
            <a:r>
              <a:rPr lang="en-US" sz="1400" dirty="0">
                <a:latin typeface="Open Sans" panose="020B0606030504020204"/>
                <a:cs typeface="Verdana"/>
              </a:rPr>
              <a:t>Station area planning for two LRT stations in SeaTac; City of SeaTac/Sea-Tac Airport </a:t>
            </a:r>
            <a:r>
              <a:rPr lang="en-US" sz="1400" dirty="0" err="1">
                <a:latin typeface="Open Sans" panose="020B0606030504020204"/>
                <a:cs typeface="Verdana"/>
              </a:rPr>
              <a:t>Interlocal</a:t>
            </a:r>
            <a:r>
              <a:rPr lang="en-US" sz="1400" dirty="0">
                <a:latin typeface="Open Sans" panose="020B0606030504020204"/>
                <a:cs typeface="Verdana"/>
              </a:rPr>
              <a:t> Agreement; Cape Elizabeth (ME) Greenbelt Plan</a:t>
            </a:r>
            <a:endParaRPr lang="en-US" sz="1400" b="1" dirty="0">
              <a:latin typeface="Open Sans" panose="020B0606030504020204"/>
              <a:cs typeface="Verdana"/>
            </a:endParaRPr>
          </a:p>
          <a:p>
            <a:pPr marL="12700">
              <a:lnSpc>
                <a:spcPct val="100000"/>
              </a:lnSpc>
            </a:pPr>
            <a:r>
              <a:rPr lang="en-US" sz="1400" b="1" spc="-150" dirty="0">
                <a:latin typeface="Open Sans" panose="020B0606030504020204"/>
                <a:cs typeface="Verdana"/>
              </a:rPr>
              <a:t> </a:t>
            </a:r>
            <a:endParaRPr lang="en-US" sz="1400" dirty="0">
              <a:latin typeface="Open Sans" panose="020B0606030504020204"/>
              <a:cs typeface="Times New Roman"/>
            </a:endParaRPr>
          </a:p>
          <a:p>
            <a:pPr marL="12700" marR="23495">
              <a:lnSpc>
                <a:spcPts val="1660"/>
              </a:lnSpc>
              <a:spcBef>
                <a:spcPts val="5"/>
              </a:spcBef>
            </a:pPr>
            <a:r>
              <a:rPr lang="en-US" sz="1400" b="1" dirty="0">
                <a:latin typeface="Open Sans" panose="020B0606030504020204"/>
                <a:cs typeface="Verdana"/>
              </a:rPr>
              <a:t>EDUCATION / </a:t>
            </a:r>
            <a:r>
              <a:rPr lang="en-US" sz="1400" dirty="0">
                <a:latin typeface="Open Sans" panose="020B0606030504020204"/>
                <a:cs typeface="Verdana"/>
              </a:rPr>
              <a:t>University of Wisconsin (Madison), MS in Urban &amp; Regional Planning; St. Lawrence University (Canton, NY), BA in Sociology </a:t>
            </a:r>
            <a:endParaRPr lang="en-US" sz="1400" b="1" dirty="0">
              <a:latin typeface="Open Sans" panose="020B0606030504020204"/>
              <a:cs typeface="Verdana"/>
            </a:endParaRPr>
          </a:p>
          <a:p>
            <a:pPr>
              <a:lnSpc>
                <a:spcPct val="100000"/>
              </a:lnSpc>
              <a:spcBef>
                <a:spcPts val="40"/>
              </a:spcBef>
            </a:pPr>
            <a:endParaRPr lang="en-US" sz="1400" dirty="0">
              <a:latin typeface="Open Sans" panose="020B0606030504020204"/>
              <a:cs typeface="Times New Roman"/>
            </a:endParaRPr>
          </a:p>
          <a:p>
            <a:pPr marL="12700">
              <a:lnSpc>
                <a:spcPct val="100000"/>
              </a:lnSpc>
            </a:pPr>
            <a:r>
              <a:rPr lang="en-US" sz="1400" b="1" dirty="0">
                <a:latin typeface="Open Sans" panose="020B0606030504020204"/>
                <a:cs typeface="Verdana"/>
              </a:rPr>
              <a:t>YEARS PLANNING /</a:t>
            </a:r>
            <a:r>
              <a:rPr lang="en-US" sz="1400" b="1" spc="-60" dirty="0">
                <a:latin typeface="Open Sans" panose="020B0606030504020204"/>
                <a:cs typeface="Verdana"/>
              </a:rPr>
              <a:t> </a:t>
            </a:r>
            <a:r>
              <a:rPr lang="en-US" sz="1400" spc="-90" dirty="0">
                <a:latin typeface="Open Sans" panose="020B0606030504020204"/>
                <a:cs typeface="Arial"/>
              </a:rPr>
              <a:t>30+</a:t>
            </a:r>
            <a:endParaRPr lang="en-US" sz="1400" dirty="0">
              <a:latin typeface="Open Sans" panose="020B0606030504020204"/>
              <a:cs typeface="Arial"/>
            </a:endParaRPr>
          </a:p>
          <a:p>
            <a:pPr>
              <a:lnSpc>
                <a:spcPct val="100000"/>
              </a:lnSpc>
              <a:spcBef>
                <a:spcPts val="15"/>
              </a:spcBef>
            </a:pPr>
            <a:endParaRPr lang="en-US" sz="1400" dirty="0">
              <a:latin typeface="Open Sans" panose="020B0606030504020204"/>
              <a:cs typeface="Times New Roman"/>
            </a:endParaRPr>
          </a:p>
          <a:p>
            <a:pPr marL="12700">
              <a:lnSpc>
                <a:spcPct val="100000"/>
              </a:lnSpc>
            </a:pPr>
            <a:r>
              <a:rPr lang="en-US" sz="1400" b="1" dirty="0">
                <a:latin typeface="Open Sans" panose="020B0606030504020204"/>
                <a:cs typeface="Verdana"/>
              </a:rPr>
              <a:t>WHY I PURSUED PLANNING AS A </a:t>
            </a:r>
            <a:r>
              <a:rPr lang="en-US" sz="1400" b="1" spc="-5" dirty="0">
                <a:latin typeface="Open Sans" panose="020B0606030504020204"/>
                <a:cs typeface="Verdana"/>
              </a:rPr>
              <a:t>PROFESSION</a:t>
            </a:r>
            <a:r>
              <a:rPr lang="en-US" sz="1400" b="1" spc="-105" dirty="0">
                <a:latin typeface="Open Sans" panose="020B0606030504020204"/>
                <a:cs typeface="Verdana"/>
              </a:rPr>
              <a:t> </a:t>
            </a:r>
            <a:r>
              <a:rPr lang="en-US" sz="1400" b="1" dirty="0">
                <a:latin typeface="Open Sans" panose="020B0606030504020204"/>
                <a:cs typeface="Verdana"/>
              </a:rPr>
              <a:t>/ </a:t>
            </a:r>
            <a:r>
              <a:rPr lang="en-US" sz="1400" dirty="0">
                <a:latin typeface="Open Sans" panose="020B0606030504020204"/>
                <a:cs typeface="Verdana"/>
              </a:rPr>
              <a:t>Combines a lot of my interests – improving the built environment, urban design, and public engagement; had a great undergraduate professor who got me interested in the field.</a:t>
            </a:r>
          </a:p>
          <a:p>
            <a:pPr>
              <a:lnSpc>
                <a:spcPct val="100000"/>
              </a:lnSpc>
              <a:spcBef>
                <a:spcPts val="45"/>
              </a:spcBef>
            </a:pPr>
            <a:endParaRPr lang="en-US" sz="1400" dirty="0">
              <a:latin typeface="Open Sans" panose="020B0606030504020204"/>
              <a:cs typeface="Times New Roman"/>
            </a:endParaRPr>
          </a:p>
          <a:p>
            <a:pPr marL="12700" marR="59055">
              <a:lnSpc>
                <a:spcPct val="99300"/>
              </a:lnSpc>
            </a:pPr>
            <a:r>
              <a:rPr lang="en-US" sz="1400" b="1" dirty="0">
                <a:latin typeface="Open Sans" panose="020B0606030504020204"/>
                <a:cs typeface="Verdana"/>
              </a:rPr>
              <a:t>PAST WORK EXPERIENCE / </a:t>
            </a:r>
            <a:r>
              <a:rPr lang="en-US" sz="1400" dirty="0">
                <a:latin typeface="Open Sans" panose="020B0606030504020204"/>
                <a:cs typeface="Verdana"/>
              </a:rPr>
              <a:t>City of Milwaukie, OR; City of Mill Creek; City of SeaTac; plus public and private sector planning in Maine and Wisconsin </a:t>
            </a:r>
            <a:endParaRPr lang="en-US" sz="1400" b="1" dirty="0">
              <a:latin typeface="Open Sans" panose="020B0606030504020204"/>
              <a:cs typeface="Verdana"/>
            </a:endParaRPr>
          </a:p>
        </p:txBody>
      </p:sp>
      <p:sp>
        <p:nvSpPr>
          <p:cNvPr id="4" name="object 4"/>
          <p:cNvSpPr/>
          <p:nvPr/>
        </p:nvSpPr>
        <p:spPr>
          <a:xfrm>
            <a:off x="935736" y="1265311"/>
            <a:ext cx="1904999" cy="96011"/>
          </a:xfrm>
          <a:prstGeom prst="rect">
            <a:avLst/>
          </a:prstGeom>
          <a:blipFill>
            <a:blip r:embed="rId2" cstate="print"/>
            <a:stretch>
              <a:fillRect/>
            </a:stretch>
          </a:blipFill>
        </p:spPr>
        <p:txBody>
          <a:bodyPr wrap="square" lIns="0" tIns="0" rIns="0" bIns="0" rtlCol="0"/>
          <a:lstStyle/>
          <a:p>
            <a:endParaRPr/>
          </a:p>
        </p:txBody>
      </p:sp>
      <p:sp>
        <p:nvSpPr>
          <p:cNvPr id="5" name="object 5"/>
          <p:cNvSpPr/>
          <p:nvPr/>
        </p:nvSpPr>
        <p:spPr>
          <a:xfrm>
            <a:off x="6412999" y="0"/>
            <a:ext cx="2103120" cy="7772400"/>
          </a:xfrm>
          <a:custGeom>
            <a:avLst/>
            <a:gdLst/>
            <a:ahLst/>
            <a:cxnLst/>
            <a:rect l="l" t="t" r="r" b="b"/>
            <a:pathLst>
              <a:path w="2103120" h="7772400">
                <a:moveTo>
                  <a:pt x="2102853" y="0"/>
                </a:moveTo>
                <a:lnTo>
                  <a:pt x="0" y="7772400"/>
                </a:lnTo>
                <a:lnTo>
                  <a:pt x="2102853" y="7772400"/>
                </a:lnTo>
                <a:lnTo>
                  <a:pt x="2102853" y="0"/>
                </a:lnTo>
                <a:close/>
              </a:path>
            </a:pathLst>
          </a:custGeom>
          <a:solidFill>
            <a:srgbClr val="D7D9DA"/>
          </a:solidFill>
        </p:spPr>
        <p:txBody>
          <a:bodyPr wrap="square" lIns="0" tIns="0" rIns="0" bIns="0" rtlCol="0"/>
          <a:lstStyle/>
          <a:p>
            <a:endParaRPr/>
          </a:p>
        </p:txBody>
      </p:sp>
      <p:sp>
        <p:nvSpPr>
          <p:cNvPr id="6" name="object 6"/>
          <p:cNvSpPr/>
          <p:nvPr/>
        </p:nvSpPr>
        <p:spPr>
          <a:xfrm>
            <a:off x="8516111" y="0"/>
            <a:ext cx="1541780" cy="7772400"/>
          </a:xfrm>
          <a:custGeom>
            <a:avLst/>
            <a:gdLst/>
            <a:ahLst/>
            <a:cxnLst/>
            <a:rect l="l" t="t" r="r" b="b"/>
            <a:pathLst>
              <a:path w="1541779" h="7772400">
                <a:moveTo>
                  <a:pt x="0" y="7772400"/>
                </a:moveTo>
                <a:lnTo>
                  <a:pt x="1541767" y="7772400"/>
                </a:lnTo>
                <a:lnTo>
                  <a:pt x="1541767" y="0"/>
                </a:lnTo>
                <a:lnTo>
                  <a:pt x="0" y="0"/>
                </a:lnTo>
                <a:lnTo>
                  <a:pt x="0" y="7772400"/>
                </a:lnTo>
                <a:close/>
              </a:path>
            </a:pathLst>
          </a:custGeom>
          <a:solidFill>
            <a:srgbClr val="D7D9DA"/>
          </a:solidFill>
        </p:spPr>
        <p:txBody>
          <a:bodyPr wrap="square" lIns="0" tIns="0" rIns="0" bIns="0" rtlCol="0"/>
          <a:lstStyle/>
          <a:p>
            <a:endParaRPr/>
          </a:p>
        </p:txBody>
      </p:sp>
      <p:sp>
        <p:nvSpPr>
          <p:cNvPr id="8" name="TextBox 7"/>
          <p:cNvSpPr txBox="1"/>
          <p:nvPr/>
        </p:nvSpPr>
        <p:spPr>
          <a:xfrm>
            <a:off x="805152" y="333381"/>
            <a:ext cx="5266973" cy="707886"/>
          </a:xfrm>
          <a:prstGeom prst="rect">
            <a:avLst/>
          </a:prstGeom>
          <a:noFill/>
        </p:spPr>
        <p:txBody>
          <a:bodyPr wrap="square" rtlCol="0">
            <a:spAutoFit/>
          </a:bodyPr>
          <a:lstStyle/>
          <a:p>
            <a:r>
              <a:rPr lang="en-US" sz="4000" dirty="0">
                <a:latin typeface="Uni Sans"/>
                <a:ea typeface="Open Sans" panose="020B0606030504020204" pitchFamily="34" charset="0"/>
                <a:cs typeface="Open Sans" panose="020B0606030504020204" pitchFamily="34" charset="0"/>
              </a:rPr>
              <a:t>Steve Butler , FAICP</a:t>
            </a:r>
          </a:p>
        </p:txBody>
      </p:sp>
      <p:sp>
        <p:nvSpPr>
          <p:cNvPr id="10" name="object 7"/>
          <p:cNvSpPr/>
          <p:nvPr/>
        </p:nvSpPr>
        <p:spPr>
          <a:xfrm>
            <a:off x="7086600" y="533400"/>
            <a:ext cx="1956816" cy="2743199"/>
          </a:xfrm>
          <a:prstGeom prst="rect">
            <a:avLst/>
          </a:prstGeom>
          <a:blipFill>
            <a:blip r:embed="rId3"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298293095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txBox="1"/>
          <p:nvPr/>
        </p:nvSpPr>
        <p:spPr>
          <a:xfrm>
            <a:off x="932064" y="1524000"/>
            <a:ext cx="5477256" cy="4691669"/>
          </a:xfrm>
          <a:prstGeom prst="rect">
            <a:avLst/>
          </a:prstGeom>
        </p:spPr>
        <p:txBody>
          <a:bodyPr vert="horz" wrap="square" lIns="0" tIns="13335" rIns="0" bIns="0" rtlCol="0">
            <a:spAutoFit/>
          </a:bodyPr>
          <a:lstStyle/>
          <a:p>
            <a:pPr marL="9245">
              <a:spcBef>
                <a:spcPts val="77"/>
              </a:spcBef>
            </a:pPr>
            <a:r>
              <a:rPr lang="en-US" sz="1400" b="1" dirty="0">
                <a:latin typeface="Open Sans" panose="020B0606030504020204" pitchFamily="34" charset="0"/>
                <a:ea typeface="Open Sans" panose="020B0606030504020204" pitchFamily="34" charset="0"/>
                <a:cs typeface="Open Sans" panose="020B0606030504020204" pitchFamily="34" charset="0"/>
              </a:rPr>
              <a:t>EMPLOYER / </a:t>
            </a:r>
            <a:r>
              <a:rPr lang="en-US" sz="1400" dirty="0">
                <a:latin typeface="Open Sans" panose="020B0606030504020204" pitchFamily="34" charset="0"/>
                <a:ea typeface="Open Sans" panose="020B0606030504020204" pitchFamily="34" charset="0"/>
                <a:cs typeface="Open Sans" panose="020B0606030504020204" pitchFamily="34" charset="0"/>
              </a:rPr>
              <a:t>City of Kirkland </a:t>
            </a:r>
          </a:p>
          <a:p>
            <a:pPr>
              <a:lnSpc>
                <a:spcPct val="100000"/>
              </a:lnSpc>
            </a:pPr>
            <a:endParaRPr lang="en-US" sz="1400" dirty="0">
              <a:latin typeface="Open Sans" panose="020B0606030504020204" pitchFamily="34" charset="0"/>
              <a:ea typeface="Open Sans" panose="020B0606030504020204" pitchFamily="34" charset="0"/>
              <a:cs typeface="Open Sans" panose="020B0606030504020204" pitchFamily="34" charset="0"/>
            </a:endParaRPr>
          </a:p>
          <a:p>
            <a:pPr marL="9245" marR="138680">
              <a:spcBef>
                <a:spcPts val="3"/>
              </a:spcBef>
            </a:pPr>
            <a:r>
              <a:rPr lang="en-US" sz="1400" b="1" dirty="0">
                <a:latin typeface="Open Sans" panose="020B0606030504020204" pitchFamily="34" charset="0"/>
                <a:ea typeface="Open Sans" panose="020B0606030504020204" pitchFamily="34" charset="0"/>
                <a:cs typeface="Open Sans" panose="020B0606030504020204" pitchFamily="34" charset="0"/>
              </a:rPr>
              <a:t>PLANNING FOCUS / </a:t>
            </a:r>
            <a:r>
              <a:rPr lang="en-US" sz="1400" kern="0" dirty="0">
                <a:latin typeface="Open Sans" panose="020B0606030504020204" pitchFamily="34" charset="0"/>
                <a:ea typeface="Open Sans" panose="020B0606030504020204" pitchFamily="34" charset="0"/>
                <a:cs typeface="Open Sans" panose="020B0606030504020204" pitchFamily="34" charset="0"/>
              </a:rPr>
              <a:t>land use, sustainability, growth management, urban design, economic development, department administration/leadership </a:t>
            </a:r>
          </a:p>
          <a:p>
            <a:pPr marL="9245" marR="138680">
              <a:spcBef>
                <a:spcPts val="3"/>
              </a:spcBef>
            </a:pPr>
            <a:endParaRPr lang="en-US" sz="1400" kern="0" spc="-36" dirty="0">
              <a:latin typeface="Open Sans" panose="020B0606030504020204" pitchFamily="34" charset="0"/>
              <a:ea typeface="Open Sans" panose="020B0606030504020204" pitchFamily="34" charset="0"/>
              <a:cs typeface="Open Sans" panose="020B0606030504020204" pitchFamily="34" charset="0"/>
            </a:endParaRPr>
          </a:p>
          <a:p>
            <a:pPr marL="9245" marR="138680">
              <a:spcBef>
                <a:spcPts val="3"/>
              </a:spcBef>
            </a:pPr>
            <a:r>
              <a:rPr lang="en-US" sz="1400" b="1" kern="0" spc="-36" dirty="0">
                <a:latin typeface="Open Sans" panose="020B0606030504020204" pitchFamily="34" charset="0"/>
                <a:ea typeface="Open Sans" panose="020B0606030504020204" pitchFamily="34" charset="0"/>
                <a:cs typeface="Open Sans" panose="020B0606030504020204" pitchFamily="34" charset="0"/>
              </a:rPr>
              <a:t>MOST INTERESTING PROJECT AS A PLANNER / </a:t>
            </a:r>
            <a:r>
              <a:rPr lang="en-US" sz="1400" dirty="0">
                <a:latin typeface="Open Sans" panose="020B0606030504020204" pitchFamily="34" charset="0"/>
                <a:ea typeface="Open Sans" panose="020B0606030504020204" pitchFamily="34" charset="0"/>
                <a:cs typeface="Open Sans" panose="020B0606030504020204" pitchFamily="34" charset="0"/>
              </a:rPr>
              <a:t>I worked on legalizing bee keeping in a small city in the Bay Area – involving a lot of granular understanding of how bees (and beekeepers) operate</a:t>
            </a:r>
          </a:p>
          <a:p>
            <a:pPr marL="9245" marR="138680">
              <a:spcBef>
                <a:spcPts val="3"/>
              </a:spcBef>
            </a:pPr>
            <a:endParaRPr lang="en-US" sz="1400" dirty="0">
              <a:latin typeface="Open Sans" panose="020B0606030504020204" pitchFamily="34" charset="0"/>
              <a:ea typeface="Open Sans" panose="020B0606030504020204" pitchFamily="34" charset="0"/>
              <a:cs typeface="Open Sans" panose="020B0606030504020204" pitchFamily="34" charset="0"/>
            </a:endParaRPr>
          </a:p>
          <a:p>
            <a:pPr marL="9245" marR="138680">
              <a:spcBef>
                <a:spcPts val="3"/>
              </a:spcBef>
            </a:pPr>
            <a:r>
              <a:rPr lang="en-US" sz="1400" b="1" dirty="0">
                <a:latin typeface="Open Sans" panose="020B0606030504020204" pitchFamily="34" charset="0"/>
                <a:ea typeface="Open Sans" panose="020B0606030504020204" pitchFamily="34" charset="0"/>
                <a:cs typeface="Open Sans" panose="020B0606030504020204" pitchFamily="34" charset="0"/>
              </a:rPr>
              <a:t>WHY I CHOSE PLANNING AS A PROFESSION / </a:t>
            </a:r>
            <a:r>
              <a:rPr lang="en-US" sz="1400" dirty="0">
                <a:latin typeface="Open Sans" panose="020B0606030504020204" pitchFamily="34" charset="0"/>
                <a:ea typeface="Open Sans" panose="020B0606030504020204" pitchFamily="34" charset="0"/>
                <a:cs typeface="Open Sans" panose="020B0606030504020204" pitchFamily="34" charset="0"/>
              </a:rPr>
              <a:t>I love the intersection of politics and environmental protection, and the fact that cities are at the foundation of livability and sustainability</a:t>
            </a:r>
          </a:p>
          <a:p>
            <a:pPr marL="9245" marR="11095" indent="-462">
              <a:lnSpc>
                <a:spcPct val="100499"/>
              </a:lnSpc>
            </a:pPr>
            <a:r>
              <a:rPr lang="en-US" sz="1400" spc="171" dirty="0">
                <a:latin typeface="Open Sans" panose="020B0606030504020204" pitchFamily="34" charset="0"/>
                <a:ea typeface="Open Sans" panose="020B0606030504020204" pitchFamily="34" charset="0"/>
                <a:cs typeface="Open Sans" panose="020B0606030504020204" pitchFamily="34" charset="0"/>
              </a:rPr>
              <a:t> </a:t>
            </a:r>
            <a:endParaRPr lang="en-US" sz="1400" dirty="0">
              <a:latin typeface="Open Sans" panose="020B0606030504020204" pitchFamily="34" charset="0"/>
              <a:ea typeface="Open Sans" panose="020B0606030504020204" pitchFamily="34" charset="0"/>
              <a:cs typeface="Open Sans" panose="020B0606030504020204" pitchFamily="34" charset="0"/>
            </a:endParaRPr>
          </a:p>
          <a:p>
            <a:pPr marL="9245"/>
            <a:r>
              <a:rPr lang="en-US" sz="1400" b="1" dirty="0">
                <a:latin typeface="Open Sans" panose="020B0606030504020204" pitchFamily="34" charset="0"/>
                <a:ea typeface="Open Sans" panose="020B0606030504020204" pitchFamily="34" charset="0"/>
                <a:cs typeface="Open Sans" panose="020B0606030504020204" pitchFamily="34" charset="0"/>
              </a:rPr>
              <a:t>EDUCATION / </a:t>
            </a:r>
            <a:r>
              <a:rPr lang="en-US" sz="1400" dirty="0">
                <a:latin typeface="Open Sans" panose="020B0606030504020204" pitchFamily="34" charset="0"/>
                <a:ea typeface="Open Sans" panose="020B0606030504020204" pitchFamily="34" charset="0"/>
                <a:cs typeface="Open Sans" panose="020B0606030504020204" pitchFamily="34" charset="0"/>
              </a:rPr>
              <a:t>University of California-Berkeley, MCP </a:t>
            </a:r>
          </a:p>
          <a:p>
            <a:pPr marL="9245"/>
            <a:r>
              <a:rPr lang="en-US" sz="1400" dirty="0">
                <a:latin typeface="Open Sans" panose="020B0606030504020204" pitchFamily="34" charset="0"/>
                <a:ea typeface="Open Sans" panose="020B0606030504020204" pitchFamily="34" charset="0"/>
                <a:cs typeface="Open Sans" panose="020B0606030504020204" pitchFamily="34" charset="0"/>
              </a:rPr>
              <a:t>University of Wisconsin-Madison, Bachelor of Science, Landscape Architecture and English Majors (2000)</a:t>
            </a:r>
          </a:p>
          <a:p>
            <a:pPr>
              <a:spcBef>
                <a:spcPts val="36"/>
              </a:spcBef>
            </a:pPr>
            <a:endParaRPr lang="en-US" sz="1400" dirty="0">
              <a:latin typeface="Open Sans" panose="020B0606030504020204" pitchFamily="34" charset="0"/>
              <a:ea typeface="Open Sans" panose="020B0606030504020204" pitchFamily="34" charset="0"/>
              <a:cs typeface="Open Sans" panose="020B0606030504020204" pitchFamily="34" charset="0"/>
            </a:endParaRPr>
          </a:p>
          <a:p>
            <a:pPr marL="9245" marR="33283">
              <a:lnSpc>
                <a:spcPts val="1216"/>
              </a:lnSpc>
            </a:pPr>
            <a:r>
              <a:rPr lang="en-US" sz="1400" b="1" dirty="0">
                <a:latin typeface="Open Sans" panose="020B0606030504020204" pitchFamily="34" charset="0"/>
                <a:ea typeface="Open Sans" panose="020B0606030504020204" pitchFamily="34" charset="0"/>
                <a:cs typeface="Open Sans" panose="020B0606030504020204" pitchFamily="34" charset="0"/>
              </a:rPr>
              <a:t>YEARS PLANNING / </a:t>
            </a:r>
            <a:r>
              <a:rPr lang="en-US" sz="1400" dirty="0">
                <a:latin typeface="Open Sans" panose="020B0606030504020204" pitchFamily="34" charset="0"/>
                <a:ea typeface="Open Sans" panose="020B0606030504020204" pitchFamily="34" charset="0"/>
                <a:cs typeface="Open Sans" panose="020B0606030504020204" pitchFamily="34" charset="0"/>
              </a:rPr>
              <a:t>18</a:t>
            </a:r>
          </a:p>
          <a:p>
            <a:pPr>
              <a:spcBef>
                <a:spcPts val="26"/>
              </a:spcBef>
            </a:pPr>
            <a:endParaRPr lang="en-US" sz="1400" dirty="0">
              <a:latin typeface="Open Sans" panose="020B0606030504020204" pitchFamily="34" charset="0"/>
              <a:ea typeface="Open Sans" panose="020B0606030504020204" pitchFamily="34" charset="0"/>
              <a:cs typeface="Open Sans" panose="020B0606030504020204" pitchFamily="34" charset="0"/>
            </a:endParaRPr>
          </a:p>
          <a:p>
            <a:pPr marL="9245" marR="3698">
              <a:lnSpc>
                <a:spcPct val="99700"/>
              </a:lnSpc>
            </a:pPr>
            <a:r>
              <a:rPr lang="en-US" sz="1400" b="1" dirty="0">
                <a:latin typeface="Open Sans" panose="020B0606030504020204" pitchFamily="34" charset="0"/>
                <a:ea typeface="Open Sans" panose="020B0606030504020204" pitchFamily="34" charset="0"/>
                <a:cs typeface="Open Sans" panose="020B0606030504020204" pitchFamily="34" charset="0"/>
              </a:rPr>
              <a:t>PAST WORK EXPERIENCE / </a:t>
            </a:r>
            <a:r>
              <a:rPr lang="en-US" sz="1400" dirty="0">
                <a:latin typeface="Open Sans" panose="020B0606030504020204" pitchFamily="34" charset="0"/>
                <a:ea typeface="Open Sans" panose="020B0606030504020204" pitchFamily="34" charset="0"/>
                <a:cs typeface="Open Sans" panose="020B0606030504020204" pitchFamily="34" charset="0"/>
              </a:rPr>
              <a:t>Director of Planning and Building, City of Kirkland (2017-present); Deputy Director of Community Development, City of Pleasanton (2014-17); Principal, LSA Associates (2000-2014)</a:t>
            </a:r>
            <a:endParaRPr lang="en-US" sz="1400" dirty="0">
              <a:solidFill>
                <a:prstClr val="black"/>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object 4"/>
          <p:cNvSpPr/>
          <p:nvPr/>
        </p:nvSpPr>
        <p:spPr>
          <a:xfrm>
            <a:off x="935736" y="1265311"/>
            <a:ext cx="1904999" cy="96011"/>
          </a:xfrm>
          <a:prstGeom prst="rect">
            <a:avLst/>
          </a:prstGeom>
          <a:blipFill>
            <a:blip r:embed="rId2" cstate="print"/>
            <a:stretch>
              <a:fillRect/>
            </a:stretch>
          </a:blipFill>
        </p:spPr>
        <p:txBody>
          <a:bodyPr wrap="square" lIns="0" tIns="0" rIns="0" bIns="0" rtlCol="0"/>
          <a:lstStyle/>
          <a:p>
            <a:endParaRPr/>
          </a:p>
        </p:txBody>
      </p:sp>
      <p:sp>
        <p:nvSpPr>
          <p:cNvPr id="5" name="object 5"/>
          <p:cNvSpPr/>
          <p:nvPr/>
        </p:nvSpPr>
        <p:spPr>
          <a:xfrm>
            <a:off x="6412999" y="0"/>
            <a:ext cx="2103120" cy="7772400"/>
          </a:xfrm>
          <a:custGeom>
            <a:avLst/>
            <a:gdLst/>
            <a:ahLst/>
            <a:cxnLst/>
            <a:rect l="l" t="t" r="r" b="b"/>
            <a:pathLst>
              <a:path w="2103120" h="7772400">
                <a:moveTo>
                  <a:pt x="2102853" y="0"/>
                </a:moveTo>
                <a:lnTo>
                  <a:pt x="0" y="7772400"/>
                </a:lnTo>
                <a:lnTo>
                  <a:pt x="2102853" y="7772400"/>
                </a:lnTo>
                <a:lnTo>
                  <a:pt x="2102853" y="0"/>
                </a:lnTo>
                <a:close/>
              </a:path>
            </a:pathLst>
          </a:custGeom>
          <a:solidFill>
            <a:srgbClr val="D7D9DA"/>
          </a:solidFill>
        </p:spPr>
        <p:txBody>
          <a:bodyPr wrap="square" lIns="0" tIns="0" rIns="0" bIns="0" rtlCol="0"/>
          <a:lstStyle/>
          <a:p>
            <a:endParaRPr/>
          </a:p>
        </p:txBody>
      </p:sp>
      <p:sp>
        <p:nvSpPr>
          <p:cNvPr id="6" name="object 6"/>
          <p:cNvSpPr/>
          <p:nvPr/>
        </p:nvSpPr>
        <p:spPr>
          <a:xfrm>
            <a:off x="8516111" y="0"/>
            <a:ext cx="1541780" cy="7772400"/>
          </a:xfrm>
          <a:custGeom>
            <a:avLst/>
            <a:gdLst/>
            <a:ahLst/>
            <a:cxnLst/>
            <a:rect l="l" t="t" r="r" b="b"/>
            <a:pathLst>
              <a:path w="1541779" h="7772400">
                <a:moveTo>
                  <a:pt x="0" y="7772400"/>
                </a:moveTo>
                <a:lnTo>
                  <a:pt x="1541767" y="7772400"/>
                </a:lnTo>
                <a:lnTo>
                  <a:pt x="1541767" y="0"/>
                </a:lnTo>
                <a:lnTo>
                  <a:pt x="0" y="0"/>
                </a:lnTo>
                <a:lnTo>
                  <a:pt x="0" y="7772400"/>
                </a:lnTo>
                <a:close/>
              </a:path>
            </a:pathLst>
          </a:custGeom>
          <a:solidFill>
            <a:srgbClr val="D7D9DA"/>
          </a:solidFill>
        </p:spPr>
        <p:txBody>
          <a:bodyPr wrap="square" lIns="0" tIns="0" rIns="0" bIns="0" rtlCol="0"/>
          <a:lstStyle/>
          <a:p>
            <a:endParaRPr/>
          </a:p>
        </p:txBody>
      </p:sp>
      <p:sp>
        <p:nvSpPr>
          <p:cNvPr id="8" name="TextBox 7"/>
          <p:cNvSpPr txBox="1"/>
          <p:nvPr/>
        </p:nvSpPr>
        <p:spPr>
          <a:xfrm>
            <a:off x="805152" y="333381"/>
            <a:ext cx="5976648" cy="707886"/>
          </a:xfrm>
          <a:prstGeom prst="rect">
            <a:avLst/>
          </a:prstGeom>
          <a:noFill/>
        </p:spPr>
        <p:txBody>
          <a:bodyPr wrap="square" rtlCol="0">
            <a:spAutoFit/>
          </a:bodyPr>
          <a:lstStyle/>
          <a:p>
            <a:pPr defTabSz="665665"/>
            <a:r>
              <a:rPr lang="en-US" sz="4000" dirty="0">
                <a:solidFill>
                  <a:prstClr val="black"/>
                </a:solidFill>
                <a:latin typeface="Uni Sans" pitchFamily="2" charset="77"/>
                <a:ea typeface="Verdana" panose="020B0604030504040204" pitchFamily="34" charset="0"/>
                <a:cs typeface="Verdana" panose="020B0604030504040204" pitchFamily="34" charset="0"/>
              </a:rPr>
              <a:t>Adam Weinstein</a:t>
            </a:r>
          </a:p>
        </p:txBody>
      </p:sp>
      <p:pic>
        <p:nvPicPr>
          <p:cNvPr id="7" name="Picture 6">
            <a:extLst>
              <a:ext uri="{FF2B5EF4-FFF2-40B4-BE49-F238E27FC236}">
                <a16:creationId xmlns:a16="http://schemas.microsoft.com/office/drawing/2014/main" id="{DF148AF7-3444-4148-89DE-10A76D166A36}"/>
              </a:ext>
            </a:extLst>
          </p:cNvPr>
          <p:cNvPicPr>
            <a:picLocks noChangeAspect="1"/>
          </p:cNvPicPr>
          <p:nvPr/>
        </p:nvPicPr>
        <p:blipFill>
          <a:blip r:embed="rId3"/>
          <a:stretch>
            <a:fillRect/>
          </a:stretch>
        </p:blipFill>
        <p:spPr>
          <a:xfrm>
            <a:off x="7162800" y="687324"/>
            <a:ext cx="1843381" cy="2664627"/>
          </a:xfrm>
          <a:prstGeom prst="rect">
            <a:avLst/>
          </a:prstGeom>
        </p:spPr>
      </p:pic>
    </p:spTree>
    <p:extLst>
      <p:ext uri="{BB962C8B-B14F-4D97-AF65-F5344CB8AC3E}">
        <p14:creationId xmlns:p14="http://schemas.microsoft.com/office/powerpoint/2010/main" val="170716124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txBox="1"/>
          <p:nvPr/>
        </p:nvSpPr>
        <p:spPr>
          <a:xfrm>
            <a:off x="932064" y="1524000"/>
            <a:ext cx="5477256" cy="4347985"/>
          </a:xfrm>
          <a:prstGeom prst="rect">
            <a:avLst/>
          </a:prstGeom>
        </p:spPr>
        <p:txBody>
          <a:bodyPr vert="horz" wrap="square" lIns="0" tIns="13335" rIns="0" bIns="0" rtlCol="0">
            <a:spAutoFit/>
          </a:bodyPr>
          <a:lstStyle/>
          <a:p>
            <a:pPr marL="12700">
              <a:lnSpc>
                <a:spcPct val="100000"/>
              </a:lnSpc>
              <a:spcBef>
                <a:spcPts val="105"/>
              </a:spcBef>
            </a:pPr>
            <a:r>
              <a:rPr lang="en-US" sz="1400" b="1" dirty="0">
                <a:latin typeface="Open Sans" panose="020B0606030504020204" pitchFamily="34" charset="0"/>
                <a:ea typeface="Open Sans" panose="020B0606030504020204" pitchFamily="34" charset="0"/>
                <a:cs typeface="Open Sans" panose="020B0606030504020204" pitchFamily="34" charset="0"/>
              </a:rPr>
              <a:t>EMPLOYER / </a:t>
            </a:r>
            <a:r>
              <a:rPr lang="en-US" sz="1400" dirty="0">
                <a:latin typeface="Open Sans" panose="020B0606030504020204" pitchFamily="34" charset="0"/>
                <a:ea typeface="Open Sans" panose="020B0606030504020204" pitchFamily="34" charset="0"/>
                <a:cs typeface="Open Sans" panose="020B0606030504020204" pitchFamily="34" charset="0"/>
              </a:rPr>
              <a:t>Public Health – Seattle &amp; King County</a:t>
            </a:r>
          </a:p>
          <a:p>
            <a:pPr marL="12700">
              <a:lnSpc>
                <a:spcPct val="100000"/>
              </a:lnSpc>
              <a:spcBef>
                <a:spcPts val="105"/>
              </a:spcBef>
            </a:pPr>
            <a:endParaRPr lang="en-US" sz="1400" b="1" dirty="0">
              <a:latin typeface="Open Sans" panose="020B0606030504020204" pitchFamily="34" charset="0"/>
              <a:ea typeface="Open Sans" panose="020B0606030504020204" pitchFamily="34" charset="0"/>
              <a:cs typeface="Open Sans" panose="020B0606030504020204" pitchFamily="34" charset="0"/>
            </a:endParaRPr>
          </a:p>
          <a:p>
            <a:pPr marL="12700">
              <a:lnSpc>
                <a:spcPct val="100000"/>
              </a:lnSpc>
              <a:spcBef>
                <a:spcPts val="105"/>
              </a:spcBef>
            </a:pPr>
            <a:r>
              <a:rPr lang="en-US" sz="1400" b="1" dirty="0">
                <a:latin typeface="Open Sans" panose="020B0606030504020204" pitchFamily="34" charset="0"/>
                <a:ea typeface="Open Sans" panose="020B0606030504020204" pitchFamily="34" charset="0"/>
                <a:cs typeface="Open Sans" panose="020B0606030504020204" pitchFamily="34" charset="0"/>
              </a:rPr>
              <a:t>PLANNING FOCUS / </a:t>
            </a:r>
            <a:r>
              <a:rPr lang="en-US" sz="1400" dirty="0">
                <a:latin typeface="Open Sans" panose="020B0606030504020204" pitchFamily="34" charset="0"/>
                <a:ea typeface="Open Sans" panose="020B0606030504020204" pitchFamily="34" charset="0"/>
                <a:cs typeface="Open Sans" panose="020B0606030504020204" pitchFamily="34" charset="0"/>
              </a:rPr>
              <a:t>Healthy community planning; integrating health and equity into local and regional planning projects and policies</a:t>
            </a:r>
            <a:endParaRPr lang="en-US" sz="1400" b="1" dirty="0">
              <a:latin typeface="Open Sans" panose="020B0606030504020204" pitchFamily="34" charset="0"/>
              <a:ea typeface="Open Sans" panose="020B0606030504020204" pitchFamily="34" charset="0"/>
              <a:cs typeface="Open Sans" panose="020B0606030504020204" pitchFamily="34" charset="0"/>
            </a:endParaRPr>
          </a:p>
          <a:p>
            <a:pPr>
              <a:lnSpc>
                <a:spcPct val="100000"/>
              </a:lnSpc>
            </a:pPr>
            <a:endParaRPr lang="en-US" sz="1400" dirty="0">
              <a:latin typeface="Open Sans" panose="020B0606030504020204" pitchFamily="34" charset="0"/>
              <a:ea typeface="Open Sans" panose="020B0606030504020204" pitchFamily="34" charset="0"/>
              <a:cs typeface="Open Sans" panose="020B0606030504020204" pitchFamily="34" charset="0"/>
            </a:endParaRPr>
          </a:p>
          <a:p>
            <a:pPr marL="12700">
              <a:lnSpc>
                <a:spcPct val="100000"/>
              </a:lnSpc>
            </a:pPr>
            <a:r>
              <a:rPr lang="en-US" sz="1400" b="1" spc="-5" dirty="0">
                <a:latin typeface="Open Sans" panose="020B0606030504020204" pitchFamily="34" charset="0"/>
                <a:ea typeface="Open Sans" panose="020B0606030504020204" pitchFamily="34" charset="0"/>
                <a:cs typeface="Open Sans" panose="020B0606030504020204" pitchFamily="34" charset="0"/>
              </a:rPr>
              <a:t>MOST </a:t>
            </a:r>
            <a:r>
              <a:rPr lang="en-US" sz="1400" b="1" dirty="0">
                <a:latin typeface="Open Sans" panose="020B0606030504020204" pitchFamily="34" charset="0"/>
                <a:ea typeface="Open Sans" panose="020B0606030504020204" pitchFamily="34" charset="0"/>
                <a:cs typeface="Open Sans" panose="020B0606030504020204" pitchFamily="34" charset="0"/>
              </a:rPr>
              <a:t>INTERESTING PROJECT AS A PLANNER</a:t>
            </a:r>
            <a:r>
              <a:rPr lang="en-US" sz="1400" b="1" spc="-130" dirty="0">
                <a:latin typeface="Open Sans" panose="020B0606030504020204" pitchFamily="34" charset="0"/>
                <a:ea typeface="Open Sans" panose="020B0606030504020204" pitchFamily="34" charset="0"/>
                <a:cs typeface="Open Sans" panose="020B0606030504020204" pitchFamily="34" charset="0"/>
              </a:rPr>
              <a:t> </a:t>
            </a:r>
            <a:r>
              <a:rPr lang="en-US" sz="1400" b="1" dirty="0">
                <a:latin typeface="Open Sans" panose="020B0606030504020204" pitchFamily="34" charset="0"/>
                <a:ea typeface="Open Sans" panose="020B0606030504020204" pitchFamily="34" charset="0"/>
                <a:cs typeface="Open Sans" panose="020B0606030504020204" pitchFamily="34" charset="0"/>
              </a:rPr>
              <a:t>/ </a:t>
            </a:r>
            <a:r>
              <a:rPr lang="en-US" sz="1400" dirty="0" err="1">
                <a:latin typeface="Open Sans" panose="020B0606030504020204" pitchFamily="34" charset="0"/>
                <a:ea typeface="Open Sans" panose="020B0606030504020204" pitchFamily="34" charset="0"/>
                <a:cs typeface="Open Sans" panose="020B0606030504020204" pitchFamily="34" charset="0"/>
              </a:rPr>
              <a:t>Yesler</a:t>
            </a:r>
            <a:r>
              <a:rPr lang="en-US" sz="1400" dirty="0">
                <a:latin typeface="Open Sans" panose="020B0606030504020204" pitchFamily="34" charset="0"/>
                <a:ea typeface="Open Sans" panose="020B0606030504020204" pitchFamily="34" charset="0"/>
                <a:cs typeface="Open Sans" panose="020B0606030504020204" pitchFamily="34" charset="0"/>
              </a:rPr>
              <a:t> Terrace</a:t>
            </a:r>
          </a:p>
          <a:p>
            <a:pPr marL="12700">
              <a:lnSpc>
                <a:spcPct val="100000"/>
              </a:lnSpc>
            </a:pPr>
            <a:r>
              <a:rPr lang="en-US" sz="1400" dirty="0">
                <a:latin typeface="Open Sans" panose="020B0606030504020204" pitchFamily="34" charset="0"/>
                <a:ea typeface="Open Sans" panose="020B0606030504020204" pitchFamily="34" charset="0"/>
                <a:cs typeface="Open Sans" panose="020B0606030504020204" pitchFamily="34" charset="0"/>
              </a:rPr>
              <a:t>Community Redevelopment (Seattle Housing Authority)</a:t>
            </a:r>
          </a:p>
          <a:p>
            <a:pPr>
              <a:lnSpc>
                <a:spcPct val="100000"/>
              </a:lnSpc>
              <a:spcBef>
                <a:spcPts val="40"/>
              </a:spcBef>
            </a:pPr>
            <a:endParaRPr lang="en-US" sz="1400" dirty="0">
              <a:latin typeface="Open Sans" panose="020B0606030504020204" pitchFamily="34" charset="0"/>
              <a:ea typeface="Open Sans" panose="020B0606030504020204" pitchFamily="34" charset="0"/>
              <a:cs typeface="Open Sans" panose="020B0606030504020204" pitchFamily="34" charset="0"/>
            </a:endParaRPr>
          </a:p>
          <a:p>
            <a:pPr marL="12700" marR="15240" indent="-635">
              <a:lnSpc>
                <a:spcPct val="100499"/>
              </a:lnSpc>
            </a:pPr>
            <a:r>
              <a:rPr lang="en-US" sz="1400" b="1" dirty="0">
                <a:latin typeface="Open Sans" panose="020B0606030504020204" pitchFamily="34" charset="0"/>
                <a:ea typeface="Open Sans" panose="020B0606030504020204" pitchFamily="34" charset="0"/>
                <a:cs typeface="Open Sans" panose="020B0606030504020204" pitchFamily="34" charset="0"/>
              </a:rPr>
              <a:t>WHY I PURSUED PLANNING AS A </a:t>
            </a:r>
            <a:r>
              <a:rPr lang="en-US" sz="1400" b="1" spc="-5" dirty="0">
                <a:latin typeface="Open Sans" panose="020B0606030504020204" pitchFamily="34" charset="0"/>
                <a:ea typeface="Open Sans" panose="020B0606030504020204" pitchFamily="34" charset="0"/>
                <a:cs typeface="Open Sans" panose="020B0606030504020204" pitchFamily="34" charset="0"/>
              </a:rPr>
              <a:t>PROFESSION</a:t>
            </a:r>
            <a:r>
              <a:rPr lang="en-US" sz="1400" b="1" spc="-105" dirty="0">
                <a:latin typeface="Open Sans" panose="020B0606030504020204" pitchFamily="34" charset="0"/>
                <a:ea typeface="Open Sans" panose="020B0606030504020204" pitchFamily="34" charset="0"/>
                <a:cs typeface="Open Sans" panose="020B0606030504020204" pitchFamily="34" charset="0"/>
              </a:rPr>
              <a:t> </a:t>
            </a:r>
            <a:r>
              <a:rPr lang="en-US" sz="1400" b="1" dirty="0">
                <a:latin typeface="Open Sans" panose="020B0606030504020204" pitchFamily="34" charset="0"/>
                <a:ea typeface="Open Sans" panose="020B0606030504020204" pitchFamily="34" charset="0"/>
                <a:cs typeface="Open Sans" panose="020B0606030504020204" pitchFamily="34" charset="0"/>
              </a:rPr>
              <a:t>/ </a:t>
            </a:r>
            <a:r>
              <a:rPr lang="en-US" sz="1400" dirty="0">
                <a:latin typeface="Open Sans" panose="020B0606030504020204" pitchFamily="34" charset="0"/>
                <a:ea typeface="Open Sans" panose="020B0606030504020204" pitchFamily="34" charset="0"/>
                <a:cs typeface="Open Sans" panose="020B0606030504020204" pitchFamily="34" charset="0"/>
              </a:rPr>
              <a:t>An opportunity to influence how our environments can support a healthy quality of life that our residents want for themselves, their families, and their communities </a:t>
            </a:r>
          </a:p>
          <a:p>
            <a:pPr marL="12700" marR="15240" indent="-635">
              <a:lnSpc>
                <a:spcPct val="100499"/>
              </a:lnSpc>
            </a:pPr>
            <a:endParaRPr lang="en-US" sz="1400" dirty="0">
              <a:latin typeface="Open Sans" panose="020B0606030504020204" pitchFamily="34" charset="0"/>
              <a:ea typeface="Open Sans" panose="020B0606030504020204" pitchFamily="34" charset="0"/>
              <a:cs typeface="Open Sans" panose="020B0606030504020204" pitchFamily="34" charset="0"/>
            </a:endParaRPr>
          </a:p>
          <a:p>
            <a:pPr marL="12700" marR="15240" indent="-635">
              <a:lnSpc>
                <a:spcPct val="100499"/>
              </a:lnSpc>
            </a:pPr>
            <a:r>
              <a:rPr lang="en-US" sz="1400" b="1" dirty="0">
                <a:latin typeface="Open Sans" panose="020B0606030504020204" pitchFamily="34" charset="0"/>
                <a:ea typeface="Open Sans" panose="020B0606030504020204" pitchFamily="34" charset="0"/>
                <a:cs typeface="Open Sans" panose="020B0606030504020204" pitchFamily="34" charset="0"/>
              </a:rPr>
              <a:t>EDUCATION / </a:t>
            </a:r>
            <a:r>
              <a:rPr lang="en-US" sz="1400" dirty="0">
                <a:latin typeface="Open Sans" panose="020B0606030504020204" pitchFamily="34" charset="0"/>
                <a:ea typeface="Open Sans" panose="020B0606030504020204" pitchFamily="34" charset="0"/>
                <a:cs typeface="Open Sans" panose="020B0606030504020204" pitchFamily="34" charset="0"/>
              </a:rPr>
              <a:t>BS; MPH</a:t>
            </a:r>
          </a:p>
          <a:p>
            <a:pPr marL="12700" marR="15240" indent="-635">
              <a:lnSpc>
                <a:spcPct val="100499"/>
              </a:lnSpc>
            </a:pPr>
            <a:endParaRPr lang="en-US" sz="1400" dirty="0">
              <a:latin typeface="Open Sans" panose="020B0606030504020204" pitchFamily="34" charset="0"/>
              <a:ea typeface="Open Sans" panose="020B0606030504020204" pitchFamily="34" charset="0"/>
              <a:cs typeface="Open Sans" panose="020B0606030504020204" pitchFamily="34" charset="0"/>
            </a:endParaRPr>
          </a:p>
          <a:p>
            <a:pPr marL="12700" marR="15240" indent="-635">
              <a:lnSpc>
                <a:spcPct val="100499"/>
              </a:lnSpc>
            </a:pPr>
            <a:r>
              <a:rPr lang="en-US" sz="1400" b="1" dirty="0">
                <a:latin typeface="Open Sans" panose="020B0606030504020204" pitchFamily="34" charset="0"/>
                <a:ea typeface="Open Sans" panose="020B0606030504020204" pitchFamily="34" charset="0"/>
                <a:cs typeface="Open Sans" panose="020B0606030504020204" pitchFamily="34" charset="0"/>
              </a:rPr>
              <a:t>YEARS PLANNING / </a:t>
            </a:r>
            <a:r>
              <a:rPr lang="en-US" sz="1400" dirty="0">
                <a:latin typeface="Open Sans" panose="020B0606030504020204" pitchFamily="34" charset="0"/>
                <a:ea typeface="Open Sans" panose="020B0606030504020204" pitchFamily="34" charset="0"/>
                <a:cs typeface="Open Sans" panose="020B0606030504020204" pitchFamily="34" charset="0"/>
              </a:rPr>
              <a:t>I’ve been with PHSKC for 15 years and began to focus on healthy planning approximately 10 years ago</a:t>
            </a:r>
          </a:p>
          <a:p>
            <a:pPr marL="12700" marR="15240" indent="-635">
              <a:lnSpc>
                <a:spcPct val="100499"/>
              </a:lnSpc>
            </a:pPr>
            <a:endParaRPr lang="en-US" sz="1400" dirty="0">
              <a:latin typeface="Open Sans" panose="020B0606030504020204" pitchFamily="34" charset="0"/>
              <a:ea typeface="Open Sans" panose="020B0606030504020204" pitchFamily="34" charset="0"/>
              <a:cs typeface="Open Sans" panose="020B0606030504020204" pitchFamily="34" charset="0"/>
            </a:endParaRPr>
          </a:p>
          <a:p>
            <a:pPr marL="12700" marR="15240" indent="-635">
              <a:lnSpc>
                <a:spcPct val="100499"/>
              </a:lnSpc>
            </a:pPr>
            <a:r>
              <a:rPr lang="en-US" sz="1400" b="1" dirty="0">
                <a:latin typeface="Open Sans" panose="020B0606030504020204" pitchFamily="34" charset="0"/>
                <a:ea typeface="Open Sans" panose="020B0606030504020204" pitchFamily="34" charset="0"/>
                <a:cs typeface="Open Sans" panose="020B0606030504020204" pitchFamily="34" charset="0"/>
              </a:rPr>
              <a:t>PAST WORK EXPERIENCE / </a:t>
            </a:r>
            <a:r>
              <a:rPr lang="en-US" sz="1400" dirty="0">
                <a:latin typeface="Open Sans" panose="020B0606030504020204" pitchFamily="34" charset="0"/>
                <a:ea typeface="Open Sans" panose="020B0606030504020204" pitchFamily="34" charset="0"/>
                <a:cs typeface="Open Sans" panose="020B0606030504020204" pitchFamily="34" charset="0"/>
              </a:rPr>
              <a:t>Registered Dietitian (Presbyterian Hospital, Albuquerque, NM); Peace Corps (Cote D’Ivoire, Africa); Program Manager (PHSKC, Seattle, WA)</a:t>
            </a:r>
          </a:p>
        </p:txBody>
      </p:sp>
      <p:sp>
        <p:nvSpPr>
          <p:cNvPr id="4" name="object 4"/>
          <p:cNvSpPr/>
          <p:nvPr/>
        </p:nvSpPr>
        <p:spPr>
          <a:xfrm>
            <a:off x="935736" y="1265311"/>
            <a:ext cx="1904999" cy="96011"/>
          </a:xfrm>
          <a:prstGeom prst="rect">
            <a:avLst/>
          </a:prstGeom>
          <a:blipFill>
            <a:blip r:embed="rId2" cstate="print"/>
            <a:stretch>
              <a:fillRect/>
            </a:stretch>
          </a:blipFill>
        </p:spPr>
        <p:txBody>
          <a:bodyPr wrap="square" lIns="0" tIns="0" rIns="0" bIns="0" rtlCol="0"/>
          <a:lstStyle/>
          <a:p>
            <a:endParaRPr/>
          </a:p>
        </p:txBody>
      </p:sp>
      <p:sp>
        <p:nvSpPr>
          <p:cNvPr id="5" name="object 5"/>
          <p:cNvSpPr/>
          <p:nvPr/>
        </p:nvSpPr>
        <p:spPr>
          <a:xfrm>
            <a:off x="6412999" y="0"/>
            <a:ext cx="2103120" cy="7772400"/>
          </a:xfrm>
          <a:custGeom>
            <a:avLst/>
            <a:gdLst/>
            <a:ahLst/>
            <a:cxnLst/>
            <a:rect l="l" t="t" r="r" b="b"/>
            <a:pathLst>
              <a:path w="2103120" h="7772400">
                <a:moveTo>
                  <a:pt x="2102853" y="0"/>
                </a:moveTo>
                <a:lnTo>
                  <a:pt x="0" y="7772400"/>
                </a:lnTo>
                <a:lnTo>
                  <a:pt x="2102853" y="7772400"/>
                </a:lnTo>
                <a:lnTo>
                  <a:pt x="2102853" y="0"/>
                </a:lnTo>
                <a:close/>
              </a:path>
            </a:pathLst>
          </a:custGeom>
          <a:solidFill>
            <a:srgbClr val="D7D9DA"/>
          </a:solidFill>
        </p:spPr>
        <p:txBody>
          <a:bodyPr wrap="square" lIns="0" tIns="0" rIns="0" bIns="0" rtlCol="0"/>
          <a:lstStyle/>
          <a:p>
            <a:endParaRPr/>
          </a:p>
        </p:txBody>
      </p:sp>
      <p:sp>
        <p:nvSpPr>
          <p:cNvPr id="6" name="object 6"/>
          <p:cNvSpPr/>
          <p:nvPr/>
        </p:nvSpPr>
        <p:spPr>
          <a:xfrm>
            <a:off x="8516111" y="0"/>
            <a:ext cx="1541780" cy="7772400"/>
          </a:xfrm>
          <a:custGeom>
            <a:avLst/>
            <a:gdLst/>
            <a:ahLst/>
            <a:cxnLst/>
            <a:rect l="l" t="t" r="r" b="b"/>
            <a:pathLst>
              <a:path w="1541779" h="7772400">
                <a:moveTo>
                  <a:pt x="0" y="7772400"/>
                </a:moveTo>
                <a:lnTo>
                  <a:pt x="1541767" y="7772400"/>
                </a:lnTo>
                <a:lnTo>
                  <a:pt x="1541767" y="0"/>
                </a:lnTo>
                <a:lnTo>
                  <a:pt x="0" y="0"/>
                </a:lnTo>
                <a:lnTo>
                  <a:pt x="0" y="7772400"/>
                </a:lnTo>
                <a:close/>
              </a:path>
            </a:pathLst>
          </a:custGeom>
          <a:solidFill>
            <a:srgbClr val="D7D9DA"/>
          </a:solidFill>
        </p:spPr>
        <p:txBody>
          <a:bodyPr wrap="square" lIns="0" tIns="0" rIns="0" bIns="0" rtlCol="0"/>
          <a:lstStyle/>
          <a:p>
            <a:endParaRPr/>
          </a:p>
        </p:txBody>
      </p:sp>
      <p:sp>
        <p:nvSpPr>
          <p:cNvPr id="8" name="TextBox 7"/>
          <p:cNvSpPr txBox="1"/>
          <p:nvPr/>
        </p:nvSpPr>
        <p:spPr>
          <a:xfrm>
            <a:off x="805152" y="333381"/>
            <a:ext cx="5976648" cy="707886"/>
          </a:xfrm>
          <a:prstGeom prst="rect">
            <a:avLst/>
          </a:prstGeom>
          <a:noFill/>
        </p:spPr>
        <p:txBody>
          <a:bodyPr wrap="square" rtlCol="0">
            <a:spAutoFit/>
          </a:bodyPr>
          <a:lstStyle/>
          <a:p>
            <a:pPr defTabSz="665665"/>
            <a:r>
              <a:rPr lang="en-US" sz="4000" spc="-10" dirty="0">
                <a:latin typeface="Uni Sans" pitchFamily="2" charset="77"/>
              </a:rPr>
              <a:t>Julie</a:t>
            </a:r>
            <a:r>
              <a:rPr lang="en-US" sz="4000" spc="-155" dirty="0">
                <a:latin typeface="Uni Sans" pitchFamily="2" charset="77"/>
              </a:rPr>
              <a:t> </a:t>
            </a:r>
            <a:r>
              <a:rPr lang="en-US" sz="4000" spc="-50" dirty="0">
                <a:latin typeface="Uni Sans" pitchFamily="2" charset="77"/>
              </a:rPr>
              <a:t>West</a:t>
            </a:r>
            <a:endParaRPr lang="en-US" sz="4000" dirty="0">
              <a:solidFill>
                <a:prstClr val="black"/>
              </a:solidFill>
              <a:latin typeface="Uni Sans" pitchFamily="2" charset="77"/>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360645891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txBox="1"/>
          <p:nvPr/>
        </p:nvSpPr>
        <p:spPr>
          <a:xfrm>
            <a:off x="932064" y="1524000"/>
            <a:ext cx="5477256" cy="4658583"/>
          </a:xfrm>
          <a:prstGeom prst="rect">
            <a:avLst/>
          </a:prstGeom>
        </p:spPr>
        <p:txBody>
          <a:bodyPr vert="horz" wrap="square" lIns="0" tIns="13335" rIns="0" bIns="0" rtlCol="0">
            <a:spAutoFit/>
          </a:bodyPr>
          <a:lstStyle/>
          <a:p>
            <a:pPr marL="9245">
              <a:spcBef>
                <a:spcPts val="77"/>
              </a:spcBef>
            </a:pPr>
            <a:r>
              <a:rPr lang="en-US" sz="1400" b="1" dirty="0">
                <a:latin typeface="Open Sans" panose="020B0606030504020204" pitchFamily="34" charset="0"/>
                <a:ea typeface="Open Sans" panose="020B0606030504020204" pitchFamily="34" charset="0"/>
                <a:cs typeface="Open Sans" panose="020B0606030504020204" pitchFamily="34" charset="0"/>
              </a:rPr>
              <a:t>EMPLOYER / </a:t>
            </a:r>
            <a:r>
              <a:rPr lang="en-US" sz="1400" dirty="0">
                <a:latin typeface="Open Sans" panose="020B0606030504020204" pitchFamily="34" charset="0"/>
                <a:ea typeface="Open Sans" panose="020B0606030504020204" pitchFamily="34" charset="0"/>
                <a:cs typeface="Open Sans" panose="020B0606030504020204" pitchFamily="34" charset="0"/>
              </a:rPr>
              <a:t>City of Seattle – Department of Transportation – Policy and Planning</a:t>
            </a:r>
          </a:p>
          <a:p>
            <a:pPr marL="9245">
              <a:spcBef>
                <a:spcPts val="77"/>
              </a:spcBef>
            </a:pPr>
            <a:endParaRPr lang="en-US" sz="1400" b="1" dirty="0">
              <a:latin typeface="Open Sans" panose="020B0606030504020204" pitchFamily="34" charset="0"/>
              <a:ea typeface="Open Sans" panose="020B0606030504020204" pitchFamily="34" charset="0"/>
              <a:cs typeface="Open Sans" panose="020B0606030504020204" pitchFamily="34" charset="0"/>
            </a:endParaRPr>
          </a:p>
          <a:p>
            <a:pPr marL="9245">
              <a:spcBef>
                <a:spcPts val="77"/>
              </a:spcBef>
            </a:pPr>
            <a:r>
              <a:rPr lang="en-US" sz="1400" b="1" dirty="0">
                <a:latin typeface="Open Sans" panose="020B0606030504020204" pitchFamily="34" charset="0"/>
                <a:ea typeface="Open Sans" panose="020B0606030504020204" pitchFamily="34" charset="0"/>
                <a:cs typeface="Open Sans" panose="020B0606030504020204" pitchFamily="34" charset="0"/>
              </a:rPr>
              <a:t>PLANNING FOCUS / </a:t>
            </a:r>
            <a:r>
              <a:rPr lang="en-US" sz="1400" dirty="0">
                <a:latin typeface="Open Sans" panose="020B0606030504020204" pitchFamily="34" charset="0"/>
                <a:ea typeface="Open Sans" panose="020B0606030504020204" pitchFamily="34" charset="0"/>
                <a:cs typeface="Open Sans" panose="020B0606030504020204" pitchFamily="34" charset="0"/>
              </a:rPr>
              <a:t>Active transportation planning with a healthy, whole communities’ approach and equity focus</a:t>
            </a:r>
          </a:p>
          <a:p>
            <a:pPr marL="9245">
              <a:spcBef>
                <a:spcPts val="77"/>
              </a:spcBef>
            </a:pPr>
            <a:endParaRPr lang="en-US" sz="1400" b="1" dirty="0">
              <a:latin typeface="Open Sans" panose="020B0606030504020204" pitchFamily="34" charset="0"/>
              <a:ea typeface="Open Sans" panose="020B0606030504020204" pitchFamily="34" charset="0"/>
              <a:cs typeface="Open Sans" panose="020B0606030504020204" pitchFamily="34" charset="0"/>
            </a:endParaRPr>
          </a:p>
          <a:p>
            <a:pPr marL="9245">
              <a:spcBef>
                <a:spcPts val="77"/>
              </a:spcBef>
            </a:pPr>
            <a:r>
              <a:rPr lang="en-US" sz="1400" b="1" dirty="0">
                <a:latin typeface="Open Sans" panose="020B0606030504020204" pitchFamily="34" charset="0"/>
                <a:ea typeface="Open Sans" panose="020B0606030504020204" pitchFamily="34" charset="0"/>
                <a:cs typeface="Open Sans" panose="020B0606030504020204" pitchFamily="34" charset="0"/>
              </a:rPr>
              <a:t>MOST INTERESTING PROJECT AS A PLANNER / </a:t>
            </a:r>
            <a:r>
              <a:rPr lang="en-US" sz="1400" dirty="0">
                <a:latin typeface="Open Sans" panose="020B0606030504020204" pitchFamily="34" charset="0"/>
                <a:ea typeface="Open Sans" panose="020B0606030504020204" pitchFamily="34" charset="0"/>
                <a:cs typeface="Open Sans" panose="020B0606030504020204" pitchFamily="34" charset="0"/>
              </a:rPr>
              <a:t>Developing the Prairie Line Trail in Tacoma through the University of WA Tacoma campus to the waterfront</a:t>
            </a:r>
          </a:p>
          <a:p>
            <a:pPr marL="9245">
              <a:spcBef>
                <a:spcPts val="77"/>
              </a:spcBef>
            </a:pPr>
            <a:endParaRPr lang="en-US" sz="1400" b="1" dirty="0">
              <a:latin typeface="Open Sans" panose="020B0606030504020204" pitchFamily="34" charset="0"/>
              <a:ea typeface="Open Sans" panose="020B0606030504020204" pitchFamily="34" charset="0"/>
              <a:cs typeface="Open Sans" panose="020B0606030504020204" pitchFamily="34" charset="0"/>
            </a:endParaRPr>
          </a:p>
          <a:p>
            <a:pPr marL="9245">
              <a:spcBef>
                <a:spcPts val="77"/>
              </a:spcBef>
            </a:pPr>
            <a:r>
              <a:rPr lang="en-US" sz="1400" b="1" dirty="0">
                <a:latin typeface="Open Sans" panose="020B0606030504020204" pitchFamily="34" charset="0"/>
                <a:ea typeface="Open Sans" panose="020B0606030504020204" pitchFamily="34" charset="0"/>
                <a:cs typeface="Open Sans" panose="020B0606030504020204" pitchFamily="34" charset="0"/>
              </a:rPr>
              <a:t>WHY I CHOSE PLANNING AS A PROFESSION / </a:t>
            </a:r>
            <a:r>
              <a:rPr lang="en-US" sz="1400" spc="-62" dirty="0">
                <a:latin typeface="Open Sans" panose="020B0606030504020204" pitchFamily="34" charset="0"/>
                <a:ea typeface="Open Sans" panose="020B0606030504020204" pitchFamily="34" charset="0"/>
                <a:cs typeface="Open Sans" panose="020B0606030504020204" pitchFamily="34" charset="0"/>
              </a:rPr>
              <a:t>An </a:t>
            </a:r>
            <a:r>
              <a:rPr lang="en-US" sz="1400" spc="-11" dirty="0">
                <a:latin typeface="Open Sans" panose="020B0606030504020204" pitchFamily="34" charset="0"/>
                <a:ea typeface="Open Sans" panose="020B0606030504020204" pitchFamily="34" charset="0"/>
                <a:cs typeface="Open Sans" panose="020B0606030504020204" pitchFamily="34" charset="0"/>
              </a:rPr>
              <a:t>idealistic notion of creating better, more equitable, sustainable and welcoming urban environments and ways to get there. And I really like working with community to hear their views on the </a:t>
            </a:r>
          </a:p>
          <a:p>
            <a:pPr marL="9245" marR="11095" indent="-462">
              <a:lnSpc>
                <a:spcPct val="100499"/>
              </a:lnSpc>
            </a:pPr>
            <a:r>
              <a:rPr lang="en-US" sz="1400" spc="-11" dirty="0">
                <a:latin typeface="Open Sans" panose="020B0606030504020204" pitchFamily="34" charset="0"/>
                <a:ea typeface="Open Sans" panose="020B0606030504020204" pitchFamily="34" charset="0"/>
                <a:cs typeface="Open Sans" panose="020B0606030504020204" pitchFamily="34" charset="0"/>
              </a:rPr>
              <a:t>city they would like to see. </a:t>
            </a:r>
          </a:p>
          <a:p>
            <a:pPr marL="9245" marR="11095" indent="-462">
              <a:lnSpc>
                <a:spcPct val="100499"/>
              </a:lnSpc>
            </a:pPr>
            <a:endParaRPr lang="en-US" sz="1400" spc="-11" dirty="0">
              <a:latin typeface="Open Sans" panose="020B0606030504020204" pitchFamily="34" charset="0"/>
              <a:ea typeface="Open Sans" panose="020B0606030504020204" pitchFamily="34" charset="0"/>
              <a:cs typeface="Open Sans" panose="020B0606030504020204" pitchFamily="34" charset="0"/>
            </a:endParaRPr>
          </a:p>
          <a:p>
            <a:pPr marL="9245" marR="11095" indent="-462">
              <a:lnSpc>
                <a:spcPct val="100499"/>
              </a:lnSpc>
            </a:pPr>
            <a:r>
              <a:rPr lang="en-US" sz="1400" b="1" spc="-11" dirty="0">
                <a:latin typeface="Open Sans" panose="020B0606030504020204" pitchFamily="34" charset="0"/>
                <a:ea typeface="Open Sans" panose="020B0606030504020204" pitchFamily="34" charset="0"/>
                <a:cs typeface="Open Sans" panose="020B0606030504020204" pitchFamily="34" charset="0"/>
              </a:rPr>
              <a:t>EDUCATION / </a:t>
            </a:r>
            <a:r>
              <a:rPr lang="en-US" sz="1400" spc="-11" dirty="0">
                <a:latin typeface="Open Sans" panose="020B0606030504020204" pitchFamily="34" charset="0"/>
                <a:ea typeface="Open Sans" panose="020B0606030504020204" pitchFamily="34" charset="0"/>
                <a:cs typeface="Open Sans" panose="020B0606030504020204" pitchFamily="34" charset="0"/>
              </a:rPr>
              <a:t>BA from Evergreen State College, MURP from University of Minnesota </a:t>
            </a:r>
          </a:p>
          <a:p>
            <a:pPr>
              <a:spcBef>
                <a:spcPts val="36"/>
              </a:spcBef>
            </a:pPr>
            <a:endParaRPr lang="en-US" sz="1400" dirty="0">
              <a:latin typeface="Open Sans" panose="020B0606030504020204" pitchFamily="34" charset="0"/>
              <a:ea typeface="Open Sans" panose="020B0606030504020204" pitchFamily="34" charset="0"/>
              <a:cs typeface="Open Sans" panose="020B0606030504020204" pitchFamily="34" charset="0"/>
            </a:endParaRPr>
          </a:p>
          <a:p>
            <a:pPr marL="9245" marR="33283">
              <a:lnSpc>
                <a:spcPts val="1216"/>
              </a:lnSpc>
            </a:pPr>
            <a:r>
              <a:rPr lang="en-US" sz="1400" b="1" dirty="0">
                <a:latin typeface="Open Sans" panose="020B0606030504020204" pitchFamily="34" charset="0"/>
                <a:ea typeface="Open Sans" panose="020B0606030504020204" pitchFamily="34" charset="0"/>
                <a:cs typeface="Open Sans" panose="020B0606030504020204" pitchFamily="34" charset="0"/>
              </a:rPr>
              <a:t>YEARS PLANNING / </a:t>
            </a:r>
            <a:r>
              <a:rPr lang="en-US" sz="1400" spc="-36" dirty="0">
                <a:latin typeface="Open Sans" panose="020B0606030504020204" pitchFamily="34" charset="0"/>
                <a:ea typeface="Open Sans" panose="020B0606030504020204" pitchFamily="34" charset="0"/>
                <a:cs typeface="Open Sans" panose="020B0606030504020204" pitchFamily="34" charset="0"/>
              </a:rPr>
              <a:t>14 </a:t>
            </a:r>
          </a:p>
          <a:p>
            <a:pPr marL="9245" marR="33283">
              <a:lnSpc>
                <a:spcPts val="1216"/>
              </a:lnSpc>
            </a:pPr>
            <a:endParaRPr lang="en-US" sz="1400" spc="-36" dirty="0">
              <a:latin typeface="Open Sans" panose="020B0606030504020204" pitchFamily="34" charset="0"/>
              <a:ea typeface="Open Sans" panose="020B0606030504020204" pitchFamily="34" charset="0"/>
              <a:cs typeface="Open Sans" panose="020B0606030504020204" pitchFamily="34" charset="0"/>
            </a:endParaRPr>
          </a:p>
          <a:p>
            <a:pPr marL="9245" marR="33283"/>
            <a:r>
              <a:rPr lang="en-US" sz="1400" b="1" spc="-36" dirty="0">
                <a:latin typeface="Open Sans" panose="020B0606030504020204" pitchFamily="34" charset="0"/>
                <a:ea typeface="Open Sans" panose="020B0606030504020204" pitchFamily="34" charset="0"/>
                <a:cs typeface="Open Sans" panose="020B0606030504020204" pitchFamily="34" charset="0"/>
              </a:rPr>
              <a:t>PAST WORK EXPERIENCE / </a:t>
            </a:r>
            <a:r>
              <a:rPr lang="en-US" sz="1400" spc="-11" dirty="0">
                <a:latin typeface="Open Sans" panose="020B0606030504020204" pitchFamily="34" charset="0"/>
                <a:ea typeface="Open Sans" panose="020B0606030504020204" pitchFamily="34" charset="0"/>
                <a:cs typeface="Open Sans" panose="020B0606030504020204" pitchFamily="34" charset="0"/>
              </a:rPr>
              <a:t>Owned an independent, sustainably-oriented furniture store, then went to grad school to be an urban planner, worked at City of Tacoma for 10 years and have been at City of Seattle for 3 years. Seattle Housing Authority, Goodman Real Estate.</a:t>
            </a:r>
            <a:endParaRPr lang="en-US" sz="1400" spc="-36" dirty="0">
              <a:latin typeface="Open Sans" panose="020B0606030504020204" pitchFamily="34" charset="0"/>
              <a:ea typeface="Open Sans" panose="020B0606030504020204" pitchFamily="34" charset="0"/>
              <a:cs typeface="Open Sans" panose="020B0606030504020204" pitchFamily="34" charset="0"/>
            </a:endParaRPr>
          </a:p>
        </p:txBody>
      </p:sp>
      <p:sp>
        <p:nvSpPr>
          <p:cNvPr id="4" name="object 4"/>
          <p:cNvSpPr/>
          <p:nvPr/>
        </p:nvSpPr>
        <p:spPr>
          <a:xfrm>
            <a:off x="935736" y="1265311"/>
            <a:ext cx="1904999" cy="96011"/>
          </a:xfrm>
          <a:prstGeom prst="rect">
            <a:avLst/>
          </a:prstGeom>
          <a:blipFill>
            <a:blip r:embed="rId2" cstate="print"/>
            <a:stretch>
              <a:fillRect/>
            </a:stretch>
          </a:blipFill>
        </p:spPr>
        <p:txBody>
          <a:bodyPr wrap="square" lIns="0" tIns="0" rIns="0" bIns="0" rtlCol="0"/>
          <a:lstStyle/>
          <a:p>
            <a:endParaRPr/>
          </a:p>
        </p:txBody>
      </p:sp>
      <p:sp>
        <p:nvSpPr>
          <p:cNvPr id="5" name="object 5"/>
          <p:cNvSpPr/>
          <p:nvPr/>
        </p:nvSpPr>
        <p:spPr>
          <a:xfrm>
            <a:off x="6412999" y="0"/>
            <a:ext cx="2103120" cy="7772400"/>
          </a:xfrm>
          <a:custGeom>
            <a:avLst/>
            <a:gdLst/>
            <a:ahLst/>
            <a:cxnLst/>
            <a:rect l="l" t="t" r="r" b="b"/>
            <a:pathLst>
              <a:path w="2103120" h="7772400">
                <a:moveTo>
                  <a:pt x="2102853" y="0"/>
                </a:moveTo>
                <a:lnTo>
                  <a:pt x="0" y="7772400"/>
                </a:lnTo>
                <a:lnTo>
                  <a:pt x="2102853" y="7772400"/>
                </a:lnTo>
                <a:lnTo>
                  <a:pt x="2102853" y="0"/>
                </a:lnTo>
                <a:close/>
              </a:path>
            </a:pathLst>
          </a:custGeom>
          <a:solidFill>
            <a:srgbClr val="D7D9DA"/>
          </a:solidFill>
        </p:spPr>
        <p:txBody>
          <a:bodyPr wrap="square" lIns="0" tIns="0" rIns="0" bIns="0" rtlCol="0"/>
          <a:lstStyle/>
          <a:p>
            <a:endParaRPr/>
          </a:p>
        </p:txBody>
      </p:sp>
      <p:sp>
        <p:nvSpPr>
          <p:cNvPr id="6" name="object 6"/>
          <p:cNvSpPr/>
          <p:nvPr/>
        </p:nvSpPr>
        <p:spPr>
          <a:xfrm>
            <a:off x="8516111" y="0"/>
            <a:ext cx="1541780" cy="7772400"/>
          </a:xfrm>
          <a:custGeom>
            <a:avLst/>
            <a:gdLst/>
            <a:ahLst/>
            <a:cxnLst/>
            <a:rect l="l" t="t" r="r" b="b"/>
            <a:pathLst>
              <a:path w="1541779" h="7772400">
                <a:moveTo>
                  <a:pt x="0" y="7772400"/>
                </a:moveTo>
                <a:lnTo>
                  <a:pt x="1541767" y="7772400"/>
                </a:lnTo>
                <a:lnTo>
                  <a:pt x="1541767" y="0"/>
                </a:lnTo>
                <a:lnTo>
                  <a:pt x="0" y="0"/>
                </a:lnTo>
                <a:lnTo>
                  <a:pt x="0" y="7772400"/>
                </a:lnTo>
                <a:close/>
              </a:path>
            </a:pathLst>
          </a:custGeom>
          <a:solidFill>
            <a:srgbClr val="D7D9DA"/>
          </a:solidFill>
        </p:spPr>
        <p:txBody>
          <a:bodyPr wrap="square" lIns="0" tIns="0" rIns="0" bIns="0" rtlCol="0"/>
          <a:lstStyle/>
          <a:p>
            <a:endParaRPr/>
          </a:p>
        </p:txBody>
      </p:sp>
      <p:sp>
        <p:nvSpPr>
          <p:cNvPr id="8" name="TextBox 7"/>
          <p:cNvSpPr txBox="1"/>
          <p:nvPr/>
        </p:nvSpPr>
        <p:spPr>
          <a:xfrm>
            <a:off x="805152" y="333381"/>
            <a:ext cx="5976648" cy="707886"/>
          </a:xfrm>
          <a:prstGeom prst="rect">
            <a:avLst/>
          </a:prstGeom>
          <a:noFill/>
        </p:spPr>
        <p:txBody>
          <a:bodyPr wrap="square" rtlCol="0">
            <a:spAutoFit/>
          </a:bodyPr>
          <a:lstStyle/>
          <a:p>
            <a:pPr defTabSz="665665"/>
            <a:r>
              <a:rPr lang="en-US" sz="4000" dirty="0">
                <a:solidFill>
                  <a:prstClr val="black"/>
                </a:solidFill>
                <a:latin typeface="Uni Sans" pitchFamily="2" charset="77"/>
              </a:rPr>
              <a:t>Diane </a:t>
            </a:r>
            <a:r>
              <a:rPr lang="en-US" sz="4000" dirty="0" err="1">
                <a:solidFill>
                  <a:prstClr val="black"/>
                </a:solidFill>
                <a:latin typeface="Uni Sans" pitchFamily="2" charset="77"/>
              </a:rPr>
              <a:t>Wiatr</a:t>
            </a:r>
            <a:r>
              <a:rPr lang="en-US" sz="4000" dirty="0">
                <a:solidFill>
                  <a:prstClr val="black"/>
                </a:solidFill>
                <a:latin typeface="Uni Sans" pitchFamily="2" charset="77"/>
              </a:rPr>
              <a:t>, AICP</a:t>
            </a:r>
          </a:p>
        </p:txBody>
      </p:sp>
      <p:pic>
        <p:nvPicPr>
          <p:cNvPr id="7" name="Picture 6">
            <a:extLst>
              <a:ext uri="{FF2B5EF4-FFF2-40B4-BE49-F238E27FC236}">
                <a16:creationId xmlns:a16="http://schemas.microsoft.com/office/drawing/2014/main" id="{3DEF014E-CC07-6F4D-8D85-A1FA44051C8D}"/>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7778" t="35239" r="32222" b="27725"/>
          <a:stretch/>
        </p:blipFill>
        <p:spPr bwMode="auto">
          <a:xfrm rot="5400000">
            <a:off x="6500596" y="1020470"/>
            <a:ext cx="2863900" cy="265176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1332173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txBox="1"/>
          <p:nvPr/>
        </p:nvSpPr>
        <p:spPr>
          <a:xfrm>
            <a:off x="932064" y="1524000"/>
            <a:ext cx="5477256" cy="3614451"/>
          </a:xfrm>
          <a:prstGeom prst="rect">
            <a:avLst/>
          </a:prstGeom>
        </p:spPr>
        <p:txBody>
          <a:bodyPr vert="horz" wrap="square" lIns="0" tIns="13335" rIns="0" bIns="0" rtlCol="0">
            <a:spAutoFit/>
          </a:bodyPr>
          <a:lstStyle/>
          <a:p>
            <a:pPr marL="12700">
              <a:lnSpc>
                <a:spcPct val="100000"/>
              </a:lnSpc>
              <a:spcBef>
                <a:spcPts val="105"/>
              </a:spcBef>
            </a:pPr>
            <a:r>
              <a:rPr lang="en-US" sz="1400" b="1" dirty="0">
                <a:latin typeface="Open Sans" panose="020B0606030504020204" pitchFamily="34" charset="0"/>
                <a:ea typeface="Open Sans" panose="020B0606030504020204" pitchFamily="34" charset="0"/>
                <a:cs typeface="Open Sans" panose="020B0606030504020204" pitchFamily="34" charset="0"/>
              </a:rPr>
              <a:t>EMPLOYER / </a:t>
            </a:r>
            <a:r>
              <a:rPr lang="en-US" sz="1400" dirty="0">
                <a:latin typeface="Open Sans" panose="020B0606030504020204" pitchFamily="34" charset="0"/>
                <a:ea typeface="Open Sans" panose="020B0606030504020204" pitchFamily="34" charset="0"/>
                <a:cs typeface="Open Sans" panose="020B0606030504020204" pitchFamily="34" charset="0"/>
              </a:rPr>
              <a:t>King County, Senior Policy Analyst </a:t>
            </a:r>
          </a:p>
          <a:p>
            <a:pPr marL="12700">
              <a:lnSpc>
                <a:spcPct val="100000"/>
              </a:lnSpc>
              <a:spcBef>
                <a:spcPts val="105"/>
              </a:spcBef>
            </a:pPr>
            <a:endParaRPr lang="en-US" sz="1400" b="1" dirty="0">
              <a:latin typeface="Open Sans" panose="020B0606030504020204" pitchFamily="34" charset="0"/>
              <a:ea typeface="Open Sans" panose="020B0606030504020204" pitchFamily="34" charset="0"/>
              <a:cs typeface="Open Sans" panose="020B0606030504020204" pitchFamily="34" charset="0"/>
            </a:endParaRPr>
          </a:p>
          <a:p>
            <a:pPr marL="12700">
              <a:lnSpc>
                <a:spcPct val="100000"/>
              </a:lnSpc>
              <a:spcBef>
                <a:spcPts val="105"/>
              </a:spcBef>
            </a:pPr>
            <a:r>
              <a:rPr lang="en-US" sz="1400" b="1" dirty="0">
                <a:latin typeface="Open Sans" panose="020B0606030504020204" pitchFamily="34" charset="0"/>
                <a:ea typeface="Open Sans" panose="020B0606030504020204" pitchFamily="34" charset="0"/>
                <a:cs typeface="Open Sans" panose="020B0606030504020204" pitchFamily="34" charset="0"/>
              </a:rPr>
              <a:t>PLANNING FOCUS / </a:t>
            </a:r>
            <a:r>
              <a:rPr lang="en-US" sz="1400" dirty="0">
                <a:latin typeface="Open Sans" panose="020B0606030504020204" pitchFamily="34" charset="0"/>
                <a:ea typeface="Open Sans" panose="020B0606030504020204" pitchFamily="34" charset="0"/>
                <a:cs typeface="Open Sans" panose="020B0606030504020204" pitchFamily="34" charset="0"/>
              </a:rPr>
              <a:t>Regional and long-range planning; annexations</a:t>
            </a:r>
          </a:p>
          <a:p>
            <a:pPr marL="12700">
              <a:lnSpc>
                <a:spcPct val="100000"/>
              </a:lnSpc>
              <a:spcBef>
                <a:spcPts val="105"/>
              </a:spcBef>
            </a:pPr>
            <a:endParaRPr lang="en-US" sz="1400" b="1" dirty="0">
              <a:latin typeface="Open Sans" panose="020B0606030504020204" pitchFamily="34" charset="0"/>
              <a:ea typeface="Open Sans" panose="020B0606030504020204" pitchFamily="34" charset="0"/>
              <a:cs typeface="Open Sans" panose="020B0606030504020204" pitchFamily="34" charset="0"/>
            </a:endParaRPr>
          </a:p>
          <a:p>
            <a:pPr marL="12700">
              <a:lnSpc>
                <a:spcPct val="100000"/>
              </a:lnSpc>
              <a:spcBef>
                <a:spcPts val="105"/>
              </a:spcBef>
            </a:pPr>
            <a:r>
              <a:rPr lang="en-US" sz="1400" b="1" dirty="0">
                <a:latin typeface="Open Sans" panose="020B0606030504020204" pitchFamily="34" charset="0"/>
                <a:ea typeface="Open Sans" panose="020B0606030504020204" pitchFamily="34" charset="0"/>
                <a:cs typeface="Open Sans" panose="020B0606030504020204" pitchFamily="34" charset="0"/>
              </a:rPr>
              <a:t>MOST INTERESTING PROJECT AS A PLANNER / </a:t>
            </a:r>
            <a:r>
              <a:rPr lang="en-US" sz="1400" dirty="0">
                <a:latin typeface="Open Sans" panose="020B0606030504020204" pitchFamily="34" charset="0"/>
                <a:ea typeface="Open Sans" panose="020B0606030504020204" pitchFamily="34" charset="0"/>
                <a:cs typeface="Open Sans" panose="020B0606030504020204" pitchFamily="34" charset="0"/>
              </a:rPr>
              <a:t>Reducing growth rates in the rural area to less than 2% of total county growth</a:t>
            </a:r>
          </a:p>
          <a:p>
            <a:pPr marL="12700">
              <a:lnSpc>
                <a:spcPct val="100000"/>
              </a:lnSpc>
              <a:spcBef>
                <a:spcPts val="105"/>
              </a:spcBef>
            </a:pPr>
            <a:endParaRPr lang="en-US" sz="1400" b="1" dirty="0">
              <a:latin typeface="Open Sans" panose="020B0606030504020204" pitchFamily="34" charset="0"/>
              <a:ea typeface="Open Sans" panose="020B0606030504020204" pitchFamily="34" charset="0"/>
              <a:cs typeface="Open Sans" panose="020B0606030504020204" pitchFamily="34" charset="0"/>
            </a:endParaRPr>
          </a:p>
          <a:p>
            <a:pPr marL="12700">
              <a:lnSpc>
                <a:spcPct val="100000"/>
              </a:lnSpc>
              <a:spcBef>
                <a:spcPts val="105"/>
              </a:spcBef>
            </a:pPr>
            <a:r>
              <a:rPr lang="en-US" sz="1400" b="1" dirty="0">
                <a:latin typeface="Open Sans" panose="020B0606030504020204" pitchFamily="34" charset="0"/>
                <a:ea typeface="Open Sans" panose="020B0606030504020204" pitchFamily="34" charset="0"/>
                <a:cs typeface="Open Sans" panose="020B0606030504020204" pitchFamily="34" charset="0"/>
              </a:rPr>
              <a:t>EDUCATION / </a:t>
            </a:r>
            <a:r>
              <a:rPr lang="en-US" sz="1400" dirty="0">
                <a:latin typeface="Open Sans" panose="020B0606030504020204" pitchFamily="34" charset="0"/>
                <a:ea typeface="Open Sans" panose="020B0606030504020204" pitchFamily="34" charset="0"/>
                <a:cs typeface="Open Sans" panose="020B0606030504020204" pitchFamily="34" charset="0"/>
              </a:rPr>
              <a:t>UW, MUP, UW, BA in Economics</a:t>
            </a:r>
          </a:p>
          <a:p>
            <a:pPr marL="12700">
              <a:lnSpc>
                <a:spcPct val="100000"/>
              </a:lnSpc>
              <a:spcBef>
                <a:spcPts val="105"/>
              </a:spcBef>
            </a:pPr>
            <a:endParaRPr lang="en-US" sz="1400" b="1" dirty="0">
              <a:latin typeface="Open Sans" panose="020B0606030504020204" pitchFamily="34" charset="0"/>
              <a:ea typeface="Open Sans" panose="020B0606030504020204" pitchFamily="34" charset="0"/>
              <a:cs typeface="Open Sans" panose="020B0606030504020204" pitchFamily="34" charset="0"/>
            </a:endParaRPr>
          </a:p>
          <a:p>
            <a:pPr marL="12700">
              <a:lnSpc>
                <a:spcPct val="100000"/>
              </a:lnSpc>
              <a:spcBef>
                <a:spcPts val="105"/>
              </a:spcBef>
            </a:pPr>
            <a:r>
              <a:rPr lang="en-US" sz="1400" b="1" dirty="0">
                <a:latin typeface="Open Sans" panose="020B0606030504020204" pitchFamily="34" charset="0"/>
                <a:ea typeface="Open Sans" panose="020B0606030504020204" pitchFamily="34" charset="0"/>
                <a:cs typeface="Open Sans" panose="020B0606030504020204" pitchFamily="34" charset="0"/>
              </a:rPr>
              <a:t>YEARS PLANNING / </a:t>
            </a:r>
            <a:r>
              <a:rPr lang="en-US" sz="1400" dirty="0">
                <a:latin typeface="Open Sans" panose="020B0606030504020204" pitchFamily="34" charset="0"/>
                <a:ea typeface="Open Sans" panose="020B0606030504020204" pitchFamily="34" charset="0"/>
                <a:cs typeface="Open Sans" panose="020B0606030504020204" pitchFamily="34" charset="0"/>
              </a:rPr>
              <a:t>25+</a:t>
            </a:r>
          </a:p>
          <a:p>
            <a:pPr marL="12700">
              <a:lnSpc>
                <a:spcPct val="100000"/>
              </a:lnSpc>
              <a:spcBef>
                <a:spcPts val="105"/>
              </a:spcBef>
            </a:pPr>
            <a:endParaRPr lang="en-US" sz="1400" b="1" dirty="0">
              <a:latin typeface="Open Sans" panose="020B0606030504020204" pitchFamily="34" charset="0"/>
              <a:ea typeface="Open Sans" panose="020B0606030504020204" pitchFamily="34" charset="0"/>
              <a:cs typeface="Open Sans" panose="020B0606030504020204" pitchFamily="34" charset="0"/>
            </a:endParaRPr>
          </a:p>
          <a:p>
            <a:pPr marL="12700">
              <a:lnSpc>
                <a:spcPct val="100000"/>
              </a:lnSpc>
              <a:spcBef>
                <a:spcPts val="105"/>
              </a:spcBef>
            </a:pPr>
            <a:r>
              <a:rPr lang="en-US" sz="1400" b="1" dirty="0">
                <a:latin typeface="Open Sans" panose="020B0606030504020204" pitchFamily="34" charset="0"/>
                <a:ea typeface="Open Sans" panose="020B0606030504020204" pitchFamily="34" charset="0"/>
                <a:cs typeface="Open Sans" panose="020B0606030504020204" pitchFamily="34" charset="0"/>
              </a:rPr>
              <a:t>WHY I PURSUED PLANNING AS A PROFESSION / </a:t>
            </a:r>
            <a:r>
              <a:rPr lang="en-US" sz="1400" dirty="0">
                <a:latin typeface="Open Sans" panose="020B0606030504020204" pitchFamily="34" charset="0"/>
                <a:ea typeface="Open Sans" panose="020B0606030504020204" pitchFamily="34" charset="0"/>
                <a:cs typeface="Open Sans" panose="020B0606030504020204" pitchFamily="34" charset="0"/>
              </a:rPr>
              <a:t>To shape and improve my surroundings </a:t>
            </a:r>
          </a:p>
          <a:p>
            <a:pPr marL="12700">
              <a:lnSpc>
                <a:spcPct val="100000"/>
              </a:lnSpc>
              <a:spcBef>
                <a:spcPts val="105"/>
              </a:spcBef>
            </a:pPr>
            <a:endParaRPr lang="en-US" sz="1400" b="1" dirty="0">
              <a:latin typeface="Open Sans" panose="020B0606030504020204" pitchFamily="34" charset="0"/>
              <a:ea typeface="Open Sans" panose="020B0606030504020204" pitchFamily="34" charset="0"/>
              <a:cs typeface="Open Sans" panose="020B0606030504020204" pitchFamily="34" charset="0"/>
            </a:endParaRPr>
          </a:p>
          <a:p>
            <a:pPr marL="12700">
              <a:lnSpc>
                <a:spcPct val="100000"/>
              </a:lnSpc>
              <a:spcBef>
                <a:spcPts val="105"/>
              </a:spcBef>
            </a:pPr>
            <a:r>
              <a:rPr lang="en-US" sz="1400" b="1" dirty="0">
                <a:latin typeface="Open Sans" panose="020B0606030504020204" pitchFamily="34" charset="0"/>
                <a:ea typeface="Open Sans" panose="020B0606030504020204" pitchFamily="34" charset="0"/>
                <a:cs typeface="Open Sans" panose="020B0606030504020204" pitchFamily="34" charset="0"/>
              </a:rPr>
              <a:t>PAST WORK EXPERIENCE / </a:t>
            </a:r>
            <a:r>
              <a:rPr lang="en-US" sz="1400" dirty="0">
                <a:latin typeface="Open Sans" panose="020B0606030504020204" pitchFamily="34" charset="0"/>
                <a:ea typeface="Open Sans" panose="020B0606030504020204" pitchFamily="34" charset="0"/>
                <a:cs typeface="Open Sans" panose="020B0606030504020204" pitchFamily="34" charset="0"/>
              </a:rPr>
              <a:t>King County since 1989 – including service as the land use advisor to King County Executive Ron Sims for seven years</a:t>
            </a:r>
            <a:endParaRPr lang="en-US" sz="1400" b="1" dirty="0">
              <a:latin typeface="Open Sans" panose="020B0606030504020204" pitchFamily="34" charset="0"/>
              <a:ea typeface="Open Sans" panose="020B0606030504020204" pitchFamily="34" charset="0"/>
              <a:cs typeface="Open Sans" panose="020B0606030504020204" pitchFamily="34" charset="0"/>
            </a:endParaRPr>
          </a:p>
        </p:txBody>
      </p:sp>
      <p:sp>
        <p:nvSpPr>
          <p:cNvPr id="4" name="object 4"/>
          <p:cNvSpPr/>
          <p:nvPr/>
        </p:nvSpPr>
        <p:spPr>
          <a:xfrm>
            <a:off x="935736" y="1265311"/>
            <a:ext cx="1904999" cy="96011"/>
          </a:xfrm>
          <a:prstGeom prst="rect">
            <a:avLst/>
          </a:prstGeom>
          <a:blipFill>
            <a:blip r:embed="rId2" cstate="print"/>
            <a:stretch>
              <a:fillRect/>
            </a:stretch>
          </a:blipFill>
        </p:spPr>
        <p:txBody>
          <a:bodyPr wrap="square" lIns="0" tIns="0" rIns="0" bIns="0" rtlCol="0"/>
          <a:lstStyle/>
          <a:p>
            <a:endParaRPr/>
          </a:p>
        </p:txBody>
      </p:sp>
      <p:sp>
        <p:nvSpPr>
          <p:cNvPr id="5" name="object 5"/>
          <p:cNvSpPr/>
          <p:nvPr/>
        </p:nvSpPr>
        <p:spPr>
          <a:xfrm>
            <a:off x="6412999" y="0"/>
            <a:ext cx="2103120" cy="7772400"/>
          </a:xfrm>
          <a:custGeom>
            <a:avLst/>
            <a:gdLst/>
            <a:ahLst/>
            <a:cxnLst/>
            <a:rect l="l" t="t" r="r" b="b"/>
            <a:pathLst>
              <a:path w="2103120" h="7772400">
                <a:moveTo>
                  <a:pt x="2102853" y="0"/>
                </a:moveTo>
                <a:lnTo>
                  <a:pt x="0" y="7772400"/>
                </a:lnTo>
                <a:lnTo>
                  <a:pt x="2102853" y="7772400"/>
                </a:lnTo>
                <a:lnTo>
                  <a:pt x="2102853" y="0"/>
                </a:lnTo>
                <a:close/>
              </a:path>
            </a:pathLst>
          </a:custGeom>
          <a:solidFill>
            <a:srgbClr val="D7D9DA"/>
          </a:solidFill>
        </p:spPr>
        <p:txBody>
          <a:bodyPr wrap="square" lIns="0" tIns="0" rIns="0" bIns="0" rtlCol="0"/>
          <a:lstStyle/>
          <a:p>
            <a:endParaRPr/>
          </a:p>
        </p:txBody>
      </p:sp>
      <p:sp>
        <p:nvSpPr>
          <p:cNvPr id="6" name="object 6"/>
          <p:cNvSpPr/>
          <p:nvPr/>
        </p:nvSpPr>
        <p:spPr>
          <a:xfrm>
            <a:off x="8516111" y="0"/>
            <a:ext cx="1541780" cy="7772400"/>
          </a:xfrm>
          <a:custGeom>
            <a:avLst/>
            <a:gdLst/>
            <a:ahLst/>
            <a:cxnLst/>
            <a:rect l="l" t="t" r="r" b="b"/>
            <a:pathLst>
              <a:path w="1541779" h="7772400">
                <a:moveTo>
                  <a:pt x="0" y="7772400"/>
                </a:moveTo>
                <a:lnTo>
                  <a:pt x="1541767" y="7772400"/>
                </a:lnTo>
                <a:lnTo>
                  <a:pt x="1541767" y="0"/>
                </a:lnTo>
                <a:lnTo>
                  <a:pt x="0" y="0"/>
                </a:lnTo>
                <a:lnTo>
                  <a:pt x="0" y="7772400"/>
                </a:lnTo>
                <a:close/>
              </a:path>
            </a:pathLst>
          </a:custGeom>
          <a:solidFill>
            <a:srgbClr val="D7D9DA"/>
          </a:solidFill>
        </p:spPr>
        <p:txBody>
          <a:bodyPr wrap="square" lIns="0" tIns="0" rIns="0" bIns="0" rtlCol="0"/>
          <a:lstStyle/>
          <a:p>
            <a:endParaRPr/>
          </a:p>
        </p:txBody>
      </p:sp>
      <p:sp>
        <p:nvSpPr>
          <p:cNvPr id="8" name="TextBox 7"/>
          <p:cNvSpPr txBox="1"/>
          <p:nvPr/>
        </p:nvSpPr>
        <p:spPr>
          <a:xfrm>
            <a:off x="805152" y="333381"/>
            <a:ext cx="5976648" cy="707886"/>
          </a:xfrm>
          <a:prstGeom prst="rect">
            <a:avLst/>
          </a:prstGeom>
          <a:noFill/>
        </p:spPr>
        <p:txBody>
          <a:bodyPr wrap="square" rtlCol="0">
            <a:spAutoFit/>
          </a:bodyPr>
          <a:lstStyle/>
          <a:p>
            <a:r>
              <a:rPr lang="en-US" sz="4000" dirty="0">
                <a:latin typeface="Uni Sans" pitchFamily="2" charset="77"/>
              </a:rPr>
              <a:t>Karen Wolf, FAICP</a:t>
            </a:r>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56112" y="687324"/>
            <a:ext cx="1828800" cy="2743200"/>
          </a:xfrm>
          <a:prstGeom prst="rect">
            <a:avLst/>
          </a:prstGeom>
        </p:spPr>
      </p:pic>
    </p:spTree>
    <p:extLst>
      <p:ext uri="{BB962C8B-B14F-4D97-AF65-F5344CB8AC3E}">
        <p14:creationId xmlns:p14="http://schemas.microsoft.com/office/powerpoint/2010/main" val="317851613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txBox="1"/>
          <p:nvPr/>
        </p:nvSpPr>
        <p:spPr>
          <a:xfrm>
            <a:off x="932064" y="1524000"/>
            <a:ext cx="5477256" cy="3693960"/>
          </a:xfrm>
          <a:prstGeom prst="rect">
            <a:avLst/>
          </a:prstGeom>
        </p:spPr>
        <p:txBody>
          <a:bodyPr vert="horz" wrap="square" lIns="0" tIns="13335" rIns="0" bIns="0" rtlCol="0">
            <a:spAutoFit/>
          </a:bodyPr>
          <a:lstStyle/>
          <a:p>
            <a:pPr marL="12700">
              <a:lnSpc>
                <a:spcPct val="100000"/>
              </a:lnSpc>
              <a:spcBef>
                <a:spcPts val="95"/>
              </a:spcBef>
            </a:pPr>
            <a:r>
              <a:rPr lang="en-US" sz="1400" b="1" dirty="0">
                <a:latin typeface="Open Sans" panose="020B0606030504020204" pitchFamily="34" charset="0"/>
                <a:ea typeface="Open Sans" panose="020B0606030504020204" pitchFamily="34" charset="0"/>
                <a:cs typeface="Open Sans" panose="020B0606030504020204" pitchFamily="34" charset="0"/>
              </a:rPr>
              <a:t>EMPLOYER / </a:t>
            </a:r>
            <a:r>
              <a:rPr lang="en-US" sz="1400" dirty="0">
                <a:latin typeface="Open Sans" panose="020B0606030504020204" pitchFamily="34" charset="0"/>
                <a:ea typeface="Open Sans" panose="020B0606030504020204" pitchFamily="34" charset="0"/>
                <a:cs typeface="Open Sans" panose="020B0606030504020204" pitchFamily="34" charset="0"/>
              </a:rPr>
              <a:t>City of Seattle Office of Planning and Community Development (Equitable Development Initiative)</a:t>
            </a:r>
          </a:p>
          <a:p>
            <a:pPr marL="12700">
              <a:lnSpc>
                <a:spcPct val="100000"/>
              </a:lnSpc>
              <a:spcBef>
                <a:spcPts val="95"/>
              </a:spcBef>
            </a:pPr>
            <a:endParaRPr lang="en-US" sz="1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12700" marR="743585">
              <a:lnSpc>
                <a:spcPct val="100699"/>
              </a:lnSpc>
              <a:spcBef>
                <a:spcPts val="5"/>
              </a:spcBef>
            </a:pPr>
            <a:r>
              <a:rPr lang="en-US" sz="1400" b="1" dirty="0">
                <a:latin typeface="Open Sans" panose="020B0606030504020204" pitchFamily="34" charset="0"/>
                <a:ea typeface="Open Sans" panose="020B0606030504020204" pitchFamily="34" charset="0"/>
                <a:cs typeface="Open Sans" panose="020B0606030504020204" pitchFamily="34" charset="0"/>
              </a:rPr>
              <a:t>PLANNING FOCUS / </a:t>
            </a:r>
            <a:r>
              <a:rPr lang="en-US" sz="1400" dirty="0">
                <a:latin typeface="Open Sans" panose="020B0606030504020204" pitchFamily="34" charset="0"/>
                <a:ea typeface="Open Sans" panose="020B0606030504020204" pitchFamily="34" charset="0"/>
                <a:cs typeface="Open Sans" panose="020B0606030504020204" pitchFamily="34" charset="0"/>
              </a:rPr>
              <a:t>Socially responsive development</a:t>
            </a:r>
          </a:p>
          <a:p>
            <a:pPr marL="12700" marR="743585">
              <a:lnSpc>
                <a:spcPct val="100699"/>
              </a:lnSpc>
              <a:spcBef>
                <a:spcPts val="5"/>
              </a:spcBef>
            </a:pPr>
            <a:endParaRPr lang="en-US" sz="1400" dirty="0">
              <a:latin typeface="Open Sans" panose="020B0606030504020204" pitchFamily="34" charset="0"/>
              <a:ea typeface="Open Sans" panose="020B0606030504020204" pitchFamily="34" charset="0"/>
              <a:cs typeface="Open Sans" panose="020B0606030504020204" pitchFamily="34" charset="0"/>
            </a:endParaRPr>
          </a:p>
          <a:p>
            <a:pPr marL="12700"/>
            <a:r>
              <a:rPr lang="en-US" sz="1400" b="1" spc="-5" dirty="0">
                <a:latin typeface="Open Sans" panose="020B0606030504020204" pitchFamily="34" charset="0"/>
                <a:ea typeface="Open Sans" panose="020B0606030504020204" pitchFamily="34" charset="0"/>
                <a:cs typeface="Open Sans" panose="020B0606030504020204" pitchFamily="34" charset="0"/>
              </a:rPr>
              <a:t>MOST </a:t>
            </a:r>
            <a:r>
              <a:rPr lang="en-US" sz="1400" b="1" dirty="0">
                <a:latin typeface="Open Sans" panose="020B0606030504020204" pitchFamily="34" charset="0"/>
                <a:ea typeface="Open Sans" panose="020B0606030504020204" pitchFamily="34" charset="0"/>
                <a:cs typeface="Open Sans" panose="020B0606030504020204" pitchFamily="34" charset="0"/>
              </a:rPr>
              <a:t>INTERESTING PROJECT AS A PLANNER</a:t>
            </a:r>
            <a:r>
              <a:rPr lang="en-US" sz="1400" b="1" spc="-130" dirty="0">
                <a:latin typeface="Open Sans" panose="020B0606030504020204" pitchFamily="34" charset="0"/>
                <a:ea typeface="Open Sans" panose="020B0606030504020204" pitchFamily="34" charset="0"/>
                <a:cs typeface="Open Sans" panose="020B0606030504020204" pitchFamily="34" charset="0"/>
              </a:rPr>
              <a:t> </a:t>
            </a:r>
            <a:r>
              <a:rPr lang="en-US" sz="1400" b="1" dirty="0">
                <a:latin typeface="Open Sans" panose="020B0606030504020204" pitchFamily="34" charset="0"/>
                <a:ea typeface="Open Sans" panose="020B0606030504020204" pitchFamily="34" charset="0"/>
                <a:cs typeface="Open Sans" panose="020B0606030504020204" pitchFamily="34" charset="0"/>
              </a:rPr>
              <a:t>/ </a:t>
            </a:r>
            <a:r>
              <a:rPr lang="en-US" sz="1400" dirty="0">
                <a:latin typeface="Open Sans" panose="020B0606030504020204" pitchFamily="34" charset="0"/>
                <a:ea typeface="Open Sans" panose="020B0606030504020204" pitchFamily="34" charset="0"/>
                <a:cs typeface="Open Sans" panose="020B0606030504020204" pitchFamily="34" charset="0"/>
              </a:rPr>
              <a:t>Helping to grow an equitable development ecosystem</a:t>
            </a:r>
          </a:p>
          <a:p>
            <a:pPr marL="12700">
              <a:lnSpc>
                <a:spcPct val="100000"/>
              </a:lnSpc>
            </a:pPr>
            <a:endParaRPr lang="en-US" sz="1400" dirty="0">
              <a:latin typeface="Open Sans" panose="020B0606030504020204" pitchFamily="34" charset="0"/>
              <a:ea typeface="Open Sans" panose="020B0606030504020204" pitchFamily="34" charset="0"/>
              <a:cs typeface="Open Sans" panose="020B0606030504020204" pitchFamily="34" charset="0"/>
            </a:endParaRPr>
          </a:p>
          <a:p>
            <a:pPr marL="12700" marR="5080">
              <a:lnSpc>
                <a:spcPts val="1660"/>
              </a:lnSpc>
              <a:spcBef>
                <a:spcPts val="5"/>
              </a:spcBef>
            </a:pPr>
            <a:r>
              <a:rPr lang="en-US" sz="1400" b="1" dirty="0">
                <a:latin typeface="Open Sans" panose="020B0606030504020204" pitchFamily="34" charset="0"/>
                <a:ea typeface="Open Sans" panose="020B0606030504020204" pitchFamily="34" charset="0"/>
                <a:cs typeface="Open Sans" panose="020B0606030504020204" pitchFamily="34" charset="0"/>
              </a:rPr>
              <a:t>EDUCATION /</a:t>
            </a:r>
            <a:r>
              <a:rPr lang="en-US" sz="1400" dirty="0">
                <a:latin typeface="Open Sans" panose="020B0606030504020204" pitchFamily="34" charset="0"/>
                <a:ea typeface="Open Sans" panose="020B0606030504020204" pitchFamily="34" charset="0"/>
                <a:cs typeface="Open Sans" panose="020B0606030504020204" pitchFamily="34" charset="0"/>
              </a:rPr>
              <a:t>MLA + real estate studies, UW; Comp </a:t>
            </a:r>
            <a:r>
              <a:rPr lang="en-US" sz="1400" dirty="0" err="1">
                <a:latin typeface="Open Sans" panose="020B0606030504020204" pitchFamily="34" charset="0"/>
                <a:ea typeface="Open Sans" panose="020B0606030504020204" pitchFamily="34" charset="0"/>
                <a:cs typeface="Open Sans" panose="020B0606030504020204" pitchFamily="34" charset="0"/>
              </a:rPr>
              <a:t>Sci</a:t>
            </a:r>
            <a:r>
              <a:rPr lang="en-US" sz="1400" dirty="0">
                <a:latin typeface="Open Sans" panose="020B0606030504020204" pitchFamily="34" charset="0"/>
                <a:ea typeface="Open Sans" panose="020B0606030504020204" pitchFamily="34" charset="0"/>
                <a:cs typeface="Open Sans" panose="020B0606030504020204" pitchFamily="34" charset="0"/>
              </a:rPr>
              <a:t> &amp; Elec </a:t>
            </a:r>
            <a:r>
              <a:rPr lang="en-US" sz="1400" dirty="0" err="1">
                <a:latin typeface="Open Sans" panose="020B0606030504020204" pitchFamily="34" charset="0"/>
                <a:ea typeface="Open Sans" panose="020B0606030504020204" pitchFamily="34" charset="0"/>
                <a:cs typeface="Open Sans" panose="020B0606030504020204" pitchFamily="34" charset="0"/>
              </a:rPr>
              <a:t>Eng</a:t>
            </a:r>
            <a:r>
              <a:rPr lang="en-US" sz="1400" dirty="0">
                <a:latin typeface="Open Sans" panose="020B0606030504020204" pitchFamily="34" charset="0"/>
                <a:ea typeface="Open Sans" panose="020B0606030504020204" pitchFamily="34" charset="0"/>
                <a:cs typeface="Open Sans" panose="020B0606030504020204" pitchFamily="34" charset="0"/>
              </a:rPr>
              <a:t>, Yale</a:t>
            </a:r>
          </a:p>
          <a:p>
            <a:pPr marL="12700" marR="5080">
              <a:lnSpc>
                <a:spcPts val="1660"/>
              </a:lnSpc>
              <a:spcBef>
                <a:spcPts val="5"/>
              </a:spcBef>
            </a:pPr>
            <a:endParaRPr lang="en-US" sz="1400" dirty="0">
              <a:latin typeface="Open Sans" panose="020B0606030504020204" pitchFamily="34" charset="0"/>
              <a:ea typeface="Open Sans" panose="020B0606030504020204" pitchFamily="34" charset="0"/>
              <a:cs typeface="Open Sans" panose="020B0606030504020204" pitchFamily="34" charset="0"/>
            </a:endParaRPr>
          </a:p>
          <a:p>
            <a:pPr marL="12700">
              <a:lnSpc>
                <a:spcPct val="100000"/>
              </a:lnSpc>
            </a:pPr>
            <a:r>
              <a:rPr lang="en-US" sz="1400" b="1" dirty="0">
                <a:latin typeface="Open Sans" panose="020B0606030504020204" pitchFamily="34" charset="0"/>
                <a:ea typeface="Open Sans" panose="020B0606030504020204" pitchFamily="34" charset="0"/>
                <a:cs typeface="Open Sans" panose="020B0606030504020204" pitchFamily="34" charset="0"/>
              </a:rPr>
              <a:t>YEARS PLANNING /</a:t>
            </a:r>
            <a:r>
              <a:rPr lang="en-US" sz="1400" b="1" spc="-60" dirty="0">
                <a:latin typeface="Open Sans" panose="020B0606030504020204" pitchFamily="34" charset="0"/>
                <a:ea typeface="Open Sans" panose="020B0606030504020204" pitchFamily="34" charset="0"/>
                <a:cs typeface="Open Sans" panose="020B0606030504020204" pitchFamily="34" charset="0"/>
              </a:rPr>
              <a:t> </a:t>
            </a:r>
            <a:r>
              <a:rPr lang="en-US" sz="1400" spc="-60" dirty="0">
                <a:latin typeface="Open Sans" panose="020B0606030504020204" pitchFamily="34" charset="0"/>
                <a:ea typeface="Open Sans" panose="020B0606030504020204" pitchFamily="34" charset="0"/>
                <a:cs typeface="Open Sans" panose="020B0606030504020204" pitchFamily="34" charset="0"/>
              </a:rPr>
              <a:t>8</a:t>
            </a:r>
            <a:endParaRPr lang="en-US" sz="1400" dirty="0">
              <a:latin typeface="Open Sans" panose="020B0606030504020204" pitchFamily="34" charset="0"/>
              <a:ea typeface="Open Sans" panose="020B0606030504020204" pitchFamily="34" charset="0"/>
              <a:cs typeface="Open Sans" panose="020B0606030504020204" pitchFamily="34" charset="0"/>
            </a:endParaRPr>
          </a:p>
          <a:p>
            <a:pPr>
              <a:lnSpc>
                <a:spcPct val="100000"/>
              </a:lnSpc>
              <a:spcBef>
                <a:spcPts val="15"/>
              </a:spcBef>
            </a:pPr>
            <a:endParaRPr lang="en-US" sz="1400" dirty="0">
              <a:latin typeface="Open Sans" panose="020B0606030504020204" pitchFamily="34" charset="0"/>
              <a:ea typeface="Open Sans" panose="020B0606030504020204" pitchFamily="34" charset="0"/>
              <a:cs typeface="Open Sans" panose="020B0606030504020204" pitchFamily="34" charset="0"/>
            </a:endParaRPr>
          </a:p>
          <a:p>
            <a:pPr marL="12700"/>
            <a:r>
              <a:rPr lang="en-US" sz="1400" b="1" dirty="0">
                <a:latin typeface="Open Sans" panose="020B0606030504020204" pitchFamily="34" charset="0"/>
                <a:ea typeface="Open Sans" panose="020B0606030504020204" pitchFamily="34" charset="0"/>
                <a:cs typeface="Open Sans" panose="020B0606030504020204" pitchFamily="34" charset="0"/>
              </a:rPr>
              <a:t>WHY I PURSUED PLANNING AS A </a:t>
            </a:r>
            <a:r>
              <a:rPr lang="en-US" sz="1400" b="1" spc="-5" dirty="0">
                <a:latin typeface="Open Sans" panose="020B0606030504020204" pitchFamily="34" charset="0"/>
                <a:ea typeface="Open Sans" panose="020B0606030504020204" pitchFamily="34" charset="0"/>
                <a:cs typeface="Open Sans" panose="020B0606030504020204" pitchFamily="34" charset="0"/>
              </a:rPr>
              <a:t>PROFESSION</a:t>
            </a:r>
            <a:r>
              <a:rPr lang="en-US" sz="1400" b="1" spc="-105" dirty="0">
                <a:latin typeface="Open Sans" panose="020B0606030504020204" pitchFamily="34" charset="0"/>
                <a:ea typeface="Open Sans" panose="020B0606030504020204" pitchFamily="34" charset="0"/>
                <a:cs typeface="Open Sans" panose="020B0606030504020204" pitchFamily="34" charset="0"/>
              </a:rPr>
              <a:t> </a:t>
            </a:r>
            <a:r>
              <a:rPr lang="en-US" sz="1400" b="1" dirty="0">
                <a:latin typeface="Open Sans" panose="020B0606030504020204" pitchFamily="34" charset="0"/>
                <a:ea typeface="Open Sans" panose="020B0606030504020204" pitchFamily="34" charset="0"/>
                <a:cs typeface="Open Sans" panose="020B0606030504020204" pitchFamily="34" charset="0"/>
              </a:rPr>
              <a:t>/ </a:t>
            </a:r>
            <a:r>
              <a:rPr lang="en-US" sz="1400" dirty="0">
                <a:latin typeface="Open Sans" panose="020B0606030504020204" pitchFamily="34" charset="0"/>
                <a:ea typeface="Open Sans" panose="020B0606030504020204" pitchFamily="34" charset="0"/>
                <a:cs typeface="Open Sans" panose="020B0606030504020204" pitchFamily="34" charset="0"/>
              </a:rPr>
              <a:t>Wanting to live in a world that’s less lonely.</a:t>
            </a:r>
          </a:p>
          <a:p>
            <a:pPr marL="12700">
              <a:lnSpc>
                <a:spcPct val="100000"/>
              </a:lnSpc>
            </a:pPr>
            <a:endParaRPr lang="en-US" sz="1400" dirty="0">
              <a:latin typeface="Open Sans" panose="020B0606030504020204" pitchFamily="34" charset="0"/>
              <a:ea typeface="Open Sans" panose="020B0606030504020204" pitchFamily="34" charset="0"/>
              <a:cs typeface="Open Sans" panose="020B0606030504020204" pitchFamily="34" charset="0"/>
            </a:endParaRPr>
          </a:p>
          <a:p>
            <a:pPr marL="12700" marR="243840">
              <a:lnSpc>
                <a:spcPct val="99300"/>
              </a:lnSpc>
            </a:pPr>
            <a:r>
              <a:rPr lang="en-US" sz="1400" b="1" dirty="0">
                <a:latin typeface="Open Sans" panose="020B0606030504020204" pitchFamily="34" charset="0"/>
                <a:ea typeface="Open Sans" panose="020B0606030504020204" pitchFamily="34" charset="0"/>
                <a:cs typeface="Open Sans" panose="020B0606030504020204" pitchFamily="34" charset="0"/>
              </a:rPr>
              <a:t>PAST WORK EXPERIENCE / </a:t>
            </a:r>
            <a:r>
              <a:rPr lang="en-US" sz="1400" dirty="0">
                <a:latin typeface="Open Sans" panose="020B0606030504020204" pitchFamily="34" charset="0"/>
                <a:ea typeface="Open Sans" panose="020B0606030504020204" pitchFamily="34" charset="0"/>
                <a:cs typeface="Open Sans" panose="020B0606030504020204" pitchFamily="34" charset="0"/>
              </a:rPr>
              <a:t>Beacon Development Group (Plaza Roberto </a:t>
            </a:r>
            <a:r>
              <a:rPr lang="en-US" sz="1400" dirty="0" err="1">
                <a:latin typeface="Open Sans" panose="020B0606030504020204" pitchFamily="34" charset="0"/>
                <a:ea typeface="Open Sans" panose="020B0606030504020204" pitchFamily="34" charset="0"/>
                <a:cs typeface="Open Sans" panose="020B0606030504020204" pitchFamily="34" charset="0"/>
              </a:rPr>
              <a:t>Maestas</a:t>
            </a:r>
            <a:r>
              <a:rPr lang="en-US" sz="1400" dirty="0">
                <a:latin typeface="Open Sans" panose="020B0606030504020204" pitchFamily="34" charset="0"/>
                <a:ea typeface="Open Sans" panose="020B0606030504020204" pitchFamily="34" charset="0"/>
                <a:cs typeface="Open Sans" panose="020B0606030504020204" pitchFamily="34" charset="0"/>
              </a:rPr>
              <a:t> &amp; Pike Place </a:t>
            </a:r>
            <a:r>
              <a:rPr lang="en-US" sz="1400" dirty="0" err="1">
                <a:latin typeface="Open Sans" panose="020B0606030504020204" pitchFamily="34" charset="0"/>
                <a:ea typeface="Open Sans" panose="020B0606030504020204" pitchFamily="34" charset="0"/>
                <a:cs typeface="Open Sans" panose="020B0606030504020204" pitchFamily="34" charset="0"/>
              </a:rPr>
              <a:t>Marketfront</a:t>
            </a:r>
            <a:r>
              <a:rPr lang="en-US" sz="1400" dirty="0">
                <a:latin typeface="Open Sans" panose="020B0606030504020204" pitchFamily="34" charset="0"/>
                <a:ea typeface="Open Sans" panose="020B0606030504020204" pitchFamily="34" charset="0"/>
                <a:cs typeface="Open Sans" panose="020B0606030504020204" pitchFamily="34" charset="0"/>
              </a:rPr>
              <a:t> development projects); writing &amp; facilitation-based art</a:t>
            </a:r>
          </a:p>
        </p:txBody>
      </p:sp>
      <p:sp>
        <p:nvSpPr>
          <p:cNvPr id="4" name="object 4"/>
          <p:cNvSpPr/>
          <p:nvPr/>
        </p:nvSpPr>
        <p:spPr>
          <a:xfrm>
            <a:off x="935736" y="1265311"/>
            <a:ext cx="1904999" cy="96011"/>
          </a:xfrm>
          <a:prstGeom prst="rect">
            <a:avLst/>
          </a:prstGeom>
          <a:blipFill>
            <a:blip r:embed="rId2" cstate="print"/>
            <a:stretch>
              <a:fillRect/>
            </a:stretch>
          </a:blipFill>
        </p:spPr>
        <p:txBody>
          <a:bodyPr wrap="square" lIns="0" tIns="0" rIns="0" bIns="0" rtlCol="0"/>
          <a:lstStyle/>
          <a:p>
            <a:endParaRPr/>
          </a:p>
        </p:txBody>
      </p:sp>
      <p:sp>
        <p:nvSpPr>
          <p:cNvPr id="5" name="object 5"/>
          <p:cNvSpPr/>
          <p:nvPr/>
        </p:nvSpPr>
        <p:spPr>
          <a:xfrm>
            <a:off x="6412999" y="0"/>
            <a:ext cx="2103120" cy="7772400"/>
          </a:xfrm>
          <a:custGeom>
            <a:avLst/>
            <a:gdLst/>
            <a:ahLst/>
            <a:cxnLst/>
            <a:rect l="l" t="t" r="r" b="b"/>
            <a:pathLst>
              <a:path w="2103120" h="7772400">
                <a:moveTo>
                  <a:pt x="2102853" y="0"/>
                </a:moveTo>
                <a:lnTo>
                  <a:pt x="0" y="7772400"/>
                </a:lnTo>
                <a:lnTo>
                  <a:pt x="2102853" y="7772400"/>
                </a:lnTo>
                <a:lnTo>
                  <a:pt x="2102853" y="0"/>
                </a:lnTo>
                <a:close/>
              </a:path>
            </a:pathLst>
          </a:custGeom>
          <a:solidFill>
            <a:srgbClr val="D7D9DA"/>
          </a:solidFill>
        </p:spPr>
        <p:txBody>
          <a:bodyPr wrap="square" lIns="0" tIns="0" rIns="0" bIns="0" rtlCol="0"/>
          <a:lstStyle/>
          <a:p>
            <a:endParaRPr/>
          </a:p>
        </p:txBody>
      </p:sp>
      <p:sp>
        <p:nvSpPr>
          <p:cNvPr id="6" name="object 6"/>
          <p:cNvSpPr/>
          <p:nvPr/>
        </p:nvSpPr>
        <p:spPr>
          <a:xfrm>
            <a:off x="8516111" y="0"/>
            <a:ext cx="1541780" cy="7772400"/>
          </a:xfrm>
          <a:custGeom>
            <a:avLst/>
            <a:gdLst/>
            <a:ahLst/>
            <a:cxnLst/>
            <a:rect l="l" t="t" r="r" b="b"/>
            <a:pathLst>
              <a:path w="1541779" h="7772400">
                <a:moveTo>
                  <a:pt x="0" y="7772400"/>
                </a:moveTo>
                <a:lnTo>
                  <a:pt x="1541767" y="7772400"/>
                </a:lnTo>
                <a:lnTo>
                  <a:pt x="1541767" y="0"/>
                </a:lnTo>
                <a:lnTo>
                  <a:pt x="0" y="0"/>
                </a:lnTo>
                <a:lnTo>
                  <a:pt x="0" y="7772400"/>
                </a:lnTo>
                <a:close/>
              </a:path>
            </a:pathLst>
          </a:custGeom>
          <a:solidFill>
            <a:srgbClr val="D7D9DA"/>
          </a:solidFill>
        </p:spPr>
        <p:txBody>
          <a:bodyPr wrap="square" lIns="0" tIns="0" rIns="0" bIns="0" rtlCol="0"/>
          <a:lstStyle/>
          <a:p>
            <a:endParaRPr/>
          </a:p>
        </p:txBody>
      </p:sp>
      <p:sp>
        <p:nvSpPr>
          <p:cNvPr id="8" name="TextBox 7"/>
          <p:cNvSpPr txBox="1"/>
          <p:nvPr/>
        </p:nvSpPr>
        <p:spPr>
          <a:xfrm>
            <a:off x="805152" y="333381"/>
            <a:ext cx="5976648" cy="707886"/>
          </a:xfrm>
          <a:prstGeom prst="rect">
            <a:avLst/>
          </a:prstGeom>
          <a:noFill/>
        </p:spPr>
        <p:txBody>
          <a:bodyPr wrap="square" rtlCol="0">
            <a:spAutoFit/>
          </a:bodyPr>
          <a:lstStyle/>
          <a:p>
            <a:r>
              <a:rPr lang="en-US" sz="4000" spc="-60" dirty="0" err="1">
                <a:latin typeface="Uni Sans" pitchFamily="2" charset="77"/>
              </a:rPr>
              <a:t>Boting</a:t>
            </a:r>
            <a:r>
              <a:rPr lang="en-US" sz="4000" spc="-60" dirty="0">
                <a:latin typeface="Uni Sans" pitchFamily="2" charset="77"/>
              </a:rPr>
              <a:t> (Bo) Zhang</a:t>
            </a:r>
            <a:endParaRPr lang="en-US" sz="4000" dirty="0">
              <a:latin typeface="Uni Sans" pitchFamily="2" charset="77"/>
            </a:endParaRPr>
          </a:p>
        </p:txBody>
      </p:sp>
      <p:pic>
        <p:nvPicPr>
          <p:cNvPr id="10" name="Content Placeholder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452742" y="687324"/>
            <a:ext cx="2843784" cy="2738615"/>
          </a:xfrm>
          <a:prstGeom prst="rect">
            <a:avLst/>
          </a:prstGeom>
        </p:spPr>
      </p:pic>
    </p:spTree>
    <p:extLst>
      <p:ext uri="{BB962C8B-B14F-4D97-AF65-F5344CB8AC3E}">
        <p14:creationId xmlns:p14="http://schemas.microsoft.com/office/powerpoint/2010/main" val="11373400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txBox="1"/>
          <p:nvPr/>
        </p:nvSpPr>
        <p:spPr>
          <a:xfrm>
            <a:off x="932064" y="1524000"/>
            <a:ext cx="5477256" cy="4060727"/>
          </a:xfrm>
          <a:prstGeom prst="rect">
            <a:avLst/>
          </a:prstGeom>
        </p:spPr>
        <p:txBody>
          <a:bodyPr vert="horz" wrap="square" lIns="0" tIns="13335" rIns="0" bIns="0" rtlCol="0">
            <a:spAutoFit/>
          </a:bodyPr>
          <a:lstStyle/>
          <a:p>
            <a:pPr marL="12700">
              <a:lnSpc>
                <a:spcPct val="100000"/>
              </a:lnSpc>
              <a:spcBef>
                <a:spcPts val="105"/>
              </a:spcBef>
            </a:pPr>
            <a:r>
              <a:rPr lang="en-US" sz="1400" b="1" dirty="0">
                <a:latin typeface="Open Sans" panose="020B0606030504020204" pitchFamily="34" charset="0"/>
                <a:ea typeface="Open Sans" panose="020B0606030504020204" pitchFamily="34" charset="0"/>
                <a:cs typeface="Open Sans" panose="020B0606030504020204" pitchFamily="34" charset="0"/>
              </a:rPr>
              <a:t>EMPLOYER / </a:t>
            </a:r>
            <a:r>
              <a:rPr lang="en-US" sz="1400" dirty="0">
                <a:latin typeface="Open Sans" panose="020B0606030504020204" pitchFamily="34" charset="0"/>
                <a:ea typeface="Open Sans" panose="020B0606030504020204" pitchFamily="34" charset="0"/>
                <a:cs typeface="Open Sans" panose="020B0606030504020204" pitchFamily="34" charset="0"/>
              </a:rPr>
              <a:t>Mackenzie</a:t>
            </a:r>
          </a:p>
          <a:p>
            <a:pPr>
              <a:lnSpc>
                <a:spcPct val="100000"/>
              </a:lnSpc>
              <a:spcBef>
                <a:spcPts val="30"/>
              </a:spcBef>
            </a:pPr>
            <a:endParaRPr lang="en-US" sz="1400" dirty="0">
              <a:latin typeface="Open Sans" panose="020B0606030504020204" pitchFamily="34" charset="0"/>
              <a:ea typeface="Open Sans" panose="020B0606030504020204" pitchFamily="34" charset="0"/>
              <a:cs typeface="Open Sans" panose="020B0606030504020204" pitchFamily="34" charset="0"/>
            </a:endParaRPr>
          </a:p>
          <a:p>
            <a:pPr marL="12700" marR="790575" indent="-635">
              <a:lnSpc>
                <a:spcPts val="1660"/>
              </a:lnSpc>
            </a:pPr>
            <a:r>
              <a:rPr lang="en-US" sz="1400" b="1" dirty="0">
                <a:latin typeface="Open Sans" panose="020B0606030504020204" pitchFamily="34" charset="0"/>
                <a:ea typeface="Open Sans" panose="020B0606030504020204" pitchFamily="34" charset="0"/>
                <a:cs typeface="Open Sans" panose="020B0606030504020204" pitchFamily="34" charset="0"/>
              </a:rPr>
              <a:t>PLANNING FOCUS / </a:t>
            </a:r>
            <a:r>
              <a:rPr lang="en-US" sz="1400" dirty="0">
                <a:latin typeface="Open Sans" panose="020B0606030504020204" pitchFamily="34" charset="0"/>
                <a:ea typeface="Open Sans" panose="020B0606030504020204" pitchFamily="34" charset="0"/>
                <a:cs typeface="Open Sans" panose="020B0606030504020204" pitchFamily="34" charset="0"/>
              </a:rPr>
              <a:t>Current Planning, Development and Entitlement</a:t>
            </a:r>
          </a:p>
          <a:p>
            <a:pPr marL="12700" marR="790575" indent="-635">
              <a:lnSpc>
                <a:spcPts val="1660"/>
              </a:lnSpc>
            </a:pPr>
            <a:endParaRPr lang="en-US" sz="1400" dirty="0">
              <a:latin typeface="Open Sans" panose="020B0606030504020204" pitchFamily="34" charset="0"/>
              <a:ea typeface="Open Sans" panose="020B0606030504020204" pitchFamily="34" charset="0"/>
              <a:cs typeface="Open Sans" panose="020B0606030504020204" pitchFamily="34" charset="0"/>
            </a:endParaRPr>
          </a:p>
          <a:p>
            <a:pPr marL="12700">
              <a:lnSpc>
                <a:spcPct val="100000"/>
              </a:lnSpc>
            </a:pPr>
            <a:r>
              <a:rPr lang="en-US" sz="1400" b="1" spc="-5" dirty="0">
                <a:latin typeface="Open Sans" panose="020B0606030504020204" pitchFamily="34" charset="0"/>
                <a:ea typeface="Open Sans" panose="020B0606030504020204" pitchFamily="34" charset="0"/>
                <a:cs typeface="Open Sans" panose="020B0606030504020204" pitchFamily="34" charset="0"/>
              </a:rPr>
              <a:t>MOST </a:t>
            </a:r>
            <a:r>
              <a:rPr lang="en-US" sz="1400" b="1" dirty="0">
                <a:latin typeface="Open Sans" panose="020B0606030504020204" pitchFamily="34" charset="0"/>
                <a:ea typeface="Open Sans" panose="020B0606030504020204" pitchFamily="34" charset="0"/>
                <a:cs typeface="Open Sans" panose="020B0606030504020204" pitchFamily="34" charset="0"/>
              </a:rPr>
              <a:t>INTERESTING PROJECT AS A PLANNER</a:t>
            </a:r>
            <a:r>
              <a:rPr lang="en-US" sz="1400" b="1" spc="-130" dirty="0">
                <a:latin typeface="Open Sans" panose="020B0606030504020204" pitchFamily="34" charset="0"/>
                <a:ea typeface="Open Sans" panose="020B0606030504020204" pitchFamily="34" charset="0"/>
                <a:cs typeface="Open Sans" panose="020B0606030504020204" pitchFamily="34" charset="0"/>
              </a:rPr>
              <a:t> </a:t>
            </a:r>
            <a:r>
              <a:rPr lang="en-US" sz="1400" b="1" dirty="0">
                <a:latin typeface="Open Sans" panose="020B0606030504020204" pitchFamily="34" charset="0"/>
                <a:ea typeface="Open Sans" panose="020B0606030504020204" pitchFamily="34" charset="0"/>
                <a:cs typeface="Open Sans" panose="020B0606030504020204" pitchFamily="34" charset="0"/>
              </a:rPr>
              <a:t>/ </a:t>
            </a:r>
            <a:r>
              <a:rPr lang="en-US" sz="1400" dirty="0">
                <a:latin typeface="Open Sans" panose="020B0606030504020204" pitchFamily="34" charset="0"/>
                <a:ea typeface="Open Sans" panose="020B0606030504020204" pitchFamily="34" charset="0"/>
                <a:cs typeface="Open Sans" panose="020B0606030504020204" pitchFamily="34" charset="0"/>
              </a:rPr>
              <a:t>Reviewing and permitting the Redmond Ridge and Trilogy at Redmond Ridge UPD’s. Being able to travel to different states along the west coast to entitle projects.</a:t>
            </a:r>
          </a:p>
          <a:p>
            <a:pPr>
              <a:lnSpc>
                <a:spcPct val="100000"/>
              </a:lnSpc>
              <a:spcBef>
                <a:spcPts val="30"/>
              </a:spcBef>
            </a:pPr>
            <a:endParaRPr lang="en-US" sz="1400" dirty="0">
              <a:latin typeface="Open Sans" panose="020B0606030504020204" pitchFamily="34" charset="0"/>
              <a:ea typeface="Open Sans" panose="020B0606030504020204" pitchFamily="34" charset="0"/>
              <a:cs typeface="Open Sans" panose="020B0606030504020204" pitchFamily="34" charset="0"/>
            </a:endParaRPr>
          </a:p>
          <a:p>
            <a:pPr marL="12700">
              <a:lnSpc>
                <a:spcPct val="100000"/>
              </a:lnSpc>
            </a:pPr>
            <a:r>
              <a:rPr lang="en-US" sz="1400" b="1" dirty="0">
                <a:latin typeface="Open Sans" panose="020B0606030504020204" pitchFamily="34" charset="0"/>
                <a:ea typeface="Open Sans" panose="020B0606030504020204" pitchFamily="34" charset="0"/>
                <a:cs typeface="Open Sans" panose="020B0606030504020204" pitchFamily="34" charset="0"/>
              </a:rPr>
              <a:t>EDUCATION / </a:t>
            </a:r>
            <a:r>
              <a:rPr lang="en-US" sz="1400" dirty="0">
                <a:latin typeface="Open Sans" panose="020B0606030504020204" pitchFamily="34" charset="0"/>
                <a:ea typeface="Open Sans" panose="020B0606030504020204" pitchFamily="34" charset="0"/>
                <a:cs typeface="Open Sans" panose="020B0606030504020204" pitchFamily="34" charset="0"/>
              </a:rPr>
              <a:t>Wester Washington University, BA Environmental Planning &amp; Policy (1998) University of Washington, Certificate in Commercial Real Estate (2013-2014)</a:t>
            </a:r>
            <a:endParaRPr lang="en-US" sz="1400" b="1" dirty="0">
              <a:latin typeface="Open Sans" panose="020B0606030504020204" pitchFamily="34" charset="0"/>
              <a:ea typeface="Open Sans" panose="020B0606030504020204" pitchFamily="34" charset="0"/>
              <a:cs typeface="Open Sans" panose="020B0606030504020204" pitchFamily="34" charset="0"/>
            </a:endParaRPr>
          </a:p>
          <a:p>
            <a:pPr marL="12700">
              <a:lnSpc>
                <a:spcPct val="100000"/>
              </a:lnSpc>
            </a:pPr>
            <a:endParaRPr lang="en-US" sz="1400" dirty="0">
              <a:latin typeface="Open Sans" panose="020B0606030504020204" pitchFamily="34" charset="0"/>
              <a:ea typeface="Open Sans" panose="020B0606030504020204" pitchFamily="34" charset="0"/>
              <a:cs typeface="Open Sans" panose="020B0606030504020204" pitchFamily="34" charset="0"/>
            </a:endParaRPr>
          </a:p>
          <a:p>
            <a:pPr marL="12700">
              <a:lnSpc>
                <a:spcPct val="100000"/>
              </a:lnSpc>
            </a:pPr>
            <a:r>
              <a:rPr lang="en-US" sz="1400" b="1" dirty="0">
                <a:latin typeface="Open Sans" panose="020B0606030504020204" pitchFamily="34" charset="0"/>
                <a:ea typeface="Open Sans" panose="020B0606030504020204" pitchFamily="34" charset="0"/>
                <a:cs typeface="Open Sans" panose="020B0606030504020204" pitchFamily="34" charset="0"/>
              </a:rPr>
              <a:t>YEARS PLANNING /</a:t>
            </a:r>
            <a:r>
              <a:rPr lang="en-US" sz="1400" b="1" spc="-60" dirty="0">
                <a:latin typeface="Open Sans" panose="020B0606030504020204" pitchFamily="34" charset="0"/>
                <a:ea typeface="Open Sans" panose="020B0606030504020204" pitchFamily="34" charset="0"/>
                <a:cs typeface="Open Sans" panose="020B0606030504020204" pitchFamily="34" charset="0"/>
              </a:rPr>
              <a:t> </a:t>
            </a:r>
            <a:r>
              <a:rPr lang="en-US" sz="1400" spc="-90" dirty="0">
                <a:latin typeface="Open Sans" panose="020B0606030504020204" pitchFamily="34" charset="0"/>
                <a:ea typeface="Open Sans" panose="020B0606030504020204" pitchFamily="34" charset="0"/>
                <a:cs typeface="Open Sans" panose="020B0606030504020204" pitchFamily="34" charset="0"/>
              </a:rPr>
              <a:t>21</a:t>
            </a:r>
            <a:endParaRPr lang="en-US" sz="1400" dirty="0">
              <a:latin typeface="Open Sans" panose="020B0606030504020204" pitchFamily="34" charset="0"/>
              <a:ea typeface="Open Sans" panose="020B0606030504020204" pitchFamily="34" charset="0"/>
              <a:cs typeface="Open Sans" panose="020B0606030504020204" pitchFamily="34" charset="0"/>
            </a:endParaRPr>
          </a:p>
          <a:p>
            <a:pPr>
              <a:lnSpc>
                <a:spcPct val="100000"/>
              </a:lnSpc>
              <a:spcBef>
                <a:spcPts val="20"/>
              </a:spcBef>
            </a:pPr>
            <a:endParaRPr lang="en-US" sz="1400" dirty="0">
              <a:latin typeface="Open Sans" panose="020B0606030504020204" pitchFamily="34" charset="0"/>
              <a:ea typeface="Open Sans" panose="020B0606030504020204" pitchFamily="34" charset="0"/>
              <a:cs typeface="Open Sans" panose="020B0606030504020204" pitchFamily="34" charset="0"/>
            </a:endParaRPr>
          </a:p>
          <a:p>
            <a:pPr marL="12700">
              <a:lnSpc>
                <a:spcPts val="1639"/>
              </a:lnSpc>
            </a:pPr>
            <a:r>
              <a:rPr lang="en-US" sz="1400" b="1" dirty="0">
                <a:latin typeface="Open Sans" panose="020B0606030504020204" pitchFamily="34" charset="0"/>
                <a:ea typeface="Open Sans" panose="020B0606030504020204" pitchFamily="34" charset="0"/>
                <a:cs typeface="Open Sans" panose="020B0606030504020204" pitchFamily="34" charset="0"/>
              </a:rPr>
              <a:t>WHY I PURSUED PLANNING AS A </a:t>
            </a:r>
            <a:r>
              <a:rPr lang="en-US" sz="1400" b="1" spc="-5" dirty="0">
                <a:latin typeface="Open Sans" panose="020B0606030504020204" pitchFamily="34" charset="0"/>
                <a:ea typeface="Open Sans" panose="020B0606030504020204" pitchFamily="34" charset="0"/>
                <a:cs typeface="Open Sans" panose="020B0606030504020204" pitchFamily="34" charset="0"/>
              </a:rPr>
              <a:t>PROFESSION</a:t>
            </a:r>
            <a:r>
              <a:rPr lang="en-US" sz="1400" b="1" spc="-105" dirty="0">
                <a:latin typeface="Open Sans" panose="020B0606030504020204" pitchFamily="34" charset="0"/>
                <a:ea typeface="Open Sans" panose="020B0606030504020204" pitchFamily="34" charset="0"/>
                <a:cs typeface="Open Sans" panose="020B0606030504020204" pitchFamily="34" charset="0"/>
              </a:rPr>
              <a:t> </a:t>
            </a:r>
            <a:r>
              <a:rPr lang="en-US" sz="1400" b="1" dirty="0">
                <a:latin typeface="Open Sans" panose="020B0606030504020204" pitchFamily="34" charset="0"/>
                <a:ea typeface="Open Sans" panose="020B0606030504020204" pitchFamily="34" charset="0"/>
                <a:cs typeface="Open Sans" panose="020B0606030504020204" pitchFamily="34" charset="0"/>
              </a:rPr>
              <a:t>/</a:t>
            </a:r>
            <a:endParaRPr lang="en-US" sz="1400" dirty="0">
              <a:latin typeface="Open Sans" panose="020B0606030504020204" pitchFamily="34" charset="0"/>
              <a:ea typeface="Open Sans" panose="020B0606030504020204" pitchFamily="34" charset="0"/>
              <a:cs typeface="Open Sans" panose="020B0606030504020204" pitchFamily="34" charset="0"/>
            </a:endParaRPr>
          </a:p>
          <a:p>
            <a:pPr marL="12700">
              <a:lnSpc>
                <a:spcPts val="1639"/>
              </a:lnSpc>
            </a:pPr>
            <a:r>
              <a:rPr lang="en-US" sz="1400" dirty="0">
                <a:latin typeface="Open Sans" panose="020B0606030504020204" pitchFamily="34" charset="0"/>
                <a:ea typeface="Open Sans" panose="020B0606030504020204" pitchFamily="34" charset="0"/>
                <a:cs typeface="Open Sans" panose="020B0606030504020204" pitchFamily="34" charset="0"/>
              </a:rPr>
              <a:t>To help shape communities and be involved in a wide variety of development. </a:t>
            </a:r>
          </a:p>
          <a:p>
            <a:pPr marL="12700">
              <a:lnSpc>
                <a:spcPts val="1639"/>
              </a:lnSpc>
            </a:pPr>
            <a:endParaRPr lang="en-US" sz="1400" dirty="0">
              <a:latin typeface="Open Sans" panose="020B0606030504020204" pitchFamily="34" charset="0"/>
              <a:ea typeface="Open Sans" panose="020B0606030504020204" pitchFamily="34" charset="0"/>
              <a:cs typeface="Open Sans" panose="020B0606030504020204" pitchFamily="34" charset="0"/>
            </a:endParaRPr>
          </a:p>
          <a:p>
            <a:pPr marL="12700">
              <a:lnSpc>
                <a:spcPts val="1639"/>
              </a:lnSpc>
            </a:pPr>
            <a:r>
              <a:rPr lang="en-US" sz="1400" b="1" dirty="0">
                <a:latin typeface="Open Sans" panose="020B0606030504020204" pitchFamily="34" charset="0"/>
                <a:ea typeface="Open Sans" panose="020B0606030504020204" pitchFamily="34" charset="0"/>
                <a:cs typeface="Open Sans" panose="020B0606030504020204" pitchFamily="34" charset="0"/>
              </a:rPr>
              <a:t>PAST WORK EXPERIENCE / </a:t>
            </a:r>
            <a:r>
              <a:rPr lang="en-US" sz="1400" dirty="0">
                <a:latin typeface="Open Sans" panose="020B0606030504020204" pitchFamily="34" charset="0"/>
                <a:ea typeface="Open Sans" panose="020B0606030504020204" pitchFamily="34" charset="0"/>
                <a:cs typeface="Open Sans" panose="020B0606030504020204" pitchFamily="34" charset="0"/>
              </a:rPr>
              <a:t>City of Mercer Island, King County DPER (DDES), Core Design Inc., Centre Pointe Consultants</a:t>
            </a:r>
            <a:endParaRPr lang="en-US" sz="1400" b="1" dirty="0">
              <a:latin typeface="Open Sans" panose="020B0606030504020204" pitchFamily="34" charset="0"/>
              <a:ea typeface="Open Sans" panose="020B0606030504020204" pitchFamily="34" charset="0"/>
              <a:cs typeface="Open Sans" panose="020B0606030504020204" pitchFamily="34" charset="0"/>
            </a:endParaRPr>
          </a:p>
        </p:txBody>
      </p:sp>
      <p:sp>
        <p:nvSpPr>
          <p:cNvPr id="4" name="object 4"/>
          <p:cNvSpPr/>
          <p:nvPr/>
        </p:nvSpPr>
        <p:spPr>
          <a:xfrm>
            <a:off x="935736" y="1265311"/>
            <a:ext cx="1904999" cy="96011"/>
          </a:xfrm>
          <a:prstGeom prst="rect">
            <a:avLst/>
          </a:prstGeom>
          <a:blipFill>
            <a:blip r:embed="rId2" cstate="print"/>
            <a:stretch>
              <a:fillRect/>
            </a:stretch>
          </a:blipFill>
        </p:spPr>
        <p:txBody>
          <a:bodyPr wrap="square" lIns="0" tIns="0" rIns="0" bIns="0" rtlCol="0"/>
          <a:lstStyle/>
          <a:p>
            <a:endParaRPr/>
          </a:p>
        </p:txBody>
      </p:sp>
      <p:sp>
        <p:nvSpPr>
          <p:cNvPr id="5" name="object 5"/>
          <p:cNvSpPr/>
          <p:nvPr/>
        </p:nvSpPr>
        <p:spPr>
          <a:xfrm>
            <a:off x="6412999" y="0"/>
            <a:ext cx="2103120" cy="7772400"/>
          </a:xfrm>
          <a:custGeom>
            <a:avLst/>
            <a:gdLst/>
            <a:ahLst/>
            <a:cxnLst/>
            <a:rect l="l" t="t" r="r" b="b"/>
            <a:pathLst>
              <a:path w="2103120" h="7772400">
                <a:moveTo>
                  <a:pt x="2102853" y="0"/>
                </a:moveTo>
                <a:lnTo>
                  <a:pt x="0" y="7772400"/>
                </a:lnTo>
                <a:lnTo>
                  <a:pt x="2102853" y="7772400"/>
                </a:lnTo>
                <a:lnTo>
                  <a:pt x="2102853" y="0"/>
                </a:lnTo>
                <a:close/>
              </a:path>
            </a:pathLst>
          </a:custGeom>
          <a:solidFill>
            <a:srgbClr val="D7D9DA"/>
          </a:solidFill>
        </p:spPr>
        <p:txBody>
          <a:bodyPr wrap="square" lIns="0" tIns="0" rIns="0" bIns="0" rtlCol="0"/>
          <a:lstStyle/>
          <a:p>
            <a:endParaRPr/>
          </a:p>
        </p:txBody>
      </p:sp>
      <p:sp>
        <p:nvSpPr>
          <p:cNvPr id="6" name="object 6"/>
          <p:cNvSpPr/>
          <p:nvPr/>
        </p:nvSpPr>
        <p:spPr>
          <a:xfrm>
            <a:off x="8516111" y="0"/>
            <a:ext cx="1541780" cy="7772400"/>
          </a:xfrm>
          <a:custGeom>
            <a:avLst/>
            <a:gdLst/>
            <a:ahLst/>
            <a:cxnLst/>
            <a:rect l="l" t="t" r="r" b="b"/>
            <a:pathLst>
              <a:path w="1541779" h="7772400">
                <a:moveTo>
                  <a:pt x="0" y="7772400"/>
                </a:moveTo>
                <a:lnTo>
                  <a:pt x="1541767" y="7772400"/>
                </a:lnTo>
                <a:lnTo>
                  <a:pt x="1541767" y="0"/>
                </a:lnTo>
                <a:lnTo>
                  <a:pt x="0" y="0"/>
                </a:lnTo>
                <a:lnTo>
                  <a:pt x="0" y="7772400"/>
                </a:lnTo>
                <a:close/>
              </a:path>
            </a:pathLst>
          </a:custGeom>
          <a:solidFill>
            <a:srgbClr val="D7D9DA"/>
          </a:solidFill>
        </p:spPr>
        <p:txBody>
          <a:bodyPr wrap="square" lIns="0" tIns="0" rIns="0" bIns="0" rtlCol="0"/>
          <a:lstStyle/>
          <a:p>
            <a:endParaRPr/>
          </a:p>
        </p:txBody>
      </p:sp>
      <p:sp>
        <p:nvSpPr>
          <p:cNvPr id="8" name="TextBox 7"/>
          <p:cNvSpPr txBox="1"/>
          <p:nvPr/>
        </p:nvSpPr>
        <p:spPr>
          <a:xfrm>
            <a:off x="805152" y="333381"/>
            <a:ext cx="4066075" cy="707886"/>
          </a:xfrm>
          <a:prstGeom prst="rect">
            <a:avLst/>
          </a:prstGeom>
          <a:noFill/>
        </p:spPr>
        <p:txBody>
          <a:bodyPr wrap="square" rtlCol="0">
            <a:spAutoFit/>
          </a:bodyPr>
          <a:lstStyle/>
          <a:p>
            <a:r>
              <a:rPr lang="en-US" sz="4000" dirty="0">
                <a:latin typeface="Uni Sans"/>
                <a:ea typeface="Open Sans" panose="020B0606030504020204" pitchFamily="34" charset="0"/>
                <a:cs typeface="Open Sans" panose="020B0606030504020204" pitchFamily="34" charset="0"/>
              </a:rPr>
              <a:t>Michael Chen</a:t>
            </a:r>
          </a:p>
        </p:txBody>
      </p:sp>
      <p:pic>
        <p:nvPicPr>
          <p:cNvPr id="9" name="Picture 8" descr="A person in a black shirt&#10;&#10;Description automatically generated">
            <a:extLst>
              <a:ext uri="{FF2B5EF4-FFF2-40B4-BE49-F238E27FC236}">
                <a16:creationId xmlns:a16="http://schemas.microsoft.com/office/drawing/2014/main" id="{115954C5-C657-4798-8771-89F638F7DD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05600" y="533400"/>
            <a:ext cx="2743200" cy="2743200"/>
          </a:xfrm>
          <a:prstGeom prst="rect">
            <a:avLst/>
          </a:prstGeom>
        </p:spPr>
      </p:pic>
    </p:spTree>
    <p:extLst>
      <p:ext uri="{BB962C8B-B14F-4D97-AF65-F5344CB8AC3E}">
        <p14:creationId xmlns:p14="http://schemas.microsoft.com/office/powerpoint/2010/main" val="22656478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txBox="1"/>
          <p:nvPr/>
        </p:nvSpPr>
        <p:spPr>
          <a:xfrm>
            <a:off x="932064" y="1524000"/>
            <a:ext cx="5477256" cy="4689104"/>
          </a:xfrm>
          <a:prstGeom prst="rect">
            <a:avLst/>
          </a:prstGeom>
        </p:spPr>
        <p:txBody>
          <a:bodyPr vert="horz" wrap="square" lIns="0" tIns="13335" rIns="0" bIns="0" rtlCol="0">
            <a:spAutoFit/>
          </a:bodyPr>
          <a:lstStyle/>
          <a:p>
            <a:pPr marL="12700">
              <a:lnSpc>
                <a:spcPct val="100000"/>
              </a:lnSpc>
              <a:spcBef>
                <a:spcPts val="105"/>
              </a:spcBef>
            </a:pPr>
            <a:r>
              <a:rPr lang="en-US" sz="1400" b="1" dirty="0">
                <a:latin typeface="Open Sans" panose="020B0606030504020204" pitchFamily="34" charset="0"/>
                <a:ea typeface="Open Sans" panose="020B0606030504020204" pitchFamily="34" charset="0"/>
                <a:cs typeface="Open Sans" panose="020B0606030504020204" pitchFamily="34" charset="0"/>
              </a:rPr>
              <a:t>EMPLOYER / </a:t>
            </a:r>
            <a:r>
              <a:rPr lang="en-US" sz="1400" dirty="0" err="1">
                <a:latin typeface="Open Sans" panose="020B0606030504020204" pitchFamily="34" charset="0"/>
                <a:ea typeface="Open Sans" panose="020B0606030504020204" pitchFamily="34" charset="0"/>
                <a:cs typeface="Open Sans" panose="020B0606030504020204" pitchFamily="34" charset="0"/>
              </a:rPr>
              <a:t>Conlin</a:t>
            </a:r>
            <a:r>
              <a:rPr lang="en-US" sz="1400" dirty="0">
                <a:latin typeface="Open Sans" panose="020B0606030504020204" pitchFamily="34" charset="0"/>
                <a:ea typeface="Open Sans" panose="020B0606030504020204" pitchFamily="34" charset="0"/>
                <a:cs typeface="Open Sans" panose="020B0606030504020204" pitchFamily="34" charset="0"/>
              </a:rPr>
              <a:t> Columbia</a:t>
            </a:r>
          </a:p>
          <a:p>
            <a:pPr marL="12700">
              <a:lnSpc>
                <a:spcPct val="100000"/>
              </a:lnSpc>
              <a:spcBef>
                <a:spcPts val="105"/>
              </a:spcBef>
            </a:pPr>
            <a:endParaRPr lang="en-US" sz="1600" dirty="0">
              <a:latin typeface="Open Sans" panose="020B0606030504020204" pitchFamily="34" charset="0"/>
              <a:ea typeface="Open Sans" panose="020B0606030504020204" pitchFamily="34" charset="0"/>
              <a:cs typeface="Open Sans" panose="020B0606030504020204" pitchFamily="34" charset="0"/>
            </a:endParaRPr>
          </a:p>
          <a:p>
            <a:pPr marL="12700" marR="786765">
              <a:lnSpc>
                <a:spcPts val="1660"/>
              </a:lnSpc>
            </a:pPr>
            <a:r>
              <a:rPr lang="en-US" sz="1400" b="1" dirty="0">
                <a:latin typeface="Open Sans" panose="020B0606030504020204" pitchFamily="34" charset="0"/>
                <a:ea typeface="Open Sans" panose="020B0606030504020204" pitchFamily="34" charset="0"/>
                <a:cs typeface="Open Sans" panose="020B0606030504020204" pitchFamily="34" charset="0"/>
              </a:rPr>
              <a:t>PLANNING FOCUS / </a:t>
            </a:r>
            <a:r>
              <a:rPr lang="en-US" sz="1400" dirty="0">
                <a:latin typeface="Open Sans" panose="020B0606030504020204" pitchFamily="34" charset="0"/>
                <a:ea typeface="Open Sans" panose="020B0606030504020204" pitchFamily="34" charset="0"/>
                <a:cs typeface="Open Sans" panose="020B0606030504020204" pitchFamily="34" charset="0"/>
              </a:rPr>
              <a:t>Affordable Housing; Sustainable Development; Food Policy; Resilience/Emergency Management; Community/Neighborhood Planning; Local Government; Policy Development/Implementation</a:t>
            </a:r>
          </a:p>
          <a:p>
            <a:pPr>
              <a:lnSpc>
                <a:spcPct val="100000"/>
              </a:lnSpc>
              <a:spcBef>
                <a:spcPts val="40"/>
              </a:spcBef>
            </a:pPr>
            <a:endParaRPr lang="en-US" sz="1450" dirty="0">
              <a:latin typeface="Open Sans" panose="020B0606030504020204" pitchFamily="34" charset="0"/>
              <a:ea typeface="Open Sans" panose="020B0606030504020204" pitchFamily="34" charset="0"/>
              <a:cs typeface="Open Sans" panose="020B0606030504020204" pitchFamily="34" charset="0"/>
            </a:endParaRPr>
          </a:p>
          <a:p>
            <a:pPr marL="12700">
              <a:lnSpc>
                <a:spcPct val="100000"/>
              </a:lnSpc>
            </a:pPr>
            <a:r>
              <a:rPr lang="en-US" sz="1400" b="1" spc="-5" dirty="0">
                <a:latin typeface="Open Sans" panose="020B0606030504020204" pitchFamily="34" charset="0"/>
                <a:ea typeface="Open Sans" panose="020B0606030504020204" pitchFamily="34" charset="0"/>
                <a:cs typeface="Open Sans" panose="020B0606030504020204" pitchFamily="34" charset="0"/>
              </a:rPr>
              <a:t>MOST </a:t>
            </a:r>
            <a:r>
              <a:rPr lang="en-US" sz="1400" b="1" dirty="0">
                <a:latin typeface="Open Sans" panose="020B0606030504020204" pitchFamily="34" charset="0"/>
                <a:ea typeface="Open Sans" panose="020B0606030504020204" pitchFamily="34" charset="0"/>
                <a:cs typeface="Open Sans" panose="020B0606030504020204" pitchFamily="34" charset="0"/>
              </a:rPr>
              <a:t>INTERESTING PROJECT AS A PLANNER</a:t>
            </a:r>
            <a:r>
              <a:rPr lang="en-US" sz="1400" b="1" spc="-130" dirty="0">
                <a:latin typeface="Open Sans" panose="020B0606030504020204" pitchFamily="34" charset="0"/>
                <a:ea typeface="Open Sans" panose="020B0606030504020204" pitchFamily="34" charset="0"/>
                <a:cs typeface="Open Sans" panose="020B0606030504020204" pitchFamily="34" charset="0"/>
              </a:rPr>
              <a:t> </a:t>
            </a:r>
            <a:r>
              <a:rPr lang="en-US" sz="1400" b="1" dirty="0">
                <a:latin typeface="Open Sans" panose="020B0606030504020204" pitchFamily="34" charset="0"/>
                <a:ea typeface="Open Sans" panose="020B0606030504020204" pitchFamily="34" charset="0"/>
                <a:cs typeface="Open Sans" panose="020B0606030504020204" pitchFamily="34" charset="0"/>
              </a:rPr>
              <a:t>/ </a:t>
            </a:r>
            <a:r>
              <a:rPr lang="en-US" sz="1400" dirty="0">
                <a:latin typeface="Open Sans" panose="020B0606030504020204" pitchFamily="34" charset="0"/>
                <a:ea typeface="Open Sans" panose="020B0606030504020204" pitchFamily="34" charset="0"/>
                <a:cs typeface="Open Sans" panose="020B0606030504020204" pitchFamily="34" charset="0"/>
              </a:rPr>
              <a:t>Stewarding 37 Neighborhood Plans to adoption and implementation; writing Food Policy Plans for Tacoma, Auburn, Seattle, and Riverside, CA</a:t>
            </a:r>
            <a:endParaRPr lang="en-US" sz="1400" b="1" dirty="0">
              <a:latin typeface="Open Sans" panose="020B0606030504020204" pitchFamily="34" charset="0"/>
              <a:ea typeface="Open Sans" panose="020B0606030504020204" pitchFamily="34" charset="0"/>
              <a:cs typeface="Open Sans" panose="020B0606030504020204" pitchFamily="34" charset="0"/>
            </a:endParaRPr>
          </a:p>
          <a:p>
            <a:pPr marL="12700">
              <a:lnSpc>
                <a:spcPct val="100000"/>
              </a:lnSpc>
            </a:pPr>
            <a:endParaRPr lang="en-US" sz="1400" b="1" dirty="0">
              <a:latin typeface="Open Sans" panose="020B0606030504020204" pitchFamily="34" charset="0"/>
              <a:ea typeface="Open Sans" panose="020B0606030504020204" pitchFamily="34" charset="0"/>
              <a:cs typeface="Open Sans" panose="020B0606030504020204" pitchFamily="34" charset="0"/>
            </a:endParaRPr>
          </a:p>
          <a:p>
            <a:pPr marL="12700">
              <a:lnSpc>
                <a:spcPct val="100000"/>
              </a:lnSpc>
            </a:pPr>
            <a:r>
              <a:rPr lang="en-US" sz="1400" b="1" dirty="0">
                <a:latin typeface="Open Sans" panose="020B0606030504020204" pitchFamily="34" charset="0"/>
                <a:ea typeface="Open Sans" panose="020B0606030504020204" pitchFamily="34" charset="0"/>
                <a:cs typeface="Open Sans" panose="020B0606030504020204" pitchFamily="34" charset="0"/>
              </a:rPr>
              <a:t>EDUCATION / </a:t>
            </a:r>
            <a:r>
              <a:rPr lang="en-US" sz="1400" dirty="0">
                <a:latin typeface="Open Sans" panose="020B0606030504020204" pitchFamily="34" charset="0"/>
                <a:ea typeface="Open Sans" panose="020B0606030504020204" pitchFamily="34" charset="0"/>
                <a:cs typeface="Open Sans" panose="020B0606030504020204" pitchFamily="34" charset="0"/>
              </a:rPr>
              <a:t>MA </a:t>
            </a:r>
            <a:r>
              <a:rPr lang="en-US" sz="1400" dirty="0" err="1">
                <a:latin typeface="Open Sans" panose="020B0606030504020204" pitchFamily="34" charset="0"/>
                <a:ea typeface="Open Sans" panose="020B0606030504020204" pitchFamily="34" charset="0"/>
                <a:cs typeface="Open Sans" panose="020B0606030504020204" pitchFamily="34" charset="0"/>
              </a:rPr>
              <a:t>Poli</a:t>
            </a:r>
            <a:r>
              <a:rPr lang="en-US" sz="1400" dirty="0">
                <a:latin typeface="Open Sans" panose="020B0606030504020204" pitchFamily="34" charset="0"/>
                <a:ea typeface="Open Sans" panose="020B0606030504020204" pitchFamily="34" charset="0"/>
                <a:cs typeface="Open Sans" panose="020B0606030504020204" pitchFamily="34" charset="0"/>
              </a:rPr>
              <a:t> </a:t>
            </a:r>
            <a:r>
              <a:rPr lang="en-US" sz="1400" dirty="0" err="1">
                <a:latin typeface="Open Sans" panose="020B0606030504020204" pitchFamily="34" charset="0"/>
                <a:ea typeface="Open Sans" panose="020B0606030504020204" pitchFamily="34" charset="0"/>
                <a:cs typeface="Open Sans" panose="020B0606030504020204" pitchFamily="34" charset="0"/>
              </a:rPr>
              <a:t>Sci</a:t>
            </a:r>
            <a:r>
              <a:rPr lang="en-US" sz="1400" dirty="0">
                <a:latin typeface="Open Sans" panose="020B0606030504020204" pitchFamily="34" charset="0"/>
                <a:ea typeface="Open Sans" panose="020B0606030504020204" pitchFamily="34" charset="0"/>
                <a:cs typeface="Open Sans" panose="020B0606030504020204" pitchFamily="34" charset="0"/>
              </a:rPr>
              <a:t>; BA History</a:t>
            </a:r>
          </a:p>
          <a:p>
            <a:pPr>
              <a:lnSpc>
                <a:spcPct val="100000"/>
              </a:lnSpc>
              <a:spcBef>
                <a:spcPts val="30"/>
              </a:spcBef>
            </a:pPr>
            <a:endParaRPr lang="en-US" sz="1600" dirty="0">
              <a:latin typeface="Open Sans" panose="020B0606030504020204" pitchFamily="34" charset="0"/>
              <a:ea typeface="Open Sans" panose="020B0606030504020204" pitchFamily="34" charset="0"/>
              <a:cs typeface="Open Sans" panose="020B0606030504020204" pitchFamily="34" charset="0"/>
            </a:endParaRPr>
          </a:p>
          <a:p>
            <a:pPr marL="12700">
              <a:lnSpc>
                <a:spcPct val="100000"/>
              </a:lnSpc>
            </a:pPr>
            <a:r>
              <a:rPr lang="en-US" sz="1400" b="1" dirty="0">
                <a:latin typeface="Open Sans" panose="020B0606030504020204" pitchFamily="34" charset="0"/>
                <a:ea typeface="Open Sans" panose="020B0606030504020204" pitchFamily="34" charset="0"/>
                <a:cs typeface="Open Sans" panose="020B0606030504020204" pitchFamily="34" charset="0"/>
              </a:rPr>
              <a:t>YEARS PLANNING / </a:t>
            </a:r>
            <a:r>
              <a:rPr lang="en-US" sz="1400" dirty="0">
                <a:latin typeface="Open Sans" panose="020B0606030504020204" pitchFamily="34" charset="0"/>
                <a:ea typeface="Open Sans" panose="020B0606030504020204" pitchFamily="34" charset="0"/>
                <a:cs typeface="Open Sans" panose="020B0606030504020204" pitchFamily="34" charset="0"/>
              </a:rPr>
              <a:t>Depends on how broadly you define planning… up to 46</a:t>
            </a:r>
          </a:p>
          <a:p>
            <a:pPr marL="12700">
              <a:lnSpc>
                <a:spcPct val="100000"/>
              </a:lnSpc>
            </a:pPr>
            <a:endParaRPr lang="en-US" sz="1550" dirty="0">
              <a:latin typeface="Open Sans" panose="020B0606030504020204" pitchFamily="34" charset="0"/>
              <a:ea typeface="Open Sans" panose="020B0606030504020204" pitchFamily="34" charset="0"/>
              <a:cs typeface="Open Sans" panose="020B0606030504020204" pitchFamily="34" charset="0"/>
            </a:endParaRPr>
          </a:p>
          <a:p>
            <a:pPr marL="12700">
              <a:lnSpc>
                <a:spcPts val="1675"/>
              </a:lnSpc>
            </a:pPr>
            <a:r>
              <a:rPr lang="en-US" sz="1400" b="1" dirty="0">
                <a:latin typeface="Open Sans" panose="020B0606030504020204" pitchFamily="34" charset="0"/>
                <a:ea typeface="Open Sans" panose="020B0606030504020204" pitchFamily="34" charset="0"/>
                <a:cs typeface="Open Sans" panose="020B0606030504020204" pitchFamily="34" charset="0"/>
              </a:rPr>
              <a:t>WHY I PURSUED PLANNING AS A </a:t>
            </a:r>
            <a:r>
              <a:rPr lang="en-US" sz="1400" b="1" spc="-5" dirty="0">
                <a:latin typeface="Open Sans" panose="020B0606030504020204" pitchFamily="34" charset="0"/>
                <a:ea typeface="Open Sans" panose="020B0606030504020204" pitchFamily="34" charset="0"/>
                <a:cs typeface="Open Sans" panose="020B0606030504020204" pitchFamily="34" charset="0"/>
              </a:rPr>
              <a:t>PROFESSION</a:t>
            </a:r>
            <a:r>
              <a:rPr lang="en-US" sz="1400" b="1" spc="-120" dirty="0">
                <a:latin typeface="Open Sans" panose="020B0606030504020204" pitchFamily="34" charset="0"/>
                <a:ea typeface="Open Sans" panose="020B0606030504020204" pitchFamily="34" charset="0"/>
                <a:cs typeface="Open Sans" panose="020B0606030504020204" pitchFamily="34" charset="0"/>
              </a:rPr>
              <a:t> </a:t>
            </a:r>
            <a:r>
              <a:rPr lang="en-US" sz="1400" b="1" dirty="0">
                <a:latin typeface="Open Sans" panose="020B0606030504020204" pitchFamily="34" charset="0"/>
                <a:ea typeface="Open Sans" panose="020B0606030504020204" pitchFamily="34" charset="0"/>
                <a:cs typeface="Open Sans" panose="020B0606030504020204" pitchFamily="34" charset="0"/>
              </a:rPr>
              <a:t>/ </a:t>
            </a:r>
            <a:r>
              <a:rPr lang="en-US" sz="1400" dirty="0">
                <a:latin typeface="Open Sans" panose="020B0606030504020204" pitchFamily="34" charset="0"/>
                <a:ea typeface="Open Sans" panose="020B0606030504020204" pitchFamily="34" charset="0"/>
                <a:cs typeface="Open Sans" panose="020B0606030504020204" pitchFamily="34" charset="0"/>
              </a:rPr>
              <a:t>My passion and profession is community/sustainable development</a:t>
            </a:r>
          </a:p>
          <a:p>
            <a:pPr>
              <a:lnSpc>
                <a:spcPct val="100000"/>
              </a:lnSpc>
              <a:spcBef>
                <a:spcPts val="35"/>
              </a:spcBef>
            </a:pPr>
            <a:endParaRPr lang="en-US" sz="1550" dirty="0">
              <a:latin typeface="Open Sans" panose="020B0606030504020204" pitchFamily="34" charset="0"/>
              <a:ea typeface="Open Sans" panose="020B0606030504020204" pitchFamily="34" charset="0"/>
              <a:cs typeface="Open Sans" panose="020B0606030504020204" pitchFamily="34" charset="0"/>
            </a:endParaRPr>
          </a:p>
          <a:p>
            <a:pPr marL="12700" marR="116205"/>
            <a:r>
              <a:rPr lang="en-US" sz="1400" b="1" dirty="0">
                <a:latin typeface="Open Sans" panose="020B0606030504020204" pitchFamily="34" charset="0"/>
                <a:ea typeface="Open Sans" panose="020B0606030504020204" pitchFamily="34" charset="0"/>
                <a:cs typeface="Open Sans" panose="020B0606030504020204" pitchFamily="34" charset="0"/>
              </a:rPr>
              <a:t>PAST WORK EXPERIENCE / </a:t>
            </a:r>
            <a:r>
              <a:rPr lang="en-US" sz="1400" dirty="0">
                <a:latin typeface="Open Sans" panose="020B0606030504020204" pitchFamily="34" charset="0"/>
                <a:ea typeface="Open Sans" panose="020B0606030504020204" pitchFamily="34" charset="0"/>
                <a:cs typeface="Open Sans" panose="020B0606030504020204" pitchFamily="34" charset="0"/>
              </a:rPr>
              <a:t>Seattle City Council; Publisher, YES! Magazine; Director, Community and Environment Department, </a:t>
            </a:r>
            <a:r>
              <a:rPr lang="en-US" sz="1400" dirty="0" err="1">
                <a:latin typeface="Open Sans" panose="020B0606030504020204" pitchFamily="34" charset="0"/>
                <a:ea typeface="Open Sans" panose="020B0606030504020204" pitchFamily="34" charset="0"/>
                <a:cs typeface="Open Sans" panose="020B0606030504020204" pitchFamily="34" charset="0"/>
              </a:rPr>
              <a:t>Metrocenter</a:t>
            </a:r>
            <a:r>
              <a:rPr lang="en-US" sz="1400" dirty="0">
                <a:latin typeface="Open Sans" panose="020B0606030504020204" pitchFamily="34" charset="0"/>
                <a:ea typeface="Open Sans" panose="020B0606030504020204" pitchFamily="34" charset="0"/>
                <a:cs typeface="Open Sans" panose="020B0606030504020204" pitchFamily="34" charset="0"/>
              </a:rPr>
              <a:t> YMCA; developer, consultant, and adjunct faculty; Ingham County, MI, Board of Commissioners</a:t>
            </a:r>
          </a:p>
        </p:txBody>
      </p:sp>
      <p:sp>
        <p:nvSpPr>
          <p:cNvPr id="4" name="object 4"/>
          <p:cNvSpPr/>
          <p:nvPr/>
        </p:nvSpPr>
        <p:spPr>
          <a:xfrm>
            <a:off x="935736" y="1265311"/>
            <a:ext cx="1904999" cy="96011"/>
          </a:xfrm>
          <a:prstGeom prst="rect">
            <a:avLst/>
          </a:prstGeom>
          <a:blipFill>
            <a:blip r:embed="rId2" cstate="print"/>
            <a:stretch>
              <a:fillRect/>
            </a:stretch>
          </a:blipFill>
        </p:spPr>
        <p:txBody>
          <a:bodyPr wrap="square" lIns="0" tIns="0" rIns="0" bIns="0" rtlCol="0"/>
          <a:lstStyle/>
          <a:p>
            <a:endParaRPr/>
          </a:p>
        </p:txBody>
      </p:sp>
      <p:sp>
        <p:nvSpPr>
          <p:cNvPr id="5" name="object 5"/>
          <p:cNvSpPr/>
          <p:nvPr/>
        </p:nvSpPr>
        <p:spPr>
          <a:xfrm>
            <a:off x="6412999" y="0"/>
            <a:ext cx="2103120" cy="7772400"/>
          </a:xfrm>
          <a:custGeom>
            <a:avLst/>
            <a:gdLst/>
            <a:ahLst/>
            <a:cxnLst/>
            <a:rect l="l" t="t" r="r" b="b"/>
            <a:pathLst>
              <a:path w="2103120" h="7772400">
                <a:moveTo>
                  <a:pt x="2102853" y="0"/>
                </a:moveTo>
                <a:lnTo>
                  <a:pt x="0" y="7772400"/>
                </a:lnTo>
                <a:lnTo>
                  <a:pt x="2102853" y="7772400"/>
                </a:lnTo>
                <a:lnTo>
                  <a:pt x="2102853" y="0"/>
                </a:lnTo>
                <a:close/>
              </a:path>
            </a:pathLst>
          </a:custGeom>
          <a:solidFill>
            <a:srgbClr val="D7D9DA"/>
          </a:solidFill>
        </p:spPr>
        <p:txBody>
          <a:bodyPr wrap="square" lIns="0" tIns="0" rIns="0" bIns="0" rtlCol="0"/>
          <a:lstStyle/>
          <a:p>
            <a:endParaRPr/>
          </a:p>
        </p:txBody>
      </p:sp>
      <p:sp>
        <p:nvSpPr>
          <p:cNvPr id="6" name="object 6"/>
          <p:cNvSpPr/>
          <p:nvPr/>
        </p:nvSpPr>
        <p:spPr>
          <a:xfrm>
            <a:off x="8516111" y="0"/>
            <a:ext cx="1541780" cy="7772400"/>
          </a:xfrm>
          <a:custGeom>
            <a:avLst/>
            <a:gdLst/>
            <a:ahLst/>
            <a:cxnLst/>
            <a:rect l="l" t="t" r="r" b="b"/>
            <a:pathLst>
              <a:path w="1541779" h="7772400">
                <a:moveTo>
                  <a:pt x="0" y="7772400"/>
                </a:moveTo>
                <a:lnTo>
                  <a:pt x="1541767" y="7772400"/>
                </a:lnTo>
                <a:lnTo>
                  <a:pt x="1541767" y="0"/>
                </a:lnTo>
                <a:lnTo>
                  <a:pt x="0" y="0"/>
                </a:lnTo>
                <a:lnTo>
                  <a:pt x="0" y="7772400"/>
                </a:lnTo>
                <a:close/>
              </a:path>
            </a:pathLst>
          </a:custGeom>
          <a:solidFill>
            <a:srgbClr val="D7D9DA"/>
          </a:solidFill>
        </p:spPr>
        <p:txBody>
          <a:bodyPr wrap="square" lIns="0" tIns="0" rIns="0" bIns="0" rtlCol="0"/>
          <a:lstStyle/>
          <a:p>
            <a:endParaRPr/>
          </a:p>
        </p:txBody>
      </p:sp>
      <p:sp>
        <p:nvSpPr>
          <p:cNvPr id="8" name="TextBox 7"/>
          <p:cNvSpPr txBox="1"/>
          <p:nvPr/>
        </p:nvSpPr>
        <p:spPr>
          <a:xfrm>
            <a:off x="805152" y="333381"/>
            <a:ext cx="4066075" cy="707886"/>
          </a:xfrm>
          <a:prstGeom prst="rect">
            <a:avLst/>
          </a:prstGeom>
          <a:noFill/>
        </p:spPr>
        <p:txBody>
          <a:bodyPr wrap="square" rtlCol="0">
            <a:spAutoFit/>
          </a:bodyPr>
          <a:lstStyle/>
          <a:p>
            <a:r>
              <a:rPr lang="en-US" sz="4000" dirty="0">
                <a:latin typeface="Uni Sans"/>
                <a:ea typeface="Open Sans" panose="020B0606030504020204" pitchFamily="34" charset="0"/>
                <a:cs typeface="Open Sans" panose="020B0606030504020204" pitchFamily="34" charset="0"/>
              </a:rPr>
              <a:t>Richard </a:t>
            </a:r>
            <a:r>
              <a:rPr lang="en-US" sz="4000" dirty="0" err="1">
                <a:latin typeface="Uni Sans"/>
                <a:ea typeface="Open Sans" panose="020B0606030504020204" pitchFamily="34" charset="0"/>
                <a:cs typeface="Open Sans" panose="020B0606030504020204" pitchFamily="34" charset="0"/>
              </a:rPr>
              <a:t>Conlin</a:t>
            </a:r>
            <a:endParaRPr lang="en-US" sz="4000" dirty="0">
              <a:latin typeface="Uni Sans"/>
              <a:ea typeface="Open Sans" panose="020B0606030504020204" pitchFamily="34" charset="0"/>
              <a:cs typeface="Open Sans" panose="020B0606030504020204" pitchFamily="34" charset="0"/>
            </a:endParaRPr>
          </a:p>
        </p:txBody>
      </p:sp>
      <p:pic>
        <p:nvPicPr>
          <p:cNvPr id="10" name="Picture 9">
            <a:extLst>
              <a:ext uri="{FF2B5EF4-FFF2-40B4-BE49-F238E27FC236}">
                <a16:creationId xmlns:a16="http://schemas.microsoft.com/office/drawing/2014/main" id="{B8A2F349-D148-F847-8704-8C92F120F6D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12610" y="533400"/>
            <a:ext cx="2165684" cy="2743200"/>
          </a:xfrm>
          <a:prstGeom prst="rect">
            <a:avLst/>
          </a:prstGeom>
        </p:spPr>
      </p:pic>
    </p:spTree>
    <p:extLst>
      <p:ext uri="{BB962C8B-B14F-4D97-AF65-F5344CB8AC3E}">
        <p14:creationId xmlns:p14="http://schemas.microsoft.com/office/powerpoint/2010/main" val="30713390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txBox="1"/>
          <p:nvPr/>
        </p:nvSpPr>
        <p:spPr>
          <a:xfrm>
            <a:off x="932064" y="1524000"/>
            <a:ext cx="5477256" cy="4342856"/>
          </a:xfrm>
          <a:prstGeom prst="rect">
            <a:avLst/>
          </a:prstGeom>
        </p:spPr>
        <p:txBody>
          <a:bodyPr vert="horz" wrap="square" lIns="0" tIns="13335" rIns="0" bIns="0" rtlCol="0">
            <a:spAutoFit/>
          </a:bodyPr>
          <a:lstStyle/>
          <a:p>
            <a:pPr marL="12700">
              <a:lnSpc>
                <a:spcPct val="100000"/>
              </a:lnSpc>
              <a:spcBef>
                <a:spcPts val="95"/>
              </a:spcBef>
            </a:pPr>
            <a:r>
              <a:rPr lang="en-US" sz="1400" b="1" dirty="0">
                <a:latin typeface="Open Sans" panose="020B0606030504020204" pitchFamily="34" charset="0"/>
                <a:ea typeface="Open Sans" panose="020B0606030504020204" pitchFamily="34" charset="0"/>
                <a:cs typeface="Open Sans" panose="020B0606030504020204" pitchFamily="34" charset="0"/>
              </a:rPr>
              <a:t>EMPLOYER / </a:t>
            </a:r>
            <a:r>
              <a:rPr lang="en-US" sz="1400" dirty="0">
                <a:latin typeface="Open Sans" panose="020B0606030504020204" pitchFamily="34" charset="0"/>
                <a:ea typeface="Open Sans" panose="020B0606030504020204" pitchFamily="34" charset="0"/>
                <a:cs typeface="Open Sans" panose="020B0606030504020204" pitchFamily="34" charset="0"/>
              </a:rPr>
              <a:t>Seattle Public Utilities – Strategic Advisor in the Drainage &amp; Wastewater Division </a:t>
            </a:r>
          </a:p>
          <a:p>
            <a:pPr marL="12700">
              <a:lnSpc>
                <a:spcPct val="100000"/>
              </a:lnSpc>
              <a:spcBef>
                <a:spcPts val="95"/>
              </a:spcBef>
            </a:pPr>
            <a:r>
              <a:rPr lang="en-US" sz="1400" dirty="0">
                <a:latin typeface="Open Sans" panose="020B0606030504020204" pitchFamily="34" charset="0"/>
                <a:ea typeface="Open Sans" panose="020B0606030504020204" pitchFamily="34" charset="0"/>
                <a:cs typeface="Open Sans" panose="020B0606030504020204" pitchFamily="34" charset="0"/>
              </a:rPr>
              <a:t>Emerging Leader – Capitol Hill Housing PDA Board</a:t>
            </a:r>
            <a:r>
              <a:rPr lang="en-US" sz="1400" dirty="0">
                <a:solidFill>
                  <a:schemeClr val="bg1"/>
                </a:solidFill>
                <a:latin typeface="Open Sans" panose="020B0606030504020204" pitchFamily="34" charset="0"/>
                <a:ea typeface="Open Sans" panose="020B0606030504020204" pitchFamily="34" charset="0"/>
                <a:cs typeface="Open Sans" panose="020B0606030504020204" pitchFamily="34" charset="0"/>
              </a:rPr>
              <a:t> Seattle Office of Planning and Community Development </a:t>
            </a:r>
            <a:endParaRPr lang="en-US" sz="1400" dirty="0">
              <a:latin typeface="Open Sans" panose="020B0606030504020204" pitchFamily="34" charset="0"/>
              <a:ea typeface="Open Sans" panose="020B0606030504020204" pitchFamily="34" charset="0"/>
              <a:cs typeface="Open Sans" panose="020B0606030504020204" pitchFamily="34" charset="0"/>
            </a:endParaRPr>
          </a:p>
          <a:p>
            <a:pPr marL="12700" marR="743585">
              <a:lnSpc>
                <a:spcPct val="100699"/>
              </a:lnSpc>
              <a:spcBef>
                <a:spcPts val="5"/>
              </a:spcBef>
            </a:pPr>
            <a:r>
              <a:rPr lang="en-US" sz="1400" b="1" dirty="0">
                <a:latin typeface="Open Sans" panose="020B0606030504020204" pitchFamily="34" charset="0"/>
                <a:ea typeface="Open Sans" panose="020B0606030504020204" pitchFamily="34" charset="0"/>
                <a:cs typeface="Open Sans" panose="020B0606030504020204" pitchFamily="34" charset="0"/>
              </a:rPr>
              <a:t>PLANNING FOCUS /</a:t>
            </a:r>
            <a:r>
              <a:rPr lang="en-US" sz="1400" dirty="0">
                <a:latin typeface="Open Sans" panose="020B0606030504020204" pitchFamily="34" charset="0"/>
                <a:ea typeface="Open Sans" panose="020B0606030504020204" pitchFamily="34" charset="0"/>
                <a:cs typeface="Open Sans" panose="020B0606030504020204" pitchFamily="34" charset="0"/>
              </a:rPr>
              <a:t> Environmental Justice, Movement building, equitable engagement, creative facilitation, infrastructure investments</a:t>
            </a:r>
          </a:p>
          <a:p>
            <a:pPr marL="12700" marR="743585">
              <a:lnSpc>
                <a:spcPct val="100699"/>
              </a:lnSpc>
              <a:spcBef>
                <a:spcPts val="5"/>
              </a:spcBef>
            </a:pPr>
            <a:endParaRPr lang="en-US" sz="1400" dirty="0">
              <a:latin typeface="Open Sans" panose="020B0606030504020204" pitchFamily="34" charset="0"/>
              <a:ea typeface="Open Sans" panose="020B0606030504020204" pitchFamily="34" charset="0"/>
              <a:cs typeface="Open Sans" panose="020B0606030504020204" pitchFamily="34" charset="0"/>
            </a:endParaRPr>
          </a:p>
          <a:p>
            <a:pPr marL="12700"/>
            <a:r>
              <a:rPr lang="en-US" sz="1400" b="1" spc="-5" dirty="0">
                <a:latin typeface="Open Sans" panose="020B0606030504020204" pitchFamily="34" charset="0"/>
                <a:ea typeface="Open Sans" panose="020B0606030504020204" pitchFamily="34" charset="0"/>
                <a:cs typeface="Open Sans" panose="020B0606030504020204" pitchFamily="34" charset="0"/>
              </a:rPr>
              <a:t>MOST </a:t>
            </a:r>
            <a:r>
              <a:rPr lang="en-US" sz="1400" b="1" dirty="0">
                <a:latin typeface="Open Sans" panose="020B0606030504020204" pitchFamily="34" charset="0"/>
                <a:ea typeface="Open Sans" panose="020B0606030504020204" pitchFamily="34" charset="0"/>
                <a:cs typeface="Open Sans" panose="020B0606030504020204" pitchFamily="34" charset="0"/>
              </a:rPr>
              <a:t>INTERESTING PROJECT AS A PLANNER</a:t>
            </a:r>
            <a:r>
              <a:rPr lang="en-US" sz="1400" b="1" spc="-130" dirty="0">
                <a:latin typeface="Open Sans" panose="020B0606030504020204" pitchFamily="34" charset="0"/>
                <a:ea typeface="Open Sans" panose="020B0606030504020204" pitchFamily="34" charset="0"/>
                <a:cs typeface="Open Sans" panose="020B0606030504020204" pitchFamily="34" charset="0"/>
              </a:rPr>
              <a:t> </a:t>
            </a:r>
            <a:r>
              <a:rPr lang="en-US" sz="1400" b="1" dirty="0">
                <a:latin typeface="Open Sans" panose="020B0606030504020204" pitchFamily="34" charset="0"/>
                <a:ea typeface="Open Sans" panose="020B0606030504020204" pitchFamily="34" charset="0"/>
                <a:cs typeface="Open Sans" panose="020B0606030504020204" pitchFamily="34" charset="0"/>
              </a:rPr>
              <a:t>/ </a:t>
            </a:r>
            <a:r>
              <a:rPr lang="en-US" sz="1400" dirty="0">
                <a:latin typeface="Open Sans" panose="020B0606030504020204" pitchFamily="34" charset="0"/>
                <a:ea typeface="Open Sans" panose="020B0606030504020204" pitchFamily="34" charset="0"/>
                <a:cs typeface="Open Sans" panose="020B0606030504020204" pitchFamily="34" charset="0"/>
              </a:rPr>
              <a:t>Equity &amp; Environment Initiative </a:t>
            </a:r>
          </a:p>
          <a:p>
            <a:pPr marL="12700">
              <a:lnSpc>
                <a:spcPct val="100000"/>
              </a:lnSpc>
            </a:pPr>
            <a:endParaRPr lang="en-US" sz="1400" dirty="0">
              <a:latin typeface="Open Sans" panose="020B0606030504020204" pitchFamily="34" charset="0"/>
              <a:ea typeface="Open Sans" panose="020B0606030504020204" pitchFamily="34" charset="0"/>
              <a:cs typeface="Open Sans" panose="020B0606030504020204" pitchFamily="34" charset="0"/>
            </a:endParaRPr>
          </a:p>
          <a:p>
            <a:pPr marL="12700" marR="5080">
              <a:lnSpc>
                <a:spcPts val="1660"/>
              </a:lnSpc>
              <a:spcBef>
                <a:spcPts val="5"/>
              </a:spcBef>
            </a:pPr>
            <a:r>
              <a:rPr lang="en-US" sz="1400" b="1" dirty="0">
                <a:latin typeface="Open Sans" panose="020B0606030504020204" pitchFamily="34" charset="0"/>
                <a:ea typeface="Open Sans" panose="020B0606030504020204" pitchFamily="34" charset="0"/>
                <a:cs typeface="Open Sans" panose="020B0606030504020204" pitchFamily="34" charset="0"/>
              </a:rPr>
              <a:t>EDUCATION / </a:t>
            </a:r>
            <a:r>
              <a:rPr lang="en-US" sz="1400" dirty="0">
                <a:latin typeface="Open Sans" panose="020B0606030504020204" pitchFamily="34" charset="0"/>
                <a:ea typeface="Open Sans" panose="020B0606030504020204" pitchFamily="34" charset="0"/>
                <a:cs typeface="Open Sans" panose="020B0606030504020204" pitchFamily="34" charset="0"/>
              </a:rPr>
              <a:t>UW MUP – Real Estate specialization &amp; Historic Preservation Certificate, Seattle U BA in Public Administration</a:t>
            </a:r>
          </a:p>
          <a:p>
            <a:pPr marL="12700" marR="5080">
              <a:lnSpc>
                <a:spcPts val="1660"/>
              </a:lnSpc>
              <a:spcBef>
                <a:spcPts val="5"/>
              </a:spcBef>
            </a:pPr>
            <a:endParaRPr lang="en-US" sz="1400" dirty="0">
              <a:latin typeface="Open Sans" panose="020B0606030504020204" pitchFamily="34" charset="0"/>
              <a:ea typeface="Open Sans" panose="020B0606030504020204" pitchFamily="34" charset="0"/>
              <a:cs typeface="Open Sans" panose="020B0606030504020204" pitchFamily="34" charset="0"/>
            </a:endParaRPr>
          </a:p>
          <a:p>
            <a:pPr marL="12700">
              <a:lnSpc>
                <a:spcPct val="100000"/>
              </a:lnSpc>
            </a:pPr>
            <a:r>
              <a:rPr lang="en-US" sz="1400" b="1" dirty="0">
                <a:latin typeface="Open Sans" panose="020B0606030504020204" pitchFamily="34" charset="0"/>
                <a:ea typeface="Open Sans" panose="020B0606030504020204" pitchFamily="34" charset="0"/>
                <a:cs typeface="Open Sans" panose="020B0606030504020204" pitchFamily="34" charset="0"/>
              </a:rPr>
              <a:t>YEARS PLANNING / </a:t>
            </a:r>
            <a:r>
              <a:rPr lang="en-US" sz="1400" spc="-60" dirty="0">
                <a:latin typeface="Open Sans" panose="020B0606030504020204" pitchFamily="34" charset="0"/>
                <a:ea typeface="Open Sans" panose="020B0606030504020204" pitchFamily="34" charset="0"/>
                <a:cs typeface="Open Sans" panose="020B0606030504020204" pitchFamily="34" charset="0"/>
              </a:rPr>
              <a:t>5 years</a:t>
            </a:r>
            <a:endParaRPr lang="en-US" sz="1400" dirty="0">
              <a:latin typeface="Open Sans" panose="020B0606030504020204" pitchFamily="34" charset="0"/>
              <a:ea typeface="Open Sans" panose="020B0606030504020204" pitchFamily="34" charset="0"/>
              <a:cs typeface="Open Sans" panose="020B0606030504020204" pitchFamily="34" charset="0"/>
            </a:endParaRPr>
          </a:p>
          <a:p>
            <a:pPr>
              <a:lnSpc>
                <a:spcPct val="100000"/>
              </a:lnSpc>
              <a:spcBef>
                <a:spcPts val="15"/>
              </a:spcBef>
            </a:pPr>
            <a:endParaRPr lang="en-US" sz="1400" dirty="0">
              <a:latin typeface="Open Sans" panose="020B0606030504020204" pitchFamily="34" charset="0"/>
              <a:ea typeface="Open Sans" panose="020B0606030504020204" pitchFamily="34" charset="0"/>
              <a:cs typeface="Open Sans" panose="020B0606030504020204" pitchFamily="34" charset="0"/>
            </a:endParaRPr>
          </a:p>
          <a:p>
            <a:pPr marL="12700"/>
            <a:r>
              <a:rPr lang="en-US" sz="1400" b="1" dirty="0">
                <a:latin typeface="Open Sans" panose="020B0606030504020204" pitchFamily="34" charset="0"/>
                <a:ea typeface="Open Sans" panose="020B0606030504020204" pitchFamily="34" charset="0"/>
                <a:cs typeface="Open Sans" panose="020B0606030504020204" pitchFamily="34" charset="0"/>
              </a:rPr>
              <a:t>WHY I PURSUED PLANNING AS A </a:t>
            </a:r>
            <a:r>
              <a:rPr lang="en-US" sz="1400" b="1" spc="-5" dirty="0">
                <a:latin typeface="Open Sans" panose="020B0606030504020204" pitchFamily="34" charset="0"/>
                <a:ea typeface="Open Sans" panose="020B0606030504020204" pitchFamily="34" charset="0"/>
                <a:cs typeface="Open Sans" panose="020B0606030504020204" pitchFamily="34" charset="0"/>
              </a:rPr>
              <a:t>PROFESSION</a:t>
            </a:r>
            <a:r>
              <a:rPr lang="en-US" sz="1400" b="1" spc="-105" dirty="0">
                <a:latin typeface="Open Sans" panose="020B0606030504020204" pitchFamily="34" charset="0"/>
                <a:ea typeface="Open Sans" panose="020B0606030504020204" pitchFamily="34" charset="0"/>
                <a:cs typeface="Open Sans" panose="020B0606030504020204" pitchFamily="34" charset="0"/>
              </a:rPr>
              <a:t> </a:t>
            </a:r>
            <a:r>
              <a:rPr lang="en-US" sz="1400" b="1" dirty="0">
                <a:latin typeface="Open Sans" panose="020B0606030504020204" pitchFamily="34" charset="0"/>
                <a:ea typeface="Open Sans" panose="020B0606030504020204" pitchFamily="34" charset="0"/>
                <a:cs typeface="Open Sans" panose="020B0606030504020204" pitchFamily="34" charset="0"/>
              </a:rPr>
              <a:t>/ </a:t>
            </a:r>
            <a:r>
              <a:rPr lang="en-US" sz="1400" dirty="0">
                <a:latin typeface="Open Sans" panose="020B0606030504020204" pitchFamily="34" charset="0"/>
                <a:ea typeface="Open Sans" panose="020B0606030504020204" pitchFamily="34" charset="0"/>
                <a:cs typeface="Open Sans" panose="020B0606030504020204" pitchFamily="34" charset="0"/>
              </a:rPr>
              <a:t>Creating visibility of invisible systems like infrastructure </a:t>
            </a:r>
          </a:p>
          <a:p>
            <a:pPr marL="12700">
              <a:lnSpc>
                <a:spcPct val="100000"/>
              </a:lnSpc>
            </a:pPr>
            <a:endParaRPr lang="en-US" sz="1400" dirty="0">
              <a:latin typeface="Open Sans" panose="020B0606030504020204" pitchFamily="34" charset="0"/>
              <a:ea typeface="Open Sans" panose="020B0606030504020204" pitchFamily="34" charset="0"/>
              <a:cs typeface="Open Sans" panose="020B0606030504020204" pitchFamily="34" charset="0"/>
            </a:endParaRPr>
          </a:p>
          <a:p>
            <a:pPr marL="12700" marR="243840">
              <a:lnSpc>
                <a:spcPct val="99300"/>
              </a:lnSpc>
            </a:pPr>
            <a:r>
              <a:rPr lang="en-US" sz="1400" b="1" dirty="0">
                <a:latin typeface="Open Sans" panose="020B0606030504020204" pitchFamily="34" charset="0"/>
                <a:ea typeface="Open Sans" panose="020B0606030504020204" pitchFamily="34" charset="0"/>
                <a:cs typeface="Open Sans" panose="020B0606030504020204" pitchFamily="34" charset="0"/>
              </a:rPr>
              <a:t>PAST WORK EXPERIENCE /</a:t>
            </a:r>
            <a:r>
              <a:rPr lang="en-US" sz="1400" dirty="0">
                <a:latin typeface="Open Sans" panose="020B0606030504020204" pitchFamily="34" charset="0"/>
                <a:ea typeface="Open Sans" panose="020B0606030504020204" pitchFamily="34" charset="0"/>
                <a:cs typeface="Open Sans" panose="020B0606030504020204" pitchFamily="34" charset="0"/>
              </a:rPr>
              <a:t> Office of Sustainability &amp; Environment – Equity &amp; Environment Program Coordinator</a:t>
            </a:r>
          </a:p>
          <a:p>
            <a:pPr marL="12700" marR="243840">
              <a:lnSpc>
                <a:spcPct val="99300"/>
              </a:lnSpc>
            </a:pPr>
            <a:r>
              <a:rPr lang="en-US" sz="1400" dirty="0">
                <a:latin typeface="Open Sans" panose="020B0606030504020204" pitchFamily="34" charset="0"/>
                <a:ea typeface="Open Sans" panose="020B0606030504020204" pitchFamily="34" charset="0"/>
                <a:cs typeface="Open Sans" panose="020B0606030504020204" pitchFamily="34" charset="0"/>
              </a:rPr>
              <a:t>SPU – Environmental Justice &amp; Service Equity Intern</a:t>
            </a:r>
          </a:p>
        </p:txBody>
      </p:sp>
      <p:sp>
        <p:nvSpPr>
          <p:cNvPr id="4" name="object 4"/>
          <p:cNvSpPr/>
          <p:nvPr/>
        </p:nvSpPr>
        <p:spPr>
          <a:xfrm>
            <a:off x="935736" y="1265311"/>
            <a:ext cx="1904999" cy="96011"/>
          </a:xfrm>
          <a:prstGeom prst="rect">
            <a:avLst/>
          </a:prstGeom>
          <a:blipFill>
            <a:blip r:embed="rId2" cstate="print"/>
            <a:stretch>
              <a:fillRect/>
            </a:stretch>
          </a:blipFill>
        </p:spPr>
        <p:txBody>
          <a:bodyPr wrap="square" lIns="0" tIns="0" rIns="0" bIns="0" rtlCol="0"/>
          <a:lstStyle/>
          <a:p>
            <a:endParaRPr/>
          </a:p>
        </p:txBody>
      </p:sp>
      <p:sp>
        <p:nvSpPr>
          <p:cNvPr id="5" name="object 5"/>
          <p:cNvSpPr/>
          <p:nvPr/>
        </p:nvSpPr>
        <p:spPr>
          <a:xfrm>
            <a:off x="6412999" y="0"/>
            <a:ext cx="2103120" cy="7772400"/>
          </a:xfrm>
          <a:custGeom>
            <a:avLst/>
            <a:gdLst/>
            <a:ahLst/>
            <a:cxnLst/>
            <a:rect l="l" t="t" r="r" b="b"/>
            <a:pathLst>
              <a:path w="2103120" h="7772400">
                <a:moveTo>
                  <a:pt x="2102853" y="0"/>
                </a:moveTo>
                <a:lnTo>
                  <a:pt x="0" y="7772400"/>
                </a:lnTo>
                <a:lnTo>
                  <a:pt x="2102853" y="7772400"/>
                </a:lnTo>
                <a:lnTo>
                  <a:pt x="2102853" y="0"/>
                </a:lnTo>
                <a:close/>
              </a:path>
            </a:pathLst>
          </a:custGeom>
          <a:solidFill>
            <a:srgbClr val="D7D9DA"/>
          </a:solidFill>
        </p:spPr>
        <p:txBody>
          <a:bodyPr wrap="square" lIns="0" tIns="0" rIns="0" bIns="0" rtlCol="0"/>
          <a:lstStyle/>
          <a:p>
            <a:endParaRPr/>
          </a:p>
        </p:txBody>
      </p:sp>
      <p:sp>
        <p:nvSpPr>
          <p:cNvPr id="6" name="object 6"/>
          <p:cNvSpPr/>
          <p:nvPr/>
        </p:nvSpPr>
        <p:spPr>
          <a:xfrm>
            <a:off x="8516111" y="0"/>
            <a:ext cx="1541780" cy="7772400"/>
          </a:xfrm>
          <a:custGeom>
            <a:avLst/>
            <a:gdLst/>
            <a:ahLst/>
            <a:cxnLst/>
            <a:rect l="l" t="t" r="r" b="b"/>
            <a:pathLst>
              <a:path w="1541779" h="7772400">
                <a:moveTo>
                  <a:pt x="0" y="7772400"/>
                </a:moveTo>
                <a:lnTo>
                  <a:pt x="1541767" y="7772400"/>
                </a:lnTo>
                <a:lnTo>
                  <a:pt x="1541767" y="0"/>
                </a:lnTo>
                <a:lnTo>
                  <a:pt x="0" y="0"/>
                </a:lnTo>
                <a:lnTo>
                  <a:pt x="0" y="7772400"/>
                </a:lnTo>
                <a:close/>
              </a:path>
            </a:pathLst>
          </a:custGeom>
          <a:solidFill>
            <a:srgbClr val="D7D9DA"/>
          </a:solidFill>
        </p:spPr>
        <p:txBody>
          <a:bodyPr wrap="square" lIns="0" tIns="0" rIns="0" bIns="0" rtlCol="0"/>
          <a:lstStyle/>
          <a:p>
            <a:endParaRPr/>
          </a:p>
        </p:txBody>
      </p:sp>
      <p:sp>
        <p:nvSpPr>
          <p:cNvPr id="8" name="TextBox 7"/>
          <p:cNvSpPr txBox="1"/>
          <p:nvPr/>
        </p:nvSpPr>
        <p:spPr>
          <a:xfrm>
            <a:off x="805152" y="333381"/>
            <a:ext cx="4066075" cy="707886"/>
          </a:xfrm>
          <a:prstGeom prst="rect">
            <a:avLst/>
          </a:prstGeom>
          <a:noFill/>
        </p:spPr>
        <p:txBody>
          <a:bodyPr wrap="square" rtlCol="0">
            <a:spAutoFit/>
          </a:bodyPr>
          <a:lstStyle/>
          <a:p>
            <a:r>
              <a:rPr lang="en-US" sz="4000" dirty="0">
                <a:latin typeface="Uni Sans"/>
                <a:ea typeface="Open Sans" panose="020B0606030504020204" pitchFamily="34" charset="0"/>
                <a:cs typeface="Open Sans" panose="020B0606030504020204" pitchFamily="34" charset="0"/>
              </a:rPr>
              <a:t>Sara </a:t>
            </a:r>
            <a:r>
              <a:rPr lang="en-US" sz="4000" dirty="0" err="1">
                <a:latin typeface="Uni Sans"/>
                <a:ea typeface="Open Sans" panose="020B0606030504020204" pitchFamily="34" charset="0"/>
                <a:cs typeface="Open Sans" panose="020B0606030504020204" pitchFamily="34" charset="0"/>
              </a:rPr>
              <a:t>Cubillos</a:t>
            </a:r>
            <a:endParaRPr lang="en-US" sz="4000" dirty="0">
              <a:latin typeface="Uni Sans"/>
              <a:ea typeface="Open Sans" panose="020B0606030504020204" pitchFamily="34" charset="0"/>
              <a:cs typeface="Open Sans" panose="020B0606030504020204" pitchFamily="34" charset="0"/>
            </a:endParaRPr>
          </a:p>
        </p:txBody>
      </p:sp>
      <p:pic>
        <p:nvPicPr>
          <p:cNvPr id="9" name="Picture 8" descr="A person smiling for the camera&#10;&#10;Description automatically generated">
            <a:extLst>
              <a:ext uri="{FF2B5EF4-FFF2-40B4-BE49-F238E27FC236}">
                <a16:creationId xmlns:a16="http://schemas.microsoft.com/office/drawing/2014/main" id="{39609E41-EA18-F942-B57E-E432021F902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09320" y="533400"/>
            <a:ext cx="2976880" cy="2232660"/>
          </a:xfrm>
          <a:prstGeom prst="rect">
            <a:avLst/>
          </a:prstGeom>
        </p:spPr>
      </p:pic>
    </p:spTree>
    <p:extLst>
      <p:ext uri="{BB962C8B-B14F-4D97-AF65-F5344CB8AC3E}">
        <p14:creationId xmlns:p14="http://schemas.microsoft.com/office/powerpoint/2010/main" val="28637637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txBox="1"/>
          <p:nvPr/>
        </p:nvSpPr>
        <p:spPr>
          <a:xfrm>
            <a:off x="932064" y="1524000"/>
            <a:ext cx="5477256" cy="4203458"/>
          </a:xfrm>
          <a:prstGeom prst="rect">
            <a:avLst/>
          </a:prstGeom>
        </p:spPr>
        <p:txBody>
          <a:bodyPr vert="horz" wrap="square" lIns="0" tIns="13335" rIns="0" bIns="0" rtlCol="0">
            <a:spAutoFit/>
          </a:bodyPr>
          <a:lstStyle/>
          <a:p>
            <a:pPr marL="12700" marR="141605">
              <a:lnSpc>
                <a:spcPct val="101499"/>
              </a:lnSpc>
              <a:spcBef>
                <a:spcPts val="75"/>
              </a:spcBef>
            </a:pPr>
            <a:r>
              <a:rPr lang="en-US" sz="1400" b="1" dirty="0">
                <a:latin typeface="Open Sans" panose="020B0606030504020204" pitchFamily="34" charset="0"/>
                <a:ea typeface="Open Sans" panose="020B0606030504020204" pitchFamily="34" charset="0"/>
                <a:cs typeface="Open Sans" panose="020B0606030504020204" pitchFamily="34" charset="0"/>
              </a:rPr>
              <a:t>EMPLOYER / </a:t>
            </a:r>
            <a:r>
              <a:rPr lang="en-US" sz="1400" dirty="0">
                <a:latin typeface="Open Sans" panose="020B0606030504020204" pitchFamily="34" charset="0"/>
                <a:ea typeface="Open Sans" panose="020B0606030504020204" pitchFamily="34" charset="0"/>
                <a:cs typeface="Open Sans" panose="020B0606030504020204" pitchFamily="34" charset="0"/>
              </a:rPr>
              <a:t>UW, Urban Design &amp; Planning Affiliate Faculty; Curry Consulting</a:t>
            </a:r>
          </a:p>
          <a:p>
            <a:pPr marL="12700" marR="141605">
              <a:lnSpc>
                <a:spcPct val="101499"/>
              </a:lnSpc>
              <a:spcBef>
                <a:spcPts val="75"/>
              </a:spcBef>
            </a:pPr>
            <a:endParaRPr lang="en-US" sz="1400" b="1" dirty="0">
              <a:latin typeface="Open Sans" panose="020B0606030504020204" pitchFamily="34" charset="0"/>
              <a:ea typeface="Open Sans" panose="020B0606030504020204" pitchFamily="34" charset="0"/>
              <a:cs typeface="Open Sans" panose="020B0606030504020204" pitchFamily="34" charset="0"/>
            </a:endParaRPr>
          </a:p>
          <a:p>
            <a:pPr marL="12700" marR="141605">
              <a:lnSpc>
                <a:spcPct val="101499"/>
              </a:lnSpc>
              <a:spcBef>
                <a:spcPts val="75"/>
              </a:spcBef>
            </a:pPr>
            <a:r>
              <a:rPr lang="en-US" sz="1400" b="1" dirty="0">
                <a:latin typeface="Open Sans" panose="020B0606030504020204" pitchFamily="34" charset="0"/>
                <a:ea typeface="Open Sans" panose="020B0606030504020204" pitchFamily="34" charset="0"/>
                <a:cs typeface="Open Sans" panose="020B0606030504020204" pitchFamily="34" charset="0"/>
              </a:rPr>
              <a:t>PLANNING FOCUS / </a:t>
            </a:r>
            <a:r>
              <a:rPr lang="en-US" sz="1400" dirty="0">
                <a:latin typeface="Open Sans" panose="020B0606030504020204" pitchFamily="34" charset="0"/>
                <a:ea typeface="Open Sans" panose="020B0606030504020204" pitchFamily="34" charset="0"/>
                <a:cs typeface="Open Sans" panose="020B0606030504020204" pitchFamily="34" charset="0"/>
              </a:rPr>
              <a:t>Community planning, civic engagement, infrastructure planning, sustainability</a:t>
            </a:r>
          </a:p>
          <a:p>
            <a:pPr marL="12700" marR="141605">
              <a:lnSpc>
                <a:spcPct val="101499"/>
              </a:lnSpc>
              <a:spcBef>
                <a:spcPts val="75"/>
              </a:spcBef>
            </a:pPr>
            <a:endParaRPr lang="en-US" sz="1400" b="1" dirty="0">
              <a:latin typeface="Open Sans" panose="020B0606030504020204" pitchFamily="34" charset="0"/>
              <a:ea typeface="Open Sans" panose="020B0606030504020204" pitchFamily="34" charset="0"/>
              <a:cs typeface="Open Sans" panose="020B0606030504020204" pitchFamily="34" charset="0"/>
            </a:endParaRPr>
          </a:p>
          <a:p>
            <a:pPr marL="12700" marR="141605">
              <a:lnSpc>
                <a:spcPct val="101499"/>
              </a:lnSpc>
              <a:spcBef>
                <a:spcPts val="75"/>
              </a:spcBef>
            </a:pPr>
            <a:r>
              <a:rPr lang="en-US" sz="1400" b="1" dirty="0">
                <a:latin typeface="Open Sans" panose="020B0606030504020204" pitchFamily="34" charset="0"/>
                <a:ea typeface="Open Sans" panose="020B0606030504020204" pitchFamily="34" charset="0"/>
                <a:cs typeface="Open Sans" panose="020B0606030504020204" pitchFamily="34" charset="0"/>
              </a:rPr>
              <a:t>MOST INTERESTING PROJECT AS A PLANNER / </a:t>
            </a:r>
            <a:r>
              <a:rPr lang="en-US" sz="1400" dirty="0">
                <a:latin typeface="Open Sans" panose="020B0606030504020204" pitchFamily="34" charset="0"/>
                <a:ea typeface="Open Sans" panose="020B0606030504020204" pitchFamily="34" charset="0"/>
                <a:cs typeface="Open Sans" panose="020B0606030504020204" pitchFamily="34" charset="0"/>
              </a:rPr>
              <a:t>Community visioning projects (e.g. Lake City); achieving community- city (and often student) partnerships</a:t>
            </a:r>
          </a:p>
          <a:p>
            <a:pPr marL="12700" marR="141605">
              <a:lnSpc>
                <a:spcPct val="101499"/>
              </a:lnSpc>
              <a:spcBef>
                <a:spcPts val="75"/>
              </a:spcBef>
            </a:pPr>
            <a:endParaRPr lang="en-US" sz="1400" b="1" dirty="0">
              <a:latin typeface="Open Sans" panose="020B0606030504020204" pitchFamily="34" charset="0"/>
              <a:ea typeface="Open Sans" panose="020B0606030504020204" pitchFamily="34" charset="0"/>
              <a:cs typeface="Open Sans" panose="020B0606030504020204" pitchFamily="34" charset="0"/>
            </a:endParaRPr>
          </a:p>
          <a:p>
            <a:pPr marL="12700" marR="141605">
              <a:lnSpc>
                <a:spcPct val="101499"/>
              </a:lnSpc>
              <a:spcBef>
                <a:spcPts val="75"/>
              </a:spcBef>
            </a:pPr>
            <a:r>
              <a:rPr lang="en-US" sz="1400" b="1" dirty="0">
                <a:latin typeface="Open Sans" panose="020B0606030504020204" pitchFamily="34" charset="0"/>
                <a:ea typeface="Open Sans" panose="020B0606030504020204" pitchFamily="34" charset="0"/>
                <a:cs typeface="Open Sans" panose="020B0606030504020204" pitchFamily="34" charset="0"/>
              </a:rPr>
              <a:t>EDUCATION / </a:t>
            </a:r>
            <a:r>
              <a:rPr lang="en-US" sz="1400" dirty="0">
                <a:latin typeface="Open Sans" panose="020B0606030504020204" pitchFamily="34" charset="0"/>
                <a:ea typeface="Open Sans" panose="020B0606030504020204" pitchFamily="34" charset="0"/>
                <a:cs typeface="Open Sans" panose="020B0606030504020204" pitchFamily="34" charset="0"/>
              </a:rPr>
              <a:t>UW, MUP; Indiana University, BA in Spanish and Political Science</a:t>
            </a:r>
            <a:endParaRPr lang="en-US" sz="1400" b="1" dirty="0">
              <a:latin typeface="Open Sans" panose="020B0606030504020204" pitchFamily="34" charset="0"/>
              <a:ea typeface="Open Sans" panose="020B0606030504020204" pitchFamily="34" charset="0"/>
              <a:cs typeface="Open Sans" panose="020B0606030504020204" pitchFamily="34" charset="0"/>
            </a:endParaRPr>
          </a:p>
          <a:p>
            <a:pPr>
              <a:lnSpc>
                <a:spcPct val="100000"/>
              </a:lnSpc>
              <a:spcBef>
                <a:spcPts val="30"/>
              </a:spcBef>
            </a:pPr>
            <a:endParaRPr lang="en-US" sz="1400" dirty="0">
              <a:latin typeface="Open Sans" panose="020B0606030504020204" pitchFamily="34" charset="0"/>
              <a:ea typeface="Open Sans" panose="020B0606030504020204" pitchFamily="34" charset="0"/>
              <a:cs typeface="Open Sans" panose="020B0606030504020204" pitchFamily="34" charset="0"/>
            </a:endParaRPr>
          </a:p>
          <a:p>
            <a:pPr marL="12700">
              <a:lnSpc>
                <a:spcPct val="100000"/>
              </a:lnSpc>
            </a:pPr>
            <a:r>
              <a:rPr lang="en-US" sz="1400" b="1" dirty="0">
                <a:latin typeface="Open Sans" panose="020B0606030504020204" pitchFamily="34" charset="0"/>
                <a:ea typeface="Open Sans" panose="020B0606030504020204" pitchFamily="34" charset="0"/>
                <a:cs typeface="Open Sans" panose="020B0606030504020204" pitchFamily="34" charset="0"/>
              </a:rPr>
              <a:t>YEARS PLANNING /</a:t>
            </a:r>
            <a:r>
              <a:rPr lang="en-US" sz="1400" b="1" spc="-60" dirty="0">
                <a:latin typeface="Open Sans" panose="020B0606030504020204" pitchFamily="34" charset="0"/>
                <a:ea typeface="Open Sans" panose="020B0606030504020204" pitchFamily="34" charset="0"/>
                <a:cs typeface="Open Sans" panose="020B0606030504020204" pitchFamily="34" charset="0"/>
              </a:rPr>
              <a:t> </a:t>
            </a:r>
            <a:r>
              <a:rPr lang="en-US" sz="1400" spc="-90" dirty="0">
                <a:latin typeface="Open Sans" panose="020B0606030504020204" pitchFamily="34" charset="0"/>
                <a:ea typeface="Open Sans" panose="020B0606030504020204" pitchFamily="34" charset="0"/>
                <a:cs typeface="Open Sans" panose="020B0606030504020204" pitchFamily="34" charset="0"/>
              </a:rPr>
              <a:t>30+</a:t>
            </a:r>
          </a:p>
          <a:p>
            <a:pPr marL="12700">
              <a:lnSpc>
                <a:spcPct val="100000"/>
              </a:lnSpc>
            </a:pPr>
            <a:endParaRPr lang="en-US" sz="1400" spc="-90" dirty="0">
              <a:latin typeface="Open Sans" panose="020B0606030504020204" pitchFamily="34" charset="0"/>
              <a:ea typeface="Open Sans" panose="020B0606030504020204" pitchFamily="34" charset="0"/>
              <a:cs typeface="Open Sans" panose="020B0606030504020204" pitchFamily="34" charset="0"/>
            </a:endParaRPr>
          </a:p>
          <a:p>
            <a:pPr marL="12700">
              <a:lnSpc>
                <a:spcPct val="100000"/>
              </a:lnSpc>
              <a:spcBef>
                <a:spcPts val="5"/>
              </a:spcBef>
            </a:pPr>
            <a:r>
              <a:rPr lang="en-US" sz="1400" b="1" dirty="0">
                <a:latin typeface="Open Sans" panose="020B0606030504020204" pitchFamily="34" charset="0"/>
                <a:ea typeface="Open Sans" panose="020B0606030504020204" pitchFamily="34" charset="0"/>
                <a:cs typeface="Open Sans" panose="020B0606030504020204" pitchFamily="34" charset="0"/>
              </a:rPr>
              <a:t>WHY I PURSUED PLANNING AS A </a:t>
            </a:r>
            <a:r>
              <a:rPr lang="en-US" sz="1400" b="1" spc="-5" dirty="0">
                <a:latin typeface="Open Sans" panose="020B0606030504020204" pitchFamily="34" charset="0"/>
                <a:ea typeface="Open Sans" panose="020B0606030504020204" pitchFamily="34" charset="0"/>
                <a:cs typeface="Open Sans" panose="020B0606030504020204" pitchFamily="34" charset="0"/>
              </a:rPr>
              <a:t>PROFESSION</a:t>
            </a:r>
            <a:r>
              <a:rPr lang="en-US" sz="1400" b="1" spc="-105" dirty="0">
                <a:latin typeface="Open Sans" panose="020B0606030504020204" pitchFamily="34" charset="0"/>
                <a:ea typeface="Open Sans" panose="020B0606030504020204" pitchFamily="34" charset="0"/>
                <a:cs typeface="Open Sans" panose="020B0606030504020204" pitchFamily="34" charset="0"/>
              </a:rPr>
              <a:t> </a:t>
            </a:r>
            <a:r>
              <a:rPr lang="en-US" sz="1400" b="1" dirty="0">
                <a:latin typeface="Open Sans" panose="020B0606030504020204" pitchFamily="34" charset="0"/>
                <a:ea typeface="Open Sans" panose="020B0606030504020204" pitchFamily="34" charset="0"/>
                <a:cs typeface="Open Sans" panose="020B0606030504020204" pitchFamily="34" charset="0"/>
              </a:rPr>
              <a:t>/ </a:t>
            </a:r>
            <a:r>
              <a:rPr lang="en-US" sz="1400" dirty="0">
                <a:latin typeface="Open Sans" panose="020B0606030504020204" pitchFamily="34" charset="0"/>
                <a:ea typeface="Open Sans" panose="020B0606030504020204" pitchFamily="34" charset="0"/>
                <a:cs typeface="Open Sans" panose="020B0606030504020204" pitchFamily="34" charset="0"/>
              </a:rPr>
              <a:t>I strongly believe that planning, politics, and people are integral to creating  a more balanced, sustainable community (The 3 P’s of planning).</a:t>
            </a:r>
          </a:p>
          <a:p>
            <a:pPr>
              <a:lnSpc>
                <a:spcPct val="100000"/>
              </a:lnSpc>
              <a:spcBef>
                <a:spcPts val="35"/>
              </a:spcBef>
            </a:pPr>
            <a:endParaRPr lang="en-US" sz="1400" dirty="0">
              <a:latin typeface="Open Sans" panose="020B0606030504020204" pitchFamily="34" charset="0"/>
              <a:ea typeface="Open Sans" panose="020B0606030504020204" pitchFamily="34" charset="0"/>
              <a:cs typeface="Open Sans" panose="020B0606030504020204" pitchFamily="34" charset="0"/>
            </a:endParaRPr>
          </a:p>
          <a:p>
            <a:pPr marL="12700" marR="52069">
              <a:lnSpc>
                <a:spcPct val="99700"/>
              </a:lnSpc>
              <a:spcBef>
                <a:spcPts val="5"/>
              </a:spcBef>
            </a:pPr>
            <a:r>
              <a:rPr lang="en-US" sz="1400" b="1" dirty="0">
                <a:latin typeface="Open Sans" panose="020B0606030504020204" pitchFamily="34" charset="0"/>
                <a:ea typeface="Open Sans" panose="020B0606030504020204" pitchFamily="34" charset="0"/>
                <a:cs typeface="Open Sans" panose="020B0606030504020204" pitchFamily="34" charset="0"/>
              </a:rPr>
              <a:t>PAST WORK EXPERIENCE / </a:t>
            </a:r>
            <a:r>
              <a:rPr lang="en-US" sz="1400" dirty="0">
                <a:latin typeface="Open Sans" panose="020B0606030504020204" pitchFamily="34" charset="0"/>
                <a:ea typeface="Open Sans" panose="020B0606030504020204" pitchFamily="34" charset="0"/>
                <a:cs typeface="Open Sans" panose="020B0606030504020204" pitchFamily="34" charset="0"/>
              </a:rPr>
              <a:t>City of Seattle, Planning Commission Director; consulting with non-profits, foundations and local government, and of course teaching</a:t>
            </a:r>
            <a:endParaRPr lang="en-US" sz="1400" b="1" dirty="0">
              <a:latin typeface="Open Sans" panose="020B0606030504020204" pitchFamily="34" charset="0"/>
              <a:ea typeface="Open Sans" panose="020B0606030504020204" pitchFamily="34" charset="0"/>
              <a:cs typeface="Open Sans" panose="020B0606030504020204" pitchFamily="34" charset="0"/>
            </a:endParaRPr>
          </a:p>
        </p:txBody>
      </p:sp>
      <p:sp>
        <p:nvSpPr>
          <p:cNvPr id="4" name="object 4"/>
          <p:cNvSpPr/>
          <p:nvPr/>
        </p:nvSpPr>
        <p:spPr>
          <a:xfrm>
            <a:off x="935736" y="1265311"/>
            <a:ext cx="1904999" cy="96011"/>
          </a:xfrm>
          <a:prstGeom prst="rect">
            <a:avLst/>
          </a:prstGeom>
          <a:blipFill>
            <a:blip r:embed="rId2" cstate="print"/>
            <a:stretch>
              <a:fillRect/>
            </a:stretch>
          </a:blipFill>
        </p:spPr>
        <p:txBody>
          <a:bodyPr wrap="square" lIns="0" tIns="0" rIns="0" bIns="0" rtlCol="0"/>
          <a:lstStyle/>
          <a:p>
            <a:endParaRPr/>
          </a:p>
        </p:txBody>
      </p:sp>
      <p:sp>
        <p:nvSpPr>
          <p:cNvPr id="5" name="object 5"/>
          <p:cNvSpPr/>
          <p:nvPr/>
        </p:nvSpPr>
        <p:spPr>
          <a:xfrm>
            <a:off x="6412999" y="0"/>
            <a:ext cx="2103120" cy="7772400"/>
          </a:xfrm>
          <a:custGeom>
            <a:avLst/>
            <a:gdLst/>
            <a:ahLst/>
            <a:cxnLst/>
            <a:rect l="l" t="t" r="r" b="b"/>
            <a:pathLst>
              <a:path w="2103120" h="7772400">
                <a:moveTo>
                  <a:pt x="2102853" y="0"/>
                </a:moveTo>
                <a:lnTo>
                  <a:pt x="0" y="7772400"/>
                </a:lnTo>
                <a:lnTo>
                  <a:pt x="2102853" y="7772400"/>
                </a:lnTo>
                <a:lnTo>
                  <a:pt x="2102853" y="0"/>
                </a:lnTo>
                <a:close/>
              </a:path>
            </a:pathLst>
          </a:custGeom>
          <a:solidFill>
            <a:srgbClr val="D7D9DA"/>
          </a:solidFill>
        </p:spPr>
        <p:txBody>
          <a:bodyPr wrap="square" lIns="0" tIns="0" rIns="0" bIns="0" rtlCol="0"/>
          <a:lstStyle/>
          <a:p>
            <a:endParaRPr/>
          </a:p>
        </p:txBody>
      </p:sp>
      <p:sp>
        <p:nvSpPr>
          <p:cNvPr id="6" name="object 6"/>
          <p:cNvSpPr/>
          <p:nvPr/>
        </p:nvSpPr>
        <p:spPr>
          <a:xfrm>
            <a:off x="8516111" y="0"/>
            <a:ext cx="1541780" cy="7772400"/>
          </a:xfrm>
          <a:custGeom>
            <a:avLst/>
            <a:gdLst/>
            <a:ahLst/>
            <a:cxnLst/>
            <a:rect l="l" t="t" r="r" b="b"/>
            <a:pathLst>
              <a:path w="1541779" h="7772400">
                <a:moveTo>
                  <a:pt x="0" y="7772400"/>
                </a:moveTo>
                <a:lnTo>
                  <a:pt x="1541767" y="7772400"/>
                </a:lnTo>
                <a:lnTo>
                  <a:pt x="1541767" y="0"/>
                </a:lnTo>
                <a:lnTo>
                  <a:pt x="0" y="0"/>
                </a:lnTo>
                <a:lnTo>
                  <a:pt x="0" y="7772400"/>
                </a:lnTo>
                <a:close/>
              </a:path>
            </a:pathLst>
          </a:custGeom>
          <a:solidFill>
            <a:srgbClr val="D7D9DA"/>
          </a:solidFill>
        </p:spPr>
        <p:txBody>
          <a:bodyPr wrap="square" lIns="0" tIns="0" rIns="0" bIns="0" rtlCol="0"/>
          <a:lstStyle/>
          <a:p>
            <a:endParaRPr/>
          </a:p>
        </p:txBody>
      </p:sp>
      <p:sp>
        <p:nvSpPr>
          <p:cNvPr id="8" name="TextBox 7"/>
          <p:cNvSpPr txBox="1"/>
          <p:nvPr/>
        </p:nvSpPr>
        <p:spPr>
          <a:xfrm>
            <a:off x="805152" y="333381"/>
            <a:ext cx="4066075" cy="707886"/>
          </a:xfrm>
          <a:prstGeom prst="rect">
            <a:avLst/>
          </a:prstGeom>
          <a:noFill/>
        </p:spPr>
        <p:txBody>
          <a:bodyPr wrap="square" rtlCol="0">
            <a:spAutoFit/>
          </a:bodyPr>
          <a:lstStyle/>
          <a:p>
            <a:r>
              <a:rPr lang="en-US" sz="4000" dirty="0">
                <a:latin typeface="Uni Sans" pitchFamily="2" charset="77"/>
                <a:ea typeface="Open Sans" panose="020B0606030504020204" pitchFamily="34" charset="0"/>
                <a:cs typeface="Open Sans" panose="020B0606030504020204" pitchFamily="34" charset="0"/>
              </a:rPr>
              <a:t>Marty Curry AICP</a:t>
            </a:r>
          </a:p>
        </p:txBody>
      </p:sp>
      <p:sp>
        <p:nvSpPr>
          <p:cNvPr id="10" name="object 7"/>
          <p:cNvSpPr/>
          <p:nvPr/>
        </p:nvSpPr>
        <p:spPr>
          <a:xfrm>
            <a:off x="6982590" y="687324"/>
            <a:ext cx="1937003" cy="2743199"/>
          </a:xfrm>
          <a:prstGeom prst="rect">
            <a:avLst/>
          </a:prstGeom>
          <a:blipFill>
            <a:blip r:embed="rId3"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26843823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txBox="1"/>
          <p:nvPr/>
        </p:nvSpPr>
        <p:spPr>
          <a:xfrm>
            <a:off x="932064" y="1524000"/>
            <a:ext cx="5477256" cy="4440318"/>
          </a:xfrm>
          <a:prstGeom prst="rect">
            <a:avLst/>
          </a:prstGeom>
        </p:spPr>
        <p:txBody>
          <a:bodyPr vert="horz" wrap="square" lIns="0" tIns="13335" rIns="0" bIns="0" rtlCol="0">
            <a:spAutoFit/>
          </a:bodyPr>
          <a:lstStyle/>
          <a:p>
            <a:pPr marL="9245">
              <a:spcBef>
                <a:spcPts val="77"/>
              </a:spcBef>
            </a:pPr>
            <a:r>
              <a:rPr lang="en-US" sz="1400" b="1" dirty="0">
                <a:latin typeface="Open Sans" panose="020B0606030504020204" pitchFamily="34" charset="0"/>
                <a:ea typeface="Open Sans" panose="020B0606030504020204" pitchFamily="34" charset="0"/>
                <a:cs typeface="Open Sans" panose="020B0606030504020204" pitchFamily="34" charset="0"/>
              </a:rPr>
              <a:t>EMPLOYER / </a:t>
            </a:r>
            <a:r>
              <a:rPr lang="en-US" sz="1400" dirty="0">
                <a:latin typeface="Open Sans" panose="020B0606030504020204" pitchFamily="34" charset="0"/>
                <a:ea typeface="Open Sans" panose="020B0606030504020204" pitchFamily="34" charset="0"/>
                <a:cs typeface="Open Sans" panose="020B0606030504020204" pitchFamily="34" charset="0"/>
              </a:rPr>
              <a:t>City of Tukwila </a:t>
            </a:r>
          </a:p>
          <a:p>
            <a:pPr marL="9245">
              <a:spcBef>
                <a:spcPts val="77"/>
              </a:spcBef>
            </a:pPr>
            <a:endParaRPr lang="en-US" sz="1400" b="1" dirty="0">
              <a:latin typeface="Open Sans" panose="020B0606030504020204" pitchFamily="34" charset="0"/>
              <a:ea typeface="Open Sans" panose="020B0606030504020204" pitchFamily="34" charset="0"/>
              <a:cs typeface="Open Sans" panose="020B0606030504020204" pitchFamily="34" charset="0"/>
            </a:endParaRPr>
          </a:p>
          <a:p>
            <a:pPr marL="9245">
              <a:spcBef>
                <a:spcPts val="77"/>
              </a:spcBef>
            </a:pPr>
            <a:r>
              <a:rPr lang="en-US" sz="1400" b="1" dirty="0">
                <a:latin typeface="Open Sans" panose="020B0606030504020204" pitchFamily="34" charset="0"/>
                <a:ea typeface="Open Sans" panose="020B0606030504020204" pitchFamily="34" charset="0"/>
                <a:cs typeface="Open Sans" panose="020B0606030504020204" pitchFamily="34" charset="0"/>
              </a:rPr>
              <a:t>PLANNING FOCUS /  </a:t>
            </a:r>
            <a:r>
              <a:rPr lang="en-US" sz="1400" dirty="0">
                <a:latin typeface="Open Sans" panose="020B0606030504020204" pitchFamily="34" charset="0"/>
                <a:ea typeface="Open Sans" panose="020B0606030504020204" pitchFamily="34" charset="0"/>
                <a:cs typeface="Open Sans" panose="020B0606030504020204" pitchFamily="34" charset="0"/>
              </a:rPr>
              <a:t>Land use-current and long-range planning; urban design; community engagement</a:t>
            </a:r>
            <a:endParaRPr lang="en-US" sz="1400" b="1" dirty="0">
              <a:latin typeface="Open Sans" panose="020B0606030504020204" pitchFamily="34" charset="0"/>
              <a:ea typeface="Open Sans" panose="020B0606030504020204" pitchFamily="34" charset="0"/>
              <a:cs typeface="Open Sans" panose="020B0606030504020204" pitchFamily="34" charset="0"/>
            </a:endParaRPr>
          </a:p>
          <a:p>
            <a:pPr marL="9245" marR="138680">
              <a:lnSpc>
                <a:spcPts val="1216"/>
              </a:lnSpc>
              <a:spcBef>
                <a:spcPts val="3"/>
              </a:spcBef>
            </a:pPr>
            <a:endParaRPr lang="en-US" sz="1400" dirty="0">
              <a:latin typeface="Open Sans" panose="020B0606030504020204" pitchFamily="34" charset="0"/>
              <a:ea typeface="Open Sans" panose="020B0606030504020204" pitchFamily="34" charset="0"/>
              <a:cs typeface="Open Sans" panose="020B0606030504020204" pitchFamily="34" charset="0"/>
            </a:endParaRPr>
          </a:p>
          <a:p>
            <a:pPr marL="9245" marR="138680">
              <a:spcBef>
                <a:spcPts val="3"/>
              </a:spcBef>
            </a:pPr>
            <a:r>
              <a:rPr lang="en-US" sz="1400" b="1" dirty="0">
                <a:latin typeface="Open Sans" panose="020B0606030504020204" pitchFamily="34" charset="0"/>
                <a:ea typeface="Open Sans" panose="020B0606030504020204" pitchFamily="34" charset="0"/>
                <a:cs typeface="Open Sans" panose="020B0606030504020204" pitchFamily="34" charset="0"/>
              </a:rPr>
              <a:t>MOST INTERESTING JOB AS A PLANNER / </a:t>
            </a:r>
            <a:r>
              <a:rPr lang="en-US" sz="1400" dirty="0">
                <a:latin typeface="Open Sans" panose="020B0606030504020204" pitchFamily="34" charset="0"/>
                <a:ea typeface="Open Sans" panose="020B0606030504020204" pitchFamily="34" charset="0"/>
                <a:cs typeface="Open Sans" panose="020B0606030504020204" pitchFamily="34" charset="0"/>
              </a:rPr>
              <a:t>My favorite part of all the wide variety of projects I have worked on is the community engagement. Establishing a community connectors program to reach to diverse community members as part of the comprehensive planning update process was very interesting.</a:t>
            </a:r>
          </a:p>
          <a:p>
            <a:pPr marL="9245" marR="138680">
              <a:spcBef>
                <a:spcPts val="3"/>
              </a:spcBef>
            </a:pPr>
            <a:endParaRPr lang="en-US" sz="1400" b="1" dirty="0">
              <a:latin typeface="Open Sans" panose="020B0606030504020204" pitchFamily="34" charset="0"/>
              <a:ea typeface="Open Sans" panose="020B0606030504020204" pitchFamily="34" charset="0"/>
              <a:cs typeface="Open Sans" panose="020B0606030504020204" pitchFamily="34" charset="0"/>
            </a:endParaRPr>
          </a:p>
          <a:p>
            <a:pPr marL="9245" marR="138680">
              <a:spcBef>
                <a:spcPts val="3"/>
              </a:spcBef>
            </a:pPr>
            <a:r>
              <a:rPr lang="en-US" sz="1400" b="1" dirty="0">
                <a:latin typeface="Open Sans" panose="020B0606030504020204" pitchFamily="34" charset="0"/>
                <a:ea typeface="Open Sans" panose="020B0606030504020204" pitchFamily="34" charset="0"/>
                <a:cs typeface="Open Sans" panose="020B0606030504020204" pitchFamily="34" charset="0"/>
              </a:rPr>
              <a:t>WHY I CHOSE PLANNING AS A PROFESSION / </a:t>
            </a:r>
            <a:r>
              <a:rPr lang="en-US" sz="1400" kern="0" dirty="0">
                <a:latin typeface="Open Sans" panose="020B0606030504020204" pitchFamily="34" charset="0"/>
                <a:ea typeface="Open Sans" panose="020B0606030504020204" pitchFamily="34" charset="0"/>
                <a:cs typeface="Open Sans" panose="020B0606030504020204" pitchFamily="34" charset="0"/>
              </a:rPr>
              <a:t>I grew up in Chandigarh, a master planned city by Le Corbusier; was intrigued by cities in general particularly the difference between traditional Indian cities and my hometown. </a:t>
            </a:r>
          </a:p>
          <a:p>
            <a:pPr marL="9245" marR="11095" indent="-462">
              <a:lnSpc>
                <a:spcPct val="100499"/>
              </a:lnSpc>
            </a:pPr>
            <a:endParaRPr lang="en-US" sz="1400" spc="171" dirty="0">
              <a:latin typeface="Open Sans" panose="020B0606030504020204" pitchFamily="34" charset="0"/>
              <a:ea typeface="Open Sans" panose="020B0606030504020204" pitchFamily="34" charset="0"/>
              <a:cs typeface="Open Sans" panose="020B0606030504020204" pitchFamily="34" charset="0"/>
            </a:endParaRPr>
          </a:p>
          <a:p>
            <a:pPr marL="9245"/>
            <a:r>
              <a:rPr lang="en-US" sz="1400" b="1" dirty="0">
                <a:latin typeface="Open Sans" panose="020B0606030504020204" pitchFamily="34" charset="0"/>
                <a:ea typeface="Open Sans" panose="020B0606030504020204" pitchFamily="34" charset="0"/>
                <a:cs typeface="Open Sans" panose="020B0606030504020204" pitchFamily="34" charset="0"/>
              </a:rPr>
              <a:t>EDUCATION / </a:t>
            </a:r>
            <a:r>
              <a:rPr lang="en-US" sz="1400" dirty="0">
                <a:latin typeface="Open Sans" panose="020B0606030504020204" pitchFamily="34" charset="0"/>
                <a:ea typeface="Open Sans" panose="020B0606030504020204" pitchFamily="34" charset="0"/>
                <a:cs typeface="Open Sans" panose="020B0606030504020204" pitchFamily="34" charset="0"/>
              </a:rPr>
              <a:t>B. Arch- India (87-92); Master of Urban Planning UW (94-97)</a:t>
            </a:r>
          </a:p>
          <a:p>
            <a:pPr marL="9245"/>
            <a:endParaRPr lang="en-US" sz="1400" dirty="0">
              <a:latin typeface="Open Sans" panose="020B0606030504020204" pitchFamily="34" charset="0"/>
              <a:ea typeface="Open Sans" panose="020B0606030504020204" pitchFamily="34" charset="0"/>
              <a:cs typeface="Open Sans" panose="020B0606030504020204" pitchFamily="34" charset="0"/>
            </a:endParaRPr>
          </a:p>
          <a:p>
            <a:pPr marL="9245" marR="33283">
              <a:lnSpc>
                <a:spcPts val="1216"/>
              </a:lnSpc>
            </a:pPr>
            <a:r>
              <a:rPr lang="en-US" sz="1400" b="1" dirty="0">
                <a:latin typeface="Open Sans" panose="020B0606030504020204" pitchFamily="34" charset="0"/>
                <a:ea typeface="Open Sans" panose="020B0606030504020204" pitchFamily="34" charset="0"/>
                <a:cs typeface="Open Sans" panose="020B0606030504020204" pitchFamily="34" charset="0"/>
              </a:rPr>
              <a:t>YEARS PLANNING / </a:t>
            </a:r>
            <a:r>
              <a:rPr lang="en-US" sz="1400" b="1" spc="-36" dirty="0">
                <a:latin typeface="Open Sans" panose="020B0606030504020204" pitchFamily="34" charset="0"/>
                <a:ea typeface="Open Sans" panose="020B0606030504020204" pitchFamily="34" charset="0"/>
                <a:cs typeface="Open Sans" panose="020B0606030504020204" pitchFamily="34" charset="0"/>
              </a:rPr>
              <a:t> </a:t>
            </a:r>
            <a:r>
              <a:rPr lang="en-US" sz="1400" spc="-36" dirty="0">
                <a:latin typeface="Open Sans" panose="020B0606030504020204" pitchFamily="34" charset="0"/>
                <a:ea typeface="Open Sans" panose="020B0606030504020204" pitchFamily="34" charset="0"/>
                <a:cs typeface="Open Sans" panose="020B0606030504020204" pitchFamily="34" charset="0"/>
              </a:rPr>
              <a:t>25</a:t>
            </a:r>
            <a:endParaRPr lang="en-US" sz="1400" dirty="0">
              <a:latin typeface="Open Sans" panose="020B0606030504020204" pitchFamily="34" charset="0"/>
              <a:ea typeface="Open Sans" panose="020B0606030504020204" pitchFamily="34" charset="0"/>
              <a:cs typeface="Open Sans" panose="020B0606030504020204" pitchFamily="34" charset="0"/>
            </a:endParaRPr>
          </a:p>
          <a:p>
            <a:pPr>
              <a:spcBef>
                <a:spcPts val="26"/>
              </a:spcBef>
            </a:pPr>
            <a:endParaRPr lang="en-US" sz="1400" dirty="0">
              <a:latin typeface="Open Sans" panose="020B0606030504020204" pitchFamily="34" charset="0"/>
              <a:ea typeface="Open Sans" panose="020B0606030504020204" pitchFamily="34" charset="0"/>
              <a:cs typeface="Open Sans" panose="020B0606030504020204" pitchFamily="34" charset="0"/>
            </a:endParaRPr>
          </a:p>
          <a:p>
            <a:pPr marL="9245" marR="3698">
              <a:lnSpc>
                <a:spcPct val="99700"/>
              </a:lnSpc>
            </a:pPr>
            <a:r>
              <a:rPr lang="en-US" sz="1400" b="1" dirty="0">
                <a:latin typeface="Open Sans" panose="020B0606030504020204" pitchFamily="34" charset="0"/>
                <a:ea typeface="Open Sans" panose="020B0606030504020204" pitchFamily="34" charset="0"/>
                <a:cs typeface="Open Sans" panose="020B0606030504020204" pitchFamily="34" charset="0"/>
              </a:rPr>
              <a:t>PAST WORK EXPERIENCE / </a:t>
            </a:r>
            <a:r>
              <a:rPr lang="en-US" sz="1400" dirty="0">
                <a:latin typeface="Open Sans" panose="020B0606030504020204" pitchFamily="34" charset="0"/>
                <a:ea typeface="Open Sans" panose="020B0606030504020204" pitchFamily="34" charset="0"/>
                <a:cs typeface="Open Sans" panose="020B0606030504020204" pitchFamily="34" charset="0"/>
              </a:rPr>
              <a:t>Planning Manager, City of Tukwila (2007-present); Senior Planner, City of Tukwila (2000-2007); Associate Planner, City of Federal Way (1996-2000)</a:t>
            </a:r>
            <a:endParaRPr lang="en-US" sz="1400" dirty="0">
              <a:solidFill>
                <a:prstClr val="black"/>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object 4"/>
          <p:cNvSpPr/>
          <p:nvPr/>
        </p:nvSpPr>
        <p:spPr>
          <a:xfrm>
            <a:off x="935736" y="1265311"/>
            <a:ext cx="1904999" cy="96011"/>
          </a:xfrm>
          <a:prstGeom prst="rect">
            <a:avLst/>
          </a:prstGeom>
          <a:blipFill>
            <a:blip r:embed="rId2" cstate="print"/>
            <a:stretch>
              <a:fillRect/>
            </a:stretch>
          </a:blipFill>
        </p:spPr>
        <p:txBody>
          <a:bodyPr wrap="square" lIns="0" tIns="0" rIns="0" bIns="0" rtlCol="0"/>
          <a:lstStyle/>
          <a:p>
            <a:endParaRPr/>
          </a:p>
        </p:txBody>
      </p:sp>
      <p:sp>
        <p:nvSpPr>
          <p:cNvPr id="5" name="object 5"/>
          <p:cNvSpPr/>
          <p:nvPr/>
        </p:nvSpPr>
        <p:spPr>
          <a:xfrm>
            <a:off x="6412999" y="0"/>
            <a:ext cx="2103120" cy="7772400"/>
          </a:xfrm>
          <a:custGeom>
            <a:avLst/>
            <a:gdLst/>
            <a:ahLst/>
            <a:cxnLst/>
            <a:rect l="l" t="t" r="r" b="b"/>
            <a:pathLst>
              <a:path w="2103120" h="7772400">
                <a:moveTo>
                  <a:pt x="2102853" y="0"/>
                </a:moveTo>
                <a:lnTo>
                  <a:pt x="0" y="7772400"/>
                </a:lnTo>
                <a:lnTo>
                  <a:pt x="2102853" y="7772400"/>
                </a:lnTo>
                <a:lnTo>
                  <a:pt x="2102853" y="0"/>
                </a:lnTo>
                <a:close/>
              </a:path>
            </a:pathLst>
          </a:custGeom>
          <a:solidFill>
            <a:srgbClr val="D7D9DA"/>
          </a:solidFill>
        </p:spPr>
        <p:txBody>
          <a:bodyPr wrap="square" lIns="0" tIns="0" rIns="0" bIns="0" rtlCol="0"/>
          <a:lstStyle/>
          <a:p>
            <a:endParaRPr/>
          </a:p>
        </p:txBody>
      </p:sp>
      <p:sp>
        <p:nvSpPr>
          <p:cNvPr id="6" name="object 6"/>
          <p:cNvSpPr/>
          <p:nvPr/>
        </p:nvSpPr>
        <p:spPr>
          <a:xfrm>
            <a:off x="8516111" y="0"/>
            <a:ext cx="1541780" cy="7772400"/>
          </a:xfrm>
          <a:custGeom>
            <a:avLst/>
            <a:gdLst/>
            <a:ahLst/>
            <a:cxnLst/>
            <a:rect l="l" t="t" r="r" b="b"/>
            <a:pathLst>
              <a:path w="1541779" h="7772400">
                <a:moveTo>
                  <a:pt x="0" y="7772400"/>
                </a:moveTo>
                <a:lnTo>
                  <a:pt x="1541767" y="7772400"/>
                </a:lnTo>
                <a:lnTo>
                  <a:pt x="1541767" y="0"/>
                </a:lnTo>
                <a:lnTo>
                  <a:pt x="0" y="0"/>
                </a:lnTo>
                <a:lnTo>
                  <a:pt x="0" y="7772400"/>
                </a:lnTo>
                <a:close/>
              </a:path>
            </a:pathLst>
          </a:custGeom>
          <a:solidFill>
            <a:srgbClr val="D7D9DA"/>
          </a:solidFill>
        </p:spPr>
        <p:txBody>
          <a:bodyPr wrap="square" lIns="0" tIns="0" rIns="0" bIns="0" rtlCol="0"/>
          <a:lstStyle/>
          <a:p>
            <a:endParaRPr/>
          </a:p>
        </p:txBody>
      </p:sp>
      <p:sp>
        <p:nvSpPr>
          <p:cNvPr id="8" name="TextBox 7"/>
          <p:cNvSpPr txBox="1"/>
          <p:nvPr/>
        </p:nvSpPr>
        <p:spPr>
          <a:xfrm>
            <a:off x="805152" y="333381"/>
            <a:ext cx="4066075" cy="707886"/>
          </a:xfrm>
          <a:prstGeom prst="rect">
            <a:avLst/>
          </a:prstGeom>
          <a:noFill/>
        </p:spPr>
        <p:txBody>
          <a:bodyPr wrap="square" rtlCol="0">
            <a:spAutoFit/>
          </a:bodyPr>
          <a:lstStyle/>
          <a:p>
            <a:pPr defTabSz="665665"/>
            <a:r>
              <a:rPr lang="en-US" sz="4000" dirty="0">
                <a:solidFill>
                  <a:prstClr val="black"/>
                </a:solidFill>
                <a:latin typeface="Uni Sans" pitchFamily="2" charset="77"/>
              </a:rPr>
              <a:t>Minnie Dhaliwal</a:t>
            </a:r>
          </a:p>
        </p:txBody>
      </p:sp>
      <p:pic>
        <p:nvPicPr>
          <p:cNvPr id="9" name="Picture 2">
            <a:extLst>
              <a:ext uri="{FF2B5EF4-FFF2-40B4-BE49-F238E27FC236}">
                <a16:creationId xmlns:a16="http://schemas.microsoft.com/office/drawing/2014/main" id="{9E64263F-9EA8-0745-9F00-ADF568B9B1C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86600" y="687324"/>
            <a:ext cx="1967865" cy="2743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8473862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739</TotalTime>
  <Words>5467</Words>
  <Application>Microsoft Office PowerPoint</Application>
  <PresentationFormat>Custom</PresentationFormat>
  <Paragraphs>635</Paragraphs>
  <Slides>44</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44</vt:i4>
      </vt:variant>
    </vt:vector>
  </HeadingPairs>
  <TitlesOfParts>
    <vt:vector size="49" baseType="lpstr">
      <vt:lpstr>Calibri</vt:lpstr>
      <vt:lpstr>Open Sans</vt:lpstr>
      <vt:lpstr>Uni Sans</vt:lpstr>
      <vt:lpstr>UniSansLight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Megan E. Herzog</dc:creator>
  <cp:keywords/>
  <dc:description/>
  <cp:lastModifiedBy>Nancy Eklund</cp:lastModifiedBy>
  <cp:revision>115</cp:revision>
  <dcterms:created xsi:type="dcterms:W3CDTF">2018-08-30T17:56:08Z</dcterms:created>
  <dcterms:modified xsi:type="dcterms:W3CDTF">2019-10-09T21:05:20Z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2017-11-16T10:00:00Z</vt:filetime>
  </property>
  <property fmtid="{D5CDD505-2E9C-101B-9397-08002B2CF9AE}" pid="3" name="Creator">
    <vt:lpwstr>Microsoft® PowerPoint® 2016</vt:lpwstr>
  </property>
  <property fmtid="{D5CDD505-2E9C-101B-9397-08002B2CF9AE}" pid="4" name="LastSaved">
    <vt:filetime>2018-08-29T10:00:00Z</vt:filetime>
  </property>
</Properties>
</file>