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5" r:id="rId32"/>
    <p:sldId id="296" r:id="rId33"/>
    <p:sldId id="297" r:id="rId34"/>
    <p:sldId id="298" r:id="rId35"/>
    <p:sldId id="299" r:id="rId36"/>
    <p:sldId id="301" r:id="rId3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4"/>
  </p:normalViewPr>
  <p:slideViewPr>
    <p:cSldViewPr>
      <p:cViewPr varScale="1">
        <p:scale>
          <a:sx n="119" d="100"/>
          <a:sy n="119" d="100"/>
        </p:scale>
        <p:origin x="5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1601724"/>
            <a:ext cx="1904999" cy="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UniSansLight"/>
                <a:cs typeface="UniSans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UniSansLight"/>
                <a:cs typeface="UniSans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UniSansLight"/>
                <a:cs typeface="UniSans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816673"/>
            <a:ext cx="82245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UniSansLight"/>
                <a:cs typeface="UniSans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654" y="2317179"/>
            <a:ext cx="8221091" cy="4456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6" y="763523"/>
            <a:ext cx="3160775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8654" y="2317179"/>
            <a:ext cx="5251450" cy="434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35" dirty="0">
                <a:latin typeface="Arial"/>
                <a:cs typeface="Arial"/>
              </a:rPr>
              <a:t>Montgomery </a:t>
            </a:r>
            <a:r>
              <a:rPr sz="1400" spc="-55" dirty="0">
                <a:latin typeface="Arial"/>
                <a:cs typeface="Arial"/>
              </a:rPr>
              <a:t>Gulf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Corporation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6286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70" dirty="0">
                <a:latin typeface="Arial"/>
                <a:cs typeface="Arial"/>
              </a:rPr>
              <a:t>Transit </a:t>
            </a:r>
            <a:r>
              <a:rPr sz="1400" spc="-45" dirty="0">
                <a:latin typeface="Arial"/>
                <a:cs typeface="Arial"/>
              </a:rPr>
              <a:t>Oriented </a:t>
            </a:r>
            <a:r>
              <a:rPr sz="1400" spc="-55" dirty="0">
                <a:latin typeface="Arial"/>
                <a:cs typeface="Arial"/>
              </a:rPr>
              <a:t>Development, </a:t>
            </a:r>
            <a:r>
              <a:rPr sz="1400" spc="-114" dirty="0">
                <a:latin typeface="Arial"/>
                <a:cs typeface="Arial"/>
              </a:rPr>
              <a:t>Real </a:t>
            </a:r>
            <a:r>
              <a:rPr sz="1400" spc="-85" dirty="0">
                <a:latin typeface="Arial"/>
                <a:cs typeface="Arial"/>
              </a:rPr>
              <a:t>Estate  </a:t>
            </a:r>
            <a:r>
              <a:rPr sz="1400" spc="-6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45" dirty="0">
                <a:latin typeface="Arial"/>
                <a:cs typeface="Arial"/>
              </a:rPr>
              <a:t>Northgate </a:t>
            </a:r>
            <a:r>
              <a:rPr sz="1400" spc="-70" dirty="0">
                <a:latin typeface="Arial"/>
                <a:cs typeface="Arial"/>
              </a:rPr>
              <a:t>Transit </a:t>
            </a:r>
            <a:r>
              <a:rPr sz="1400" spc="-45" dirty="0">
                <a:latin typeface="Arial"/>
                <a:cs typeface="Arial"/>
              </a:rPr>
              <a:t>Oriented </a:t>
            </a:r>
            <a:r>
              <a:rPr sz="1400" spc="-60" dirty="0">
                <a:latin typeface="Arial"/>
                <a:cs typeface="Arial"/>
              </a:rPr>
              <a:t>Development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153670">
              <a:lnSpc>
                <a:spcPts val="142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200" spc="-5" dirty="0">
                <a:latin typeface="Lucida Grande"/>
                <a:cs typeface="Lucida Grande"/>
              </a:rPr>
              <a:t>UW, MUP (’76); The Wharton School, University </a:t>
            </a:r>
            <a:r>
              <a:rPr sz="1200" spc="-10" dirty="0">
                <a:latin typeface="Lucida Grande"/>
                <a:cs typeface="Lucida Grande"/>
              </a:rPr>
              <a:t>of  </a:t>
            </a:r>
            <a:r>
              <a:rPr sz="1200" spc="-5" dirty="0">
                <a:latin typeface="Lucida Grande"/>
                <a:cs typeface="Lucida Grande"/>
              </a:rPr>
              <a:t>Pennsylvania, </a:t>
            </a:r>
            <a:r>
              <a:rPr sz="1200" dirty="0">
                <a:latin typeface="Lucida Grande"/>
                <a:cs typeface="Lucida Grande"/>
              </a:rPr>
              <a:t>BS in </a:t>
            </a:r>
            <a:r>
              <a:rPr sz="1200" spc="-5" dirty="0">
                <a:latin typeface="Lucida Grande"/>
                <a:cs typeface="Lucida Grande"/>
              </a:rPr>
              <a:t>Economics</a:t>
            </a:r>
            <a:r>
              <a:rPr sz="1200" spc="15" dirty="0">
                <a:latin typeface="Lucida Grande"/>
                <a:cs typeface="Lucida Grande"/>
              </a:rPr>
              <a:t> </a:t>
            </a:r>
            <a:r>
              <a:rPr sz="1200" spc="-5" dirty="0">
                <a:latin typeface="Lucida Grande"/>
                <a:cs typeface="Lucida Grande"/>
              </a:rPr>
              <a:t>(’74)</a:t>
            </a:r>
            <a:endParaRPr sz="12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 </a:t>
            </a:r>
            <a:r>
              <a:rPr sz="1400" spc="-140" dirty="0">
                <a:latin typeface="Arial"/>
                <a:cs typeface="Arial"/>
              </a:rPr>
              <a:t>As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 marR="605790">
              <a:lnSpc>
                <a:spcPct val="100000"/>
              </a:lnSpc>
              <a:spcBef>
                <a:spcPts val="25"/>
              </a:spcBef>
            </a:pPr>
            <a:r>
              <a:rPr sz="1400" spc="-65" dirty="0">
                <a:latin typeface="Arial"/>
                <a:cs typeface="Arial"/>
              </a:rPr>
              <a:t>person </a:t>
            </a:r>
            <a:r>
              <a:rPr sz="1400" spc="-40" dirty="0">
                <a:latin typeface="Arial"/>
                <a:cs typeface="Arial"/>
              </a:rPr>
              <a:t>interested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built </a:t>
            </a:r>
            <a:r>
              <a:rPr sz="1400" spc="-40" dirty="0">
                <a:latin typeface="Arial"/>
                <a:cs typeface="Arial"/>
              </a:rPr>
              <a:t>environment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land </a:t>
            </a:r>
            <a:r>
              <a:rPr sz="1400" spc="-85" dirty="0">
                <a:latin typeface="Arial"/>
                <a:cs typeface="Arial"/>
              </a:rPr>
              <a:t>use, </a:t>
            </a:r>
            <a:r>
              <a:rPr sz="1400" spc="-40" dirty="0">
                <a:latin typeface="Arial"/>
                <a:cs typeface="Arial"/>
              </a:rPr>
              <a:t>I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found 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70" dirty="0">
                <a:latin typeface="Arial"/>
                <a:cs typeface="Arial"/>
              </a:rPr>
              <a:t>be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65" dirty="0">
                <a:latin typeface="Arial"/>
                <a:cs typeface="Arial"/>
              </a:rPr>
              <a:t>good </a:t>
            </a:r>
            <a:r>
              <a:rPr sz="1400" spc="-70" dirty="0">
                <a:latin typeface="Arial"/>
                <a:cs typeface="Arial"/>
              </a:rPr>
              <a:t>place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25" dirty="0">
                <a:latin typeface="Arial"/>
                <a:cs typeface="Arial"/>
              </a:rPr>
              <a:t>work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40" dirty="0">
                <a:latin typeface="Arial"/>
                <a:cs typeface="Arial"/>
              </a:rPr>
              <a:t>variety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40" dirty="0">
                <a:latin typeface="Arial"/>
                <a:cs typeface="Arial"/>
              </a:rPr>
              <a:t>interesting  </a:t>
            </a:r>
            <a:r>
              <a:rPr sz="1400" spc="-55" dirty="0">
                <a:latin typeface="Arial"/>
                <a:cs typeface="Arial"/>
              </a:rPr>
              <a:t>settings.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0353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20" dirty="0">
                <a:latin typeface="Arial"/>
                <a:cs typeface="Arial"/>
              </a:rPr>
              <a:t>Nonprofit </a:t>
            </a:r>
            <a:r>
              <a:rPr sz="1400" spc="-55" dirty="0">
                <a:latin typeface="Arial"/>
                <a:cs typeface="Arial"/>
              </a:rPr>
              <a:t>sector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affordable  </a:t>
            </a:r>
            <a:r>
              <a:rPr sz="1400" spc="-60" dirty="0">
                <a:latin typeface="Arial"/>
                <a:cs typeface="Arial"/>
              </a:rPr>
              <a:t>housing; </a:t>
            </a:r>
            <a:r>
              <a:rPr sz="1400" spc="-50" dirty="0">
                <a:latin typeface="Arial"/>
                <a:cs typeface="Arial"/>
              </a:rPr>
              <a:t>Native </a:t>
            </a:r>
            <a:r>
              <a:rPr sz="1400" spc="-65" dirty="0">
                <a:latin typeface="Arial"/>
                <a:cs typeface="Arial"/>
              </a:rPr>
              <a:t>American </a:t>
            </a:r>
            <a:r>
              <a:rPr sz="1400" spc="-5" dirty="0">
                <a:latin typeface="Arial"/>
                <a:cs typeface="Arial"/>
              </a:rPr>
              <a:t>tribe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5" dirty="0">
                <a:latin typeface="Arial"/>
                <a:cs typeface="Arial"/>
              </a:rPr>
              <a:t>economic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2131" y="2301239"/>
            <a:ext cx="1956815" cy="2738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4775" y="763523"/>
            <a:ext cx="7900415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9083" y="2301240"/>
            <a:ext cx="2020823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403850" cy="46170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923925">
              <a:lnSpc>
                <a:spcPct val="101499"/>
              </a:lnSpc>
              <a:spcBef>
                <a:spcPts val="7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Seattle,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Planning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  </a:t>
            </a:r>
            <a:r>
              <a:rPr sz="1400" spc="-6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997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0" dirty="0">
                <a:latin typeface="Arial"/>
                <a:cs typeface="Arial"/>
              </a:rPr>
              <a:t>Development review, </a:t>
            </a:r>
            <a:r>
              <a:rPr sz="1400" spc="-50" dirty="0">
                <a:latin typeface="Arial"/>
                <a:cs typeface="Arial"/>
              </a:rPr>
              <a:t>land </a:t>
            </a:r>
            <a:r>
              <a:rPr sz="1400" spc="-85" dirty="0">
                <a:latin typeface="Arial"/>
                <a:cs typeface="Arial"/>
              </a:rPr>
              <a:t>use, </a:t>
            </a:r>
            <a:r>
              <a:rPr sz="1400" spc="-70" dirty="0">
                <a:latin typeface="Arial"/>
                <a:cs typeface="Arial"/>
              </a:rPr>
              <a:t>green </a:t>
            </a:r>
            <a:r>
              <a:rPr sz="1400" spc="-40" dirty="0">
                <a:latin typeface="Arial"/>
                <a:cs typeface="Arial"/>
              </a:rPr>
              <a:t>building 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sustainable </a:t>
            </a:r>
            <a:r>
              <a:rPr sz="1400" spc="-50" dirty="0">
                <a:latin typeface="Arial"/>
                <a:cs typeface="Arial"/>
              </a:rPr>
              <a:t>communities, </a:t>
            </a:r>
            <a:r>
              <a:rPr sz="1400" spc="-80" dirty="0">
                <a:latin typeface="Arial"/>
                <a:cs typeface="Arial"/>
              </a:rPr>
              <a:t>emergency </a:t>
            </a:r>
            <a:r>
              <a:rPr sz="1400" spc="-75" dirty="0">
                <a:latin typeface="Arial"/>
                <a:cs typeface="Arial"/>
              </a:rPr>
              <a:t>preparedness, </a:t>
            </a:r>
            <a:r>
              <a:rPr sz="1400" spc="-70" dirty="0">
                <a:latin typeface="Arial"/>
                <a:cs typeface="Arial"/>
              </a:rPr>
              <a:t>New </a:t>
            </a:r>
            <a:r>
              <a:rPr sz="1400" spc="-65" dirty="0">
                <a:latin typeface="Arial"/>
                <a:cs typeface="Arial"/>
              </a:rPr>
              <a:t>Urbanism  </a:t>
            </a:r>
            <a:r>
              <a:rPr sz="1400" spc="-135" dirty="0">
                <a:latin typeface="Arial"/>
                <a:cs typeface="Arial"/>
              </a:rPr>
              <a:t>(CNU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Cascadia)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</a:pPr>
            <a:r>
              <a:rPr sz="1400" spc="-70" dirty="0">
                <a:latin typeface="Arial"/>
                <a:cs typeface="Arial"/>
              </a:rPr>
              <a:t>Old </a:t>
            </a:r>
            <a:r>
              <a:rPr sz="1400" spc="-100" dirty="0">
                <a:latin typeface="Arial"/>
                <a:cs typeface="Arial"/>
              </a:rPr>
              <a:t>Poway </a:t>
            </a:r>
            <a:r>
              <a:rPr sz="1400" spc="-75" dirty="0">
                <a:latin typeface="Arial"/>
                <a:cs typeface="Arial"/>
              </a:rPr>
              <a:t>Specific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60" dirty="0">
                <a:latin typeface="Arial"/>
                <a:cs typeface="Arial"/>
              </a:rPr>
              <a:t>Masters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5" dirty="0">
                <a:latin typeface="Arial"/>
                <a:cs typeface="Arial"/>
              </a:rPr>
              <a:t>City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20+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</a:t>
            </a:r>
            <a:r>
              <a:rPr sz="1400" b="1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  <a:p>
            <a:pPr marL="12700" marR="294005">
              <a:lnSpc>
                <a:spcPts val="1700"/>
              </a:lnSpc>
              <a:spcBef>
                <a:spcPts val="55"/>
              </a:spcBef>
            </a:pPr>
            <a:r>
              <a:rPr sz="1400" spc="-35" dirty="0">
                <a:latin typeface="Arial"/>
                <a:cs typeface="Arial"/>
              </a:rPr>
              <a:t>living</a:t>
            </a:r>
            <a:r>
              <a:rPr sz="1400" spc="-70" dirty="0">
                <a:latin typeface="Arial"/>
                <a:cs typeface="Arial"/>
              </a:rPr>
              <a:t> 3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years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Germany,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wanted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learn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how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cities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work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successfully 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apply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60" dirty="0">
                <a:latin typeface="Arial"/>
                <a:cs typeface="Arial"/>
              </a:rPr>
              <a:t>knowledge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204" dirty="0">
                <a:latin typeface="Arial"/>
                <a:cs typeface="Arial"/>
              </a:rPr>
              <a:t>US </a:t>
            </a:r>
            <a:r>
              <a:rPr sz="1400" spc="-50" dirty="0">
                <a:latin typeface="Arial"/>
                <a:cs typeface="Arial"/>
              </a:rPr>
              <a:t>urban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centers.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07010">
              <a:lnSpc>
                <a:spcPct val="997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75" dirty="0">
                <a:latin typeface="Arial"/>
                <a:cs typeface="Arial"/>
              </a:rPr>
              <a:t>Sustainable </a:t>
            </a:r>
            <a:r>
              <a:rPr sz="1400" spc="-55" dirty="0">
                <a:latin typeface="Arial"/>
                <a:cs typeface="Arial"/>
              </a:rPr>
              <a:t>Strategist; </a:t>
            </a:r>
            <a:r>
              <a:rPr sz="1400" spc="-100" dirty="0">
                <a:latin typeface="Arial"/>
                <a:cs typeface="Arial"/>
              </a:rPr>
              <a:t>Land </a:t>
            </a:r>
            <a:r>
              <a:rPr sz="1400" spc="-120" dirty="0">
                <a:latin typeface="Arial"/>
                <a:cs typeface="Arial"/>
              </a:rPr>
              <a:t>Use  </a:t>
            </a:r>
            <a:r>
              <a:rPr sz="1400" spc="-60" dirty="0">
                <a:latin typeface="Arial"/>
                <a:cs typeface="Arial"/>
              </a:rPr>
              <a:t>Manager; </a:t>
            </a:r>
            <a:r>
              <a:rPr sz="1400" spc="-100" dirty="0">
                <a:latin typeface="Arial"/>
                <a:cs typeface="Arial"/>
              </a:rPr>
              <a:t>Land </a:t>
            </a:r>
            <a:r>
              <a:rPr sz="1400" spc="-120" dirty="0">
                <a:latin typeface="Arial"/>
                <a:cs typeface="Arial"/>
              </a:rPr>
              <a:t>Use </a:t>
            </a:r>
            <a:r>
              <a:rPr sz="1400" spc="-65" dirty="0">
                <a:latin typeface="Arial"/>
                <a:cs typeface="Arial"/>
              </a:rPr>
              <a:t>Planner; </a:t>
            </a:r>
            <a:r>
              <a:rPr sz="1400" spc="-45" dirty="0">
                <a:latin typeface="Arial"/>
                <a:cs typeface="Arial"/>
              </a:rPr>
              <a:t>Historic </a:t>
            </a:r>
            <a:r>
              <a:rPr sz="1400" spc="-60" dirty="0">
                <a:latin typeface="Arial"/>
                <a:cs typeface="Arial"/>
              </a:rPr>
              <a:t>Preservation </a:t>
            </a:r>
            <a:r>
              <a:rPr sz="1400" spc="-70" dirty="0">
                <a:latin typeface="Arial"/>
                <a:cs typeface="Arial"/>
              </a:rPr>
              <a:t>Planning; </a:t>
            </a:r>
            <a:r>
              <a:rPr sz="1400" spc="-65" dirty="0">
                <a:latin typeface="Arial"/>
                <a:cs typeface="Arial"/>
              </a:rPr>
              <a:t>Biomedical  </a:t>
            </a:r>
            <a:r>
              <a:rPr sz="1400" spc="-110" dirty="0">
                <a:latin typeface="Arial"/>
                <a:cs typeface="Arial"/>
              </a:rPr>
              <a:t>Research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3553967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2131" y="2301240"/>
            <a:ext cx="1956814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074920" cy="4186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Bellevue, </a:t>
            </a:r>
            <a:r>
              <a:rPr sz="1400" spc="-80" dirty="0">
                <a:latin typeface="Arial"/>
                <a:cs typeface="Arial"/>
              </a:rPr>
              <a:t>Comprehensive </a:t>
            </a:r>
            <a:r>
              <a:rPr sz="1400" spc="-75" dirty="0">
                <a:latin typeface="Arial"/>
                <a:cs typeface="Arial"/>
              </a:rPr>
              <a:t>Planning</a:t>
            </a:r>
            <a:r>
              <a:rPr sz="1400" spc="19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Manager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Community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</a:pPr>
            <a:r>
              <a:rPr sz="1400" spc="-110" dirty="0">
                <a:latin typeface="Arial"/>
                <a:cs typeface="Arial"/>
              </a:rPr>
              <a:t>BelRed </a:t>
            </a:r>
            <a:r>
              <a:rPr sz="1400" spc="-180" dirty="0">
                <a:latin typeface="Arial"/>
                <a:cs typeface="Arial"/>
              </a:rPr>
              <a:t>TOD </a:t>
            </a:r>
            <a:r>
              <a:rPr sz="1400" spc="-80" dirty="0">
                <a:latin typeface="Arial"/>
                <a:cs typeface="Arial"/>
              </a:rPr>
              <a:t>subarea </a:t>
            </a:r>
            <a:r>
              <a:rPr sz="1400" spc="-45" dirty="0">
                <a:latin typeface="Arial"/>
                <a:cs typeface="Arial"/>
              </a:rPr>
              <a:t>plan; </a:t>
            </a:r>
            <a:r>
              <a:rPr sz="1400" spc="-95" dirty="0">
                <a:latin typeface="Arial"/>
                <a:cs typeface="Arial"/>
              </a:rPr>
              <a:t>Skykomish </a:t>
            </a:r>
            <a:r>
              <a:rPr sz="1400" spc="-35" dirty="0">
                <a:latin typeface="Arial"/>
                <a:cs typeface="Arial"/>
              </a:rPr>
              <a:t>restoration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3749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40" dirty="0">
                <a:latin typeface="Arial"/>
                <a:cs typeface="Arial"/>
              </a:rPr>
              <a:t>(’93);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90" dirty="0">
                <a:latin typeface="Arial"/>
                <a:cs typeface="Arial"/>
              </a:rPr>
              <a:t>U,  </a:t>
            </a:r>
            <a:r>
              <a:rPr sz="1400" spc="-95" dirty="0">
                <a:latin typeface="Arial"/>
                <a:cs typeface="Arial"/>
              </a:rPr>
              <a:t>MBA </a:t>
            </a:r>
            <a:r>
              <a:rPr sz="1400" spc="-40" dirty="0">
                <a:latin typeface="Arial"/>
                <a:cs typeface="Arial"/>
              </a:rPr>
              <a:t>(‘04); </a:t>
            </a:r>
            <a:r>
              <a:rPr sz="1400" spc="-150" dirty="0">
                <a:latin typeface="Arial"/>
                <a:cs typeface="Arial"/>
              </a:rPr>
              <a:t>UVA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(‘12)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20+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255270">
              <a:lnSpc>
                <a:spcPct val="100699"/>
              </a:lnSpc>
              <a:spcBef>
                <a:spcPts val="10"/>
              </a:spcBef>
            </a:pPr>
            <a:r>
              <a:rPr sz="1400" spc="-30" dirty="0">
                <a:latin typeface="Arial"/>
                <a:cs typeface="Arial"/>
              </a:rPr>
              <a:t>Initially, </a:t>
            </a:r>
            <a:r>
              <a:rPr sz="1400" spc="-50" dirty="0">
                <a:latin typeface="Arial"/>
                <a:cs typeface="Arial"/>
              </a:rPr>
              <a:t>loved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75" dirty="0">
                <a:latin typeface="Arial"/>
                <a:cs typeface="Arial"/>
              </a:rPr>
              <a:t>design </a:t>
            </a:r>
            <a:r>
              <a:rPr sz="1400" spc="-40" dirty="0">
                <a:latin typeface="Arial"/>
                <a:cs typeface="Arial"/>
              </a:rPr>
              <a:t>problem, </a:t>
            </a:r>
            <a:r>
              <a:rPr sz="1400" spc="-30" dirty="0">
                <a:latin typeface="Arial"/>
                <a:cs typeface="Arial"/>
              </a:rPr>
              <a:t>then </a:t>
            </a:r>
            <a:r>
              <a:rPr sz="1400" spc="-95" dirty="0">
                <a:latin typeface="Arial"/>
                <a:cs typeface="Arial"/>
              </a:rPr>
              <a:t>was </a:t>
            </a:r>
            <a:r>
              <a:rPr sz="1400" spc="-25" dirty="0">
                <a:latin typeface="Arial"/>
                <a:cs typeface="Arial"/>
              </a:rPr>
              <a:t>turned </a:t>
            </a:r>
            <a:r>
              <a:rPr sz="1400" spc="-40" dirty="0">
                <a:latin typeface="Arial"/>
                <a:cs typeface="Arial"/>
              </a:rPr>
              <a:t>on</a:t>
            </a:r>
            <a:r>
              <a:rPr sz="1400" spc="-29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community  </a:t>
            </a:r>
            <a:r>
              <a:rPr sz="1400" spc="-70" dirty="0">
                <a:latin typeface="Arial"/>
                <a:cs typeface="Arial"/>
              </a:rPr>
              <a:t>engagement.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8415">
              <a:lnSpc>
                <a:spcPct val="997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Bellevue </a:t>
            </a:r>
            <a:r>
              <a:rPr sz="1400" spc="-80" dirty="0">
                <a:latin typeface="Arial"/>
                <a:cs typeface="Arial"/>
              </a:rPr>
              <a:t>since </a:t>
            </a:r>
            <a:r>
              <a:rPr sz="1400" spc="-65" dirty="0">
                <a:latin typeface="Arial"/>
                <a:cs typeface="Arial"/>
              </a:rPr>
              <a:t>2006; </a:t>
            </a:r>
            <a:r>
              <a:rPr sz="1400" spc="-50" dirty="0">
                <a:latin typeface="Arial"/>
                <a:cs typeface="Arial"/>
              </a:rPr>
              <a:t>previously  </a:t>
            </a:r>
            <a:r>
              <a:rPr sz="1400" spc="-45" dirty="0">
                <a:latin typeface="Arial"/>
                <a:cs typeface="Arial"/>
              </a:rPr>
              <a:t>consultant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60" dirty="0">
                <a:latin typeface="Arial"/>
                <a:cs typeface="Arial"/>
              </a:rPr>
              <a:t>various </a:t>
            </a:r>
            <a:r>
              <a:rPr sz="1400" spc="-85" dirty="0">
                <a:latin typeface="Arial"/>
                <a:cs typeface="Arial"/>
              </a:rPr>
              <a:t>Puget </a:t>
            </a:r>
            <a:r>
              <a:rPr sz="1400" spc="-95" dirty="0">
                <a:latin typeface="Arial"/>
                <a:cs typeface="Arial"/>
              </a:rPr>
              <a:t>Sound </a:t>
            </a:r>
            <a:r>
              <a:rPr sz="1400" spc="-45" dirty="0">
                <a:latin typeface="Arial"/>
                <a:cs typeface="Arial"/>
              </a:rPr>
              <a:t>communities; </a:t>
            </a:r>
            <a:r>
              <a:rPr sz="1400" spc="-85" dirty="0">
                <a:latin typeface="Arial"/>
                <a:cs typeface="Arial"/>
              </a:rPr>
              <a:t>some </a:t>
            </a:r>
            <a:r>
              <a:rPr sz="1400" spc="-35" dirty="0">
                <a:latin typeface="Arial"/>
                <a:cs typeface="Arial"/>
              </a:rPr>
              <a:t>private  </a:t>
            </a:r>
            <a:r>
              <a:rPr sz="1400" spc="-5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654" y="2314130"/>
            <a:ext cx="5240655" cy="441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Verdana"/>
                <a:cs typeface="Verdana"/>
              </a:rPr>
              <a:t>EMPLOYER /</a:t>
            </a:r>
            <a:r>
              <a:rPr sz="1400" b="1" spc="-90" dirty="0">
                <a:latin typeface="Verdana"/>
                <a:cs typeface="Verdana"/>
              </a:rPr>
              <a:t> </a:t>
            </a:r>
            <a:r>
              <a:rPr sz="1600" spc="-70" dirty="0">
                <a:latin typeface="Arial"/>
                <a:cs typeface="Arial"/>
              </a:rPr>
              <a:t>Consultant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70" dirty="0">
                <a:latin typeface="Arial"/>
                <a:cs typeface="Arial"/>
              </a:rPr>
              <a:t>Decision </a:t>
            </a:r>
            <a:r>
              <a:rPr sz="1400" spc="-35" dirty="0">
                <a:latin typeface="Arial"/>
                <a:cs typeface="Arial"/>
              </a:rPr>
              <a:t>support tools, </a:t>
            </a:r>
            <a:r>
              <a:rPr sz="1400" spc="-55" dirty="0">
                <a:latin typeface="Arial"/>
                <a:cs typeface="Arial"/>
              </a:rPr>
              <a:t>methods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means 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75" dirty="0">
                <a:latin typeface="Arial"/>
                <a:cs typeface="Arial"/>
              </a:rPr>
              <a:t>cope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55" dirty="0">
                <a:latin typeface="Arial"/>
                <a:cs typeface="Arial"/>
              </a:rPr>
              <a:t>complexity, </a:t>
            </a:r>
            <a:r>
              <a:rPr sz="1400" spc="-35" dirty="0">
                <a:latin typeface="Arial"/>
                <a:cs typeface="Arial"/>
              </a:rPr>
              <a:t>uncertainty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urgency.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24460">
              <a:lnSpc>
                <a:spcPct val="997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-55" dirty="0">
                <a:latin typeface="Arial"/>
                <a:cs typeface="Arial"/>
              </a:rPr>
              <a:t>Joint </a:t>
            </a:r>
            <a:r>
              <a:rPr sz="1400" spc="-90" dirty="0">
                <a:latin typeface="Arial"/>
                <a:cs typeface="Arial"/>
              </a:rPr>
              <a:t>Degree </a:t>
            </a:r>
            <a:r>
              <a:rPr sz="1400" spc="-80" dirty="0">
                <a:latin typeface="Arial"/>
                <a:cs typeface="Arial"/>
              </a:rPr>
              <a:t>Program </a:t>
            </a:r>
            <a:r>
              <a:rPr sz="1400" spc="-75" dirty="0">
                <a:latin typeface="Arial"/>
                <a:cs typeface="Arial"/>
              </a:rPr>
              <a:t>1985 </a:t>
            </a:r>
            <a:r>
              <a:rPr sz="1400" spc="-145" dirty="0">
                <a:latin typeface="Arial"/>
                <a:cs typeface="Arial"/>
              </a:rPr>
              <a:t>(MCP,  </a:t>
            </a:r>
            <a:r>
              <a:rPr sz="1400" spc="-55" dirty="0">
                <a:latin typeface="Arial"/>
                <a:cs typeface="Arial"/>
              </a:rPr>
              <a:t>MArch)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5" dirty="0">
                <a:latin typeface="Arial"/>
                <a:cs typeface="Arial"/>
              </a:rPr>
              <a:t>Pennsylvania, </a:t>
            </a:r>
            <a:r>
              <a:rPr sz="1400" spc="-60" dirty="0">
                <a:latin typeface="Arial"/>
                <a:cs typeface="Arial"/>
              </a:rPr>
              <a:t>Philadelphia, </a:t>
            </a:r>
            <a:r>
              <a:rPr sz="1400" spc="-160" dirty="0">
                <a:latin typeface="Arial"/>
                <a:cs typeface="Arial"/>
              </a:rPr>
              <a:t>PA, </a:t>
            </a:r>
            <a:r>
              <a:rPr sz="1400" spc="-40" dirty="0">
                <a:latin typeface="Arial"/>
                <a:cs typeface="Arial"/>
              </a:rPr>
              <a:t>Architecture </a:t>
            </a:r>
            <a:r>
              <a:rPr sz="1400" spc="-75" dirty="0">
                <a:latin typeface="Arial"/>
                <a:cs typeface="Arial"/>
              </a:rPr>
              <a:t>1981  </a:t>
            </a:r>
            <a:r>
              <a:rPr sz="1400" spc="-85" dirty="0">
                <a:latin typeface="Arial"/>
                <a:cs typeface="Arial"/>
              </a:rPr>
              <a:t>(BArch) </a:t>
            </a:r>
            <a:r>
              <a:rPr sz="1400" spc="-90" dirty="0">
                <a:latin typeface="Arial"/>
                <a:cs typeface="Arial"/>
              </a:rPr>
              <a:t>School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Architecture, </a:t>
            </a:r>
            <a:r>
              <a:rPr sz="1400" spc="-70" dirty="0">
                <a:latin typeface="Arial"/>
                <a:cs typeface="Arial"/>
              </a:rPr>
              <a:t>New </a:t>
            </a:r>
            <a:r>
              <a:rPr sz="1400" spc="-50" dirty="0">
                <a:latin typeface="Arial"/>
                <a:cs typeface="Arial"/>
              </a:rPr>
              <a:t>Delhi,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India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32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</a:t>
            </a:r>
            <a:r>
              <a:rPr sz="1400" b="1" spc="-9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PROFESSION/</a:t>
            </a:r>
            <a:endParaRPr sz="1400">
              <a:latin typeface="Verdana"/>
              <a:cs typeface="Verdana"/>
            </a:endParaRPr>
          </a:p>
          <a:p>
            <a:pPr marL="12700" marR="51435">
              <a:lnSpc>
                <a:spcPct val="101099"/>
              </a:lnSpc>
              <a:spcBef>
                <a:spcPts val="5"/>
              </a:spcBef>
            </a:pPr>
            <a:r>
              <a:rPr sz="1400" spc="-170" dirty="0">
                <a:latin typeface="Arial"/>
                <a:cs typeface="Arial"/>
              </a:rPr>
              <a:t>To </a:t>
            </a:r>
            <a:r>
              <a:rPr sz="1400" spc="-45" dirty="0">
                <a:latin typeface="Arial"/>
                <a:cs typeface="Arial"/>
              </a:rPr>
              <a:t>improve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30" dirty="0">
                <a:latin typeface="Arial"/>
                <a:cs typeface="Arial"/>
              </a:rPr>
              <a:t>quality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0" dirty="0">
                <a:latin typeface="Arial"/>
                <a:cs typeface="Arial"/>
              </a:rPr>
              <a:t>urban </a:t>
            </a:r>
            <a:r>
              <a:rPr sz="1400" spc="-15" dirty="0">
                <a:latin typeface="Arial"/>
                <a:cs typeface="Arial"/>
              </a:rPr>
              <a:t>life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35" dirty="0">
                <a:latin typeface="Arial"/>
                <a:cs typeface="Arial"/>
              </a:rPr>
              <a:t>all, </a:t>
            </a:r>
            <a:r>
              <a:rPr sz="1400" spc="-15" dirty="0">
                <a:latin typeface="Arial"/>
                <a:cs typeface="Arial"/>
              </a:rPr>
              <a:t>find </a:t>
            </a:r>
            <a:r>
              <a:rPr sz="1400" spc="-50" dirty="0">
                <a:latin typeface="Arial"/>
                <a:cs typeface="Arial"/>
              </a:rPr>
              <a:t>beauty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85" dirty="0">
                <a:latin typeface="Arial"/>
                <a:cs typeface="Arial"/>
              </a:rPr>
              <a:t>chaos,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55" dirty="0">
                <a:latin typeface="Arial"/>
                <a:cs typeface="Arial"/>
              </a:rPr>
              <a:t>understand </a:t>
            </a:r>
            <a:r>
              <a:rPr sz="1400" spc="-45" dirty="0">
                <a:latin typeface="Arial"/>
                <a:cs typeface="Arial"/>
              </a:rPr>
              <a:t>complexity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40" dirty="0">
                <a:latin typeface="Arial"/>
                <a:cs typeface="Arial"/>
              </a:rPr>
              <a:t>natural </a:t>
            </a:r>
            <a:r>
              <a:rPr sz="1400" spc="-70" dirty="0">
                <a:latin typeface="Arial"/>
                <a:cs typeface="Arial"/>
              </a:rPr>
              <a:t>and man-made </a:t>
            </a:r>
            <a:r>
              <a:rPr sz="1400" spc="-40" dirty="0">
                <a:latin typeface="Arial"/>
                <a:cs typeface="Arial"/>
              </a:rPr>
              <a:t>environment </a:t>
            </a:r>
            <a:r>
              <a:rPr sz="1400" spc="-15" dirty="0">
                <a:latin typeface="Arial"/>
                <a:cs typeface="Arial"/>
              </a:rPr>
              <a:t>from 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70" dirty="0">
                <a:latin typeface="Arial"/>
                <a:cs typeface="Arial"/>
              </a:rPr>
              <a:t>lens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40" dirty="0">
                <a:latin typeface="Arial"/>
                <a:cs typeface="Arial"/>
              </a:rPr>
              <a:t>cognition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behavior.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60960">
              <a:lnSpc>
                <a:spcPct val="101499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30" dirty="0">
                <a:latin typeface="Arial"/>
                <a:cs typeface="Arial"/>
              </a:rPr>
              <a:t>International </a:t>
            </a:r>
            <a:r>
              <a:rPr sz="1400" spc="-45" dirty="0">
                <a:latin typeface="Arial"/>
                <a:cs typeface="Arial"/>
              </a:rPr>
              <a:t>consultant, </a:t>
            </a:r>
            <a:r>
              <a:rPr sz="1400" spc="-70" dirty="0">
                <a:latin typeface="Arial"/>
                <a:cs typeface="Arial"/>
              </a:rPr>
              <a:t>advisor,  </a:t>
            </a:r>
            <a:r>
              <a:rPr sz="1400" spc="-25" dirty="0">
                <a:latin typeface="Arial"/>
                <a:cs typeface="Arial"/>
              </a:rPr>
              <a:t>city </a:t>
            </a:r>
            <a:r>
              <a:rPr sz="1400" spc="-65" dirty="0">
                <a:latin typeface="Arial"/>
                <a:cs typeface="Arial"/>
              </a:rPr>
              <a:t>executive, professor, </a:t>
            </a:r>
            <a:r>
              <a:rPr sz="1400" spc="-70" dirty="0">
                <a:latin typeface="Arial"/>
                <a:cs typeface="Arial"/>
              </a:rPr>
              <a:t>researcher and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mentor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977" y="692911"/>
            <a:ext cx="23228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Arun</a:t>
            </a:r>
            <a:r>
              <a:rPr sz="4600" spc="-180" dirty="0"/>
              <a:t> </a:t>
            </a:r>
            <a:r>
              <a:rPr sz="4600" spc="-5" dirty="0"/>
              <a:t>Jain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7162800" y="2209800"/>
            <a:ext cx="2321051" cy="2926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654" y="2317179"/>
            <a:ext cx="5288915" cy="4165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Bellevue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0955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105" dirty="0">
                <a:latin typeface="Arial"/>
                <a:cs typeface="Arial"/>
              </a:rPr>
              <a:t>Long </a:t>
            </a:r>
            <a:r>
              <a:rPr sz="1400" spc="-80" dirty="0">
                <a:latin typeface="Arial"/>
                <a:cs typeface="Arial"/>
              </a:rPr>
              <a:t>range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5" dirty="0">
                <a:latin typeface="Arial"/>
                <a:cs typeface="Arial"/>
              </a:rPr>
              <a:t>implementation,  </a:t>
            </a:r>
            <a:r>
              <a:rPr sz="1400" spc="-25" dirty="0">
                <a:latin typeface="Arial"/>
                <a:cs typeface="Arial"/>
              </a:rPr>
              <a:t>growth </a:t>
            </a:r>
            <a:r>
              <a:rPr sz="1400" spc="-65" dirty="0">
                <a:latin typeface="Arial"/>
                <a:cs typeface="Arial"/>
              </a:rPr>
              <a:t>management, </a:t>
            </a:r>
            <a:r>
              <a:rPr sz="1400" spc="-50" dirty="0">
                <a:latin typeface="Arial"/>
                <a:cs typeface="Arial"/>
              </a:rPr>
              <a:t>regional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70" dirty="0">
                <a:latin typeface="Arial"/>
                <a:cs typeface="Arial"/>
              </a:rPr>
              <a:t>Creating </a:t>
            </a:r>
            <a:r>
              <a:rPr sz="1400" spc="-45" dirty="0">
                <a:latin typeface="Arial"/>
                <a:cs typeface="Arial"/>
              </a:rPr>
              <a:t>neighborhood </a:t>
            </a:r>
            <a:r>
              <a:rPr sz="1400" spc="-65" dirty="0">
                <a:latin typeface="Arial"/>
                <a:cs typeface="Arial"/>
              </a:rPr>
              <a:t>enhancement </a:t>
            </a:r>
            <a:r>
              <a:rPr sz="1400" spc="-50" dirty="0">
                <a:latin typeface="Arial"/>
                <a:cs typeface="Arial"/>
              </a:rPr>
              <a:t>program; </a:t>
            </a:r>
            <a:r>
              <a:rPr sz="1400" spc="-20" dirty="0">
                <a:latin typeface="Arial"/>
                <a:cs typeface="Arial"/>
              </a:rPr>
              <a:t>light </a:t>
            </a:r>
            <a:r>
              <a:rPr sz="1400" spc="-25" dirty="0">
                <a:latin typeface="Arial"/>
                <a:cs typeface="Arial"/>
              </a:rPr>
              <a:t>rail </a:t>
            </a:r>
            <a:r>
              <a:rPr sz="1400" spc="-55" dirty="0">
                <a:latin typeface="Arial"/>
                <a:cs typeface="Arial"/>
              </a:rPr>
              <a:t>best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practices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21907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MS </a:t>
            </a: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70" dirty="0">
                <a:latin typeface="Arial"/>
                <a:cs typeface="Arial"/>
              </a:rPr>
              <a:t>Planning,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160" dirty="0">
                <a:latin typeface="Arial"/>
                <a:cs typeface="Arial"/>
              </a:rPr>
              <a:t>Texas </a:t>
            </a:r>
            <a:r>
              <a:rPr sz="1400" spc="-20" dirty="0">
                <a:latin typeface="Arial"/>
                <a:cs typeface="Arial"/>
              </a:rPr>
              <a:t>at </a:t>
            </a:r>
            <a:r>
              <a:rPr sz="1400" spc="-45" dirty="0">
                <a:latin typeface="Arial"/>
                <a:cs typeface="Arial"/>
              </a:rPr>
              <a:t>Austin; </a:t>
            </a:r>
            <a:r>
              <a:rPr sz="1400" spc="-229" dirty="0">
                <a:latin typeface="Arial"/>
                <a:cs typeface="Arial"/>
              </a:rPr>
              <a:t>BS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70" dirty="0">
                <a:latin typeface="Arial"/>
                <a:cs typeface="Arial"/>
              </a:rPr>
              <a:t>Planning, </a:t>
            </a:r>
            <a:r>
              <a:rPr sz="1400" spc="-55" dirty="0">
                <a:latin typeface="Arial"/>
                <a:cs typeface="Arial"/>
              </a:rPr>
              <a:t>Michigan </a:t>
            </a:r>
            <a:r>
              <a:rPr sz="1400" spc="-75" dirty="0">
                <a:latin typeface="Arial"/>
                <a:cs typeface="Arial"/>
              </a:rPr>
              <a:t>State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University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30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1499"/>
              </a:lnSpc>
            </a:pPr>
            <a:r>
              <a:rPr sz="1400" b="1" spc="-35" dirty="0">
                <a:latin typeface="Arial"/>
                <a:cs typeface="Arial"/>
              </a:rPr>
              <a:t>I</a:t>
            </a:r>
            <a:r>
              <a:rPr sz="1400" spc="-35" dirty="0">
                <a:latin typeface="Arial"/>
                <a:cs typeface="Arial"/>
              </a:rPr>
              <a:t>nterest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45" dirty="0">
                <a:latin typeface="Arial"/>
                <a:cs typeface="Arial"/>
              </a:rPr>
              <a:t>cities </a:t>
            </a:r>
            <a:r>
              <a:rPr sz="1400" spc="-135" dirty="0">
                <a:latin typeface="Arial"/>
                <a:cs typeface="Arial"/>
              </a:rPr>
              <a:t>as </a:t>
            </a:r>
            <a:r>
              <a:rPr sz="1400" spc="-65" dirty="0">
                <a:latin typeface="Arial"/>
                <a:cs typeface="Arial"/>
              </a:rPr>
              <a:t>organic </a:t>
            </a:r>
            <a:r>
              <a:rPr sz="1400" spc="-95" dirty="0">
                <a:latin typeface="Arial"/>
                <a:cs typeface="Arial"/>
              </a:rPr>
              <a:t>systems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5" dirty="0">
                <a:latin typeface="Arial"/>
                <a:cs typeface="Arial"/>
              </a:rPr>
              <a:t>how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45" dirty="0">
                <a:latin typeface="Arial"/>
                <a:cs typeface="Arial"/>
              </a:rPr>
              <a:t>influence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improve  </a:t>
            </a:r>
            <a:r>
              <a:rPr sz="1400" spc="-55" dirty="0">
                <a:latin typeface="Arial"/>
                <a:cs typeface="Arial"/>
              </a:rPr>
              <a:t>peoples’ lives; </a:t>
            </a:r>
            <a:r>
              <a:rPr sz="1400" spc="-40" dirty="0">
                <a:latin typeface="Arial"/>
                <a:cs typeface="Arial"/>
              </a:rPr>
              <a:t>variety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0" dirty="0">
                <a:latin typeface="Arial"/>
                <a:cs typeface="Arial"/>
              </a:rPr>
              <a:t>issues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challenges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51765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70" dirty="0">
                <a:latin typeface="Arial"/>
                <a:cs typeface="Arial"/>
              </a:rPr>
              <a:t>Public and </a:t>
            </a:r>
            <a:r>
              <a:rPr sz="1400" spc="-35" dirty="0">
                <a:latin typeface="Arial"/>
                <a:cs typeface="Arial"/>
              </a:rPr>
              <a:t>private </a:t>
            </a:r>
            <a:r>
              <a:rPr sz="1400" spc="-70" dirty="0">
                <a:latin typeface="Arial"/>
                <a:cs typeface="Arial"/>
              </a:rPr>
              <a:t>sector, </a:t>
            </a:r>
            <a:r>
              <a:rPr sz="1400" spc="-40" dirty="0">
                <a:latin typeface="Arial"/>
                <a:cs typeface="Arial"/>
              </a:rPr>
              <a:t>mostly  </a:t>
            </a:r>
            <a:r>
              <a:rPr sz="1400" spc="-45" dirty="0">
                <a:latin typeface="Arial"/>
                <a:cs typeface="Arial"/>
              </a:rPr>
              <a:t>municipal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long </a:t>
            </a:r>
            <a:r>
              <a:rPr sz="1400" spc="-75" dirty="0">
                <a:latin typeface="Arial"/>
                <a:cs typeface="Arial"/>
              </a:rPr>
              <a:t>range, </a:t>
            </a:r>
            <a:r>
              <a:rPr sz="1400" spc="-35" dirty="0">
                <a:latin typeface="Arial"/>
                <a:cs typeface="Arial"/>
              </a:rPr>
              <a:t>entry-level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30" dirty="0">
                <a:latin typeface="Arial"/>
                <a:cs typeface="Arial"/>
              </a:rPr>
              <a:t>dept </a:t>
            </a:r>
            <a:r>
              <a:rPr sz="1400" spc="-25" dirty="0">
                <a:latin typeface="Arial"/>
                <a:cs typeface="Arial"/>
              </a:rPr>
              <a:t>director; </a:t>
            </a:r>
            <a:r>
              <a:rPr sz="1400" spc="-20" dirty="0">
                <a:latin typeface="Arial"/>
                <a:cs typeface="Arial"/>
              </a:rPr>
              <a:t>MI,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TX, </a:t>
            </a:r>
            <a:r>
              <a:rPr sz="1400" spc="-120" dirty="0">
                <a:latin typeface="Arial"/>
                <a:cs typeface="Arial"/>
              </a:rPr>
              <a:t>AZ, </a:t>
            </a:r>
            <a:r>
              <a:rPr sz="1400" spc="-130" dirty="0">
                <a:latin typeface="Arial"/>
                <a:cs typeface="Arial"/>
              </a:rPr>
              <a:t>WA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692911"/>
            <a:ext cx="47574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Michael</a:t>
            </a:r>
            <a:r>
              <a:rPr sz="4600" spc="-145" dirty="0"/>
              <a:t> </a:t>
            </a:r>
            <a:r>
              <a:rPr sz="4600" spc="-10" dirty="0"/>
              <a:t>Kattermann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6324600" y="1981200"/>
            <a:ext cx="2852927" cy="2852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3243071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2131" y="2301240"/>
            <a:ext cx="2011679" cy="2743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316220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50" dirty="0">
                <a:latin typeface="Arial"/>
                <a:cs typeface="Arial"/>
              </a:rPr>
              <a:t>Semi-retired </a:t>
            </a:r>
            <a:r>
              <a:rPr sz="1400" spc="-25" dirty="0">
                <a:latin typeface="Arial"/>
                <a:cs typeface="Arial"/>
              </a:rPr>
              <a:t>(formerly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GeoEngineers)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47180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35" dirty="0">
                <a:latin typeface="Arial"/>
                <a:cs typeface="Arial"/>
              </a:rPr>
              <a:t>Infrastructure, </a:t>
            </a:r>
            <a:r>
              <a:rPr sz="1400" spc="-45" dirty="0">
                <a:latin typeface="Arial"/>
                <a:cs typeface="Arial"/>
              </a:rPr>
              <a:t>climate </a:t>
            </a:r>
            <a:r>
              <a:rPr sz="1400" spc="-85" dirty="0">
                <a:latin typeface="Arial"/>
                <a:cs typeface="Arial"/>
              </a:rPr>
              <a:t>change, </a:t>
            </a:r>
            <a:r>
              <a:rPr sz="1400" spc="-80" dirty="0">
                <a:latin typeface="Arial"/>
                <a:cs typeface="Arial"/>
              </a:rPr>
              <a:t>energy,  </a:t>
            </a:r>
            <a:r>
              <a:rPr sz="1400" spc="-55" dirty="0">
                <a:latin typeface="Arial"/>
                <a:cs typeface="Arial"/>
              </a:rPr>
              <a:t>Environmental </a:t>
            </a:r>
            <a:r>
              <a:rPr sz="1400" spc="-160" dirty="0">
                <a:latin typeface="Arial"/>
                <a:cs typeface="Arial"/>
              </a:rPr>
              <a:t>(SEPA/NEPA)</a:t>
            </a:r>
            <a:r>
              <a:rPr sz="1400" spc="-90" dirty="0">
                <a:latin typeface="Arial"/>
                <a:cs typeface="Arial"/>
              </a:rPr>
              <a:t> Review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125" dirty="0">
                <a:latin typeface="Arial"/>
                <a:cs typeface="Arial"/>
              </a:rPr>
              <a:t>Changes </a:t>
            </a:r>
            <a:r>
              <a:rPr sz="1400" spc="-60" dirty="0">
                <a:latin typeface="Arial"/>
                <a:cs typeface="Arial"/>
              </a:rPr>
              <a:t>every </a:t>
            </a:r>
            <a:r>
              <a:rPr sz="1400" spc="-35" dirty="0">
                <a:latin typeface="Arial"/>
                <a:cs typeface="Arial"/>
              </a:rPr>
              <a:t>few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years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75" dirty="0">
                <a:latin typeface="Arial"/>
                <a:cs typeface="Arial"/>
              </a:rPr>
              <a:t>Planning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(‘70)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3499"/>
              </a:lnSpc>
            </a:pPr>
            <a:r>
              <a:rPr sz="1400" b="1" dirty="0">
                <a:latin typeface="Verdana"/>
                <a:cs typeface="Verdana"/>
              </a:rPr>
              <a:t>YEARS PLANNING / </a:t>
            </a:r>
            <a:r>
              <a:rPr sz="1400" spc="-20" dirty="0">
                <a:latin typeface="Arial"/>
                <a:cs typeface="Arial"/>
              </a:rPr>
              <a:t>My </a:t>
            </a:r>
            <a:r>
              <a:rPr sz="1400" spc="-25" dirty="0">
                <a:latin typeface="Arial"/>
                <a:cs typeface="Arial"/>
              </a:rPr>
              <a:t>entire </a:t>
            </a:r>
            <a:r>
              <a:rPr sz="1400" spc="-65" dirty="0">
                <a:latin typeface="Arial"/>
                <a:cs typeface="Arial"/>
              </a:rPr>
              <a:t>career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80" dirty="0">
                <a:latin typeface="Arial"/>
                <a:cs typeface="Arial"/>
              </a:rPr>
              <a:t>always </a:t>
            </a:r>
            <a:r>
              <a:rPr sz="1400" spc="-55" dirty="0">
                <a:latin typeface="Arial"/>
                <a:cs typeface="Arial"/>
              </a:rPr>
              <a:t>something new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30" dirty="0">
                <a:latin typeface="Arial"/>
                <a:cs typeface="Arial"/>
              </a:rPr>
              <a:t>learn!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80" dirty="0">
                <a:latin typeface="Arial"/>
                <a:cs typeface="Arial"/>
              </a:rPr>
              <a:t>Enjoy </a:t>
            </a:r>
            <a:r>
              <a:rPr sz="1400" spc="-35" dirty="0">
                <a:latin typeface="Arial"/>
                <a:cs typeface="Arial"/>
              </a:rPr>
              <a:t>multi-disciplinary </a:t>
            </a:r>
            <a:r>
              <a:rPr sz="1400" spc="-60" dirty="0">
                <a:latin typeface="Arial"/>
                <a:cs typeface="Arial"/>
              </a:rPr>
              <a:t>decision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making.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95" dirty="0">
                <a:latin typeface="Arial"/>
                <a:cs typeface="Arial"/>
              </a:rPr>
              <a:t>Local </a:t>
            </a:r>
            <a:r>
              <a:rPr sz="1400" spc="-50" dirty="0">
                <a:latin typeface="Arial"/>
                <a:cs typeface="Arial"/>
              </a:rPr>
              <a:t>government;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consulting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3849623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2131" y="2301240"/>
            <a:ext cx="1956815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197475" cy="461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90" dirty="0">
                <a:latin typeface="Arial"/>
                <a:cs typeface="Arial"/>
              </a:rPr>
              <a:t>Design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Commission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Environmental </a:t>
            </a:r>
            <a:r>
              <a:rPr sz="1400" spc="-50" dirty="0">
                <a:latin typeface="Arial"/>
                <a:cs typeface="Arial"/>
              </a:rPr>
              <a:t>planning; </a:t>
            </a:r>
            <a:r>
              <a:rPr sz="1400" spc="-25" dirty="0">
                <a:latin typeface="Arial"/>
                <a:cs typeface="Arial"/>
              </a:rPr>
              <a:t>transit </a:t>
            </a:r>
            <a:r>
              <a:rPr sz="1400" spc="-95" dirty="0">
                <a:latin typeface="Arial"/>
                <a:cs typeface="Arial"/>
              </a:rPr>
              <a:t>systems  </a:t>
            </a:r>
            <a:r>
              <a:rPr sz="1400" spc="-45" dirty="0">
                <a:latin typeface="Arial"/>
                <a:cs typeface="Arial"/>
              </a:rPr>
              <a:t>development; capital </a:t>
            </a:r>
            <a:r>
              <a:rPr sz="1400" spc="-30" dirty="0">
                <a:latin typeface="Arial"/>
                <a:cs typeface="Arial"/>
              </a:rPr>
              <a:t>project </a:t>
            </a:r>
            <a:r>
              <a:rPr sz="1400" spc="-65" dirty="0">
                <a:latin typeface="Arial"/>
                <a:cs typeface="Arial"/>
              </a:rPr>
              <a:t>management;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95" dirty="0">
                <a:latin typeface="Arial"/>
                <a:cs typeface="Arial"/>
              </a:rPr>
              <a:t>agency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leadership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  <a:spcBef>
                <a:spcPts val="5"/>
              </a:spcBef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 /</a:t>
            </a:r>
            <a:r>
              <a:rPr sz="1400" b="1" spc="-140" dirty="0">
                <a:latin typeface="Verdana"/>
                <a:cs typeface="Verdana"/>
              </a:rPr>
              <a:t> </a:t>
            </a:r>
            <a:r>
              <a:rPr sz="1400" spc="-95" dirty="0">
                <a:latin typeface="Arial"/>
                <a:cs typeface="Arial"/>
              </a:rPr>
              <a:t>Navy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400" spc="-130" dirty="0">
                <a:latin typeface="Arial"/>
                <a:cs typeface="Arial"/>
              </a:rPr>
              <a:t>Base </a:t>
            </a:r>
            <a:r>
              <a:rPr sz="1400" spc="-40" dirty="0">
                <a:latin typeface="Arial"/>
                <a:cs typeface="Arial"/>
              </a:rPr>
              <a:t>Master </a:t>
            </a:r>
            <a:r>
              <a:rPr sz="1400" spc="-90" dirty="0">
                <a:latin typeface="Arial"/>
                <a:cs typeface="Arial"/>
              </a:rPr>
              <a:t>Plans; </a:t>
            </a:r>
            <a:r>
              <a:rPr sz="1400" spc="-30" dirty="0">
                <a:latin typeface="Arial"/>
                <a:cs typeface="Arial"/>
              </a:rPr>
              <a:t>implementation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0" dirty="0">
                <a:latin typeface="Arial"/>
                <a:cs typeface="Arial"/>
              </a:rPr>
              <a:t>GMA; </a:t>
            </a:r>
            <a:r>
              <a:rPr sz="1400" spc="-70" dirty="0">
                <a:latin typeface="Arial"/>
                <a:cs typeface="Arial"/>
              </a:rPr>
              <a:t>Columbia </a:t>
            </a:r>
            <a:r>
              <a:rPr sz="1400" spc="-80" dirty="0">
                <a:latin typeface="Arial"/>
                <a:cs typeface="Arial"/>
              </a:rPr>
              <a:t>River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Crossing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4671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60" dirty="0">
                <a:latin typeface="Arial"/>
                <a:cs typeface="Arial"/>
              </a:rPr>
              <a:t>Cornell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229" dirty="0">
                <a:latin typeface="Arial"/>
                <a:cs typeface="Arial"/>
              </a:rPr>
              <a:t>BS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55" dirty="0">
                <a:latin typeface="Arial"/>
                <a:cs typeface="Arial"/>
              </a:rPr>
              <a:t>Environmental </a:t>
            </a:r>
            <a:r>
              <a:rPr sz="1400" spc="-105" dirty="0">
                <a:latin typeface="Arial"/>
                <a:cs typeface="Arial"/>
              </a:rPr>
              <a:t>System  </a:t>
            </a:r>
            <a:r>
              <a:rPr sz="1400" spc="-70" dirty="0">
                <a:latin typeface="Arial"/>
                <a:cs typeface="Arial"/>
              </a:rPr>
              <a:t>Engineering; Harvard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60" dirty="0">
                <a:latin typeface="Arial"/>
                <a:cs typeface="Arial"/>
              </a:rPr>
              <a:t>Masters,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85" dirty="0">
                <a:latin typeface="Arial"/>
                <a:cs typeface="Arial"/>
              </a:rPr>
              <a:t>Regional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 </a:t>
            </a:r>
            <a:r>
              <a:rPr sz="1400" spc="-125" dirty="0">
                <a:latin typeface="Arial"/>
                <a:cs typeface="Arial"/>
              </a:rPr>
              <a:t>Too </a:t>
            </a:r>
            <a:r>
              <a:rPr sz="1400" spc="-80" dirty="0">
                <a:latin typeface="Arial"/>
                <a:cs typeface="Arial"/>
              </a:rPr>
              <a:t>many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40" dirty="0">
                <a:latin typeface="Arial"/>
                <a:cs typeface="Arial"/>
              </a:rPr>
              <a:t>count; </a:t>
            </a:r>
            <a:r>
              <a:rPr sz="1400" spc="-30" dirty="0">
                <a:latin typeface="Arial"/>
                <a:cs typeface="Arial"/>
              </a:rPr>
              <a:t>three </a:t>
            </a:r>
            <a:r>
              <a:rPr sz="1400" spc="-65" dirty="0">
                <a:latin typeface="Arial"/>
                <a:cs typeface="Arial"/>
              </a:rPr>
              <a:t>career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89915">
              <a:lnSpc>
                <a:spcPts val="1660"/>
              </a:lnSpc>
              <a:spcBef>
                <a:spcPts val="100"/>
              </a:spcBef>
            </a:pPr>
            <a:r>
              <a:rPr sz="1400" spc="-55" dirty="0">
                <a:latin typeface="Arial"/>
                <a:cs typeface="Arial"/>
              </a:rPr>
              <a:t>Collaborating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50" dirty="0">
                <a:latin typeface="Arial"/>
                <a:cs typeface="Arial"/>
              </a:rPr>
              <a:t>people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90" dirty="0">
                <a:latin typeface="Arial"/>
                <a:cs typeface="Arial"/>
              </a:rPr>
              <a:t>have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30" dirty="0">
                <a:latin typeface="Arial"/>
                <a:cs typeface="Arial"/>
              </a:rPr>
              <a:t>direct </a:t>
            </a:r>
            <a:r>
              <a:rPr sz="1400" spc="-45" dirty="0">
                <a:latin typeface="Arial"/>
                <a:cs typeface="Arial"/>
              </a:rPr>
              <a:t>influence </a:t>
            </a:r>
            <a:r>
              <a:rPr sz="1400" spc="-40" dirty="0">
                <a:latin typeface="Arial"/>
                <a:cs typeface="Arial"/>
              </a:rPr>
              <a:t>on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tangible  </a:t>
            </a:r>
            <a:r>
              <a:rPr sz="1400" spc="-50" dirty="0">
                <a:latin typeface="Arial"/>
                <a:cs typeface="Arial"/>
              </a:rPr>
              <a:t>urban </a:t>
            </a:r>
            <a:r>
              <a:rPr sz="1400" spc="-75" dirty="0">
                <a:latin typeface="Arial"/>
                <a:cs typeface="Arial"/>
              </a:rPr>
              <a:t>design </a:t>
            </a:r>
            <a:r>
              <a:rPr sz="1400" spc="-60" dirty="0">
                <a:latin typeface="Arial"/>
                <a:cs typeface="Arial"/>
              </a:rPr>
              <a:t>outcomes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80" dirty="0">
                <a:latin typeface="Arial"/>
                <a:cs typeface="Arial"/>
              </a:rPr>
              <a:t>many </a:t>
            </a:r>
            <a:r>
              <a:rPr sz="1400" spc="-50" dirty="0">
                <a:latin typeface="Arial"/>
                <a:cs typeface="Arial"/>
              </a:rPr>
              <a:t>communities</a:t>
            </a:r>
            <a:r>
              <a:rPr sz="1400" spc="-50" dirty="0">
                <a:latin typeface="Lucida Grande"/>
                <a:cs typeface="Lucida Grande"/>
              </a:rPr>
              <a:t>—</a:t>
            </a:r>
            <a:r>
              <a:rPr sz="1400" spc="-50" dirty="0">
                <a:latin typeface="Arial"/>
                <a:cs typeface="Arial"/>
              </a:rPr>
              <a:t>one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0" dirty="0">
                <a:latin typeface="Arial"/>
                <a:cs typeface="Arial"/>
              </a:rPr>
              <a:t>project </a:t>
            </a:r>
            <a:r>
              <a:rPr sz="1400" spc="-20" dirty="0">
                <a:latin typeface="Arial"/>
                <a:cs typeface="Arial"/>
              </a:rPr>
              <a:t>at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time.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48895">
              <a:lnSpc>
                <a:spcPct val="997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35" dirty="0">
                <a:latin typeface="Arial"/>
                <a:cs typeface="Arial"/>
              </a:rPr>
              <a:t>Administrator </a:t>
            </a:r>
            <a:r>
              <a:rPr sz="1400" spc="-125" dirty="0">
                <a:latin typeface="Arial"/>
                <a:cs typeface="Arial"/>
              </a:rPr>
              <a:t>(FTA); </a:t>
            </a:r>
            <a:r>
              <a:rPr sz="1400" spc="-204" dirty="0">
                <a:latin typeface="Arial"/>
                <a:cs typeface="Arial"/>
              </a:rPr>
              <a:t>US  </a:t>
            </a:r>
            <a:r>
              <a:rPr sz="1400" spc="-155" dirty="0">
                <a:latin typeface="Arial"/>
                <a:cs typeface="Arial"/>
              </a:rPr>
              <a:t>DOT;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Seattle, </a:t>
            </a:r>
            <a:r>
              <a:rPr sz="1400" spc="-40" dirty="0">
                <a:latin typeface="Arial"/>
                <a:cs typeface="Arial"/>
              </a:rPr>
              <a:t>Director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5" dirty="0">
                <a:latin typeface="Arial"/>
                <a:cs typeface="Arial"/>
              </a:rPr>
              <a:t>Design, </a:t>
            </a:r>
            <a:r>
              <a:rPr sz="1400" spc="-50" dirty="0">
                <a:latin typeface="Arial"/>
                <a:cs typeface="Arial"/>
              </a:rPr>
              <a:t>Construction,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100" dirty="0">
                <a:latin typeface="Arial"/>
                <a:cs typeface="Arial"/>
              </a:rPr>
              <a:t>Land </a:t>
            </a:r>
            <a:r>
              <a:rPr sz="1400" spc="-120" dirty="0">
                <a:latin typeface="Arial"/>
                <a:cs typeface="Arial"/>
              </a:rPr>
              <a:t>Use  </a:t>
            </a:r>
            <a:r>
              <a:rPr sz="1400" spc="-125" dirty="0">
                <a:latin typeface="Arial"/>
                <a:cs typeface="Arial"/>
              </a:rPr>
              <a:t>(DCLU); </a:t>
            </a:r>
            <a:r>
              <a:rPr sz="1400" spc="-95" dirty="0">
                <a:latin typeface="Arial"/>
                <a:cs typeface="Arial"/>
              </a:rPr>
              <a:t>Navy </a:t>
            </a:r>
            <a:r>
              <a:rPr sz="1400" spc="-60" dirty="0">
                <a:latin typeface="Arial"/>
                <a:cs typeface="Arial"/>
              </a:rPr>
              <a:t>Civil </a:t>
            </a:r>
            <a:r>
              <a:rPr sz="1400" spc="-80" dirty="0">
                <a:latin typeface="Arial"/>
                <a:cs typeface="Arial"/>
              </a:rPr>
              <a:t>Engineer </a:t>
            </a:r>
            <a:r>
              <a:rPr sz="1400" spc="-100" dirty="0">
                <a:latin typeface="Arial"/>
                <a:cs typeface="Arial"/>
              </a:rPr>
              <a:t>Corps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Officer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2484119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8228" y="2301240"/>
            <a:ext cx="1967483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813"/>
            <a:ext cx="5191760" cy="4595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160655">
              <a:lnSpc>
                <a:spcPct val="99300"/>
              </a:lnSpc>
              <a:spcBef>
                <a:spcPts val="114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20" dirty="0">
                <a:latin typeface="Arial"/>
                <a:cs typeface="Arial"/>
              </a:rPr>
              <a:t>Affiliate </a:t>
            </a:r>
            <a:r>
              <a:rPr sz="1400" spc="-80" dirty="0">
                <a:latin typeface="Arial"/>
                <a:cs typeface="Arial"/>
              </a:rPr>
              <a:t>Faculty,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70" dirty="0">
                <a:latin typeface="Arial"/>
                <a:cs typeface="Arial"/>
              </a:rPr>
              <a:t>Planning, </a:t>
            </a:r>
            <a:r>
              <a:rPr sz="1400" spc="-105" dirty="0">
                <a:latin typeface="Arial"/>
                <a:cs typeface="Arial"/>
              </a:rPr>
              <a:t>UW; </a:t>
            </a:r>
            <a:r>
              <a:rPr sz="1400" spc="-55" dirty="0">
                <a:latin typeface="Arial"/>
                <a:cs typeface="Arial"/>
              </a:rPr>
              <a:t>Formerly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55" dirty="0">
                <a:latin typeface="Arial"/>
                <a:cs typeface="Arial"/>
              </a:rPr>
              <a:t>Deputy </a:t>
            </a:r>
            <a:r>
              <a:rPr sz="1400" spc="-80" dirty="0">
                <a:latin typeface="Arial"/>
                <a:cs typeface="Arial"/>
              </a:rPr>
              <a:t>Executive </a:t>
            </a:r>
            <a:r>
              <a:rPr sz="1400" spc="-50" dirty="0">
                <a:latin typeface="Arial"/>
                <a:cs typeface="Arial"/>
              </a:rPr>
              <a:t>Director,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80" dirty="0">
                <a:latin typeface="Arial"/>
                <a:cs typeface="Arial"/>
              </a:rPr>
              <a:t>Housing  </a:t>
            </a:r>
            <a:r>
              <a:rPr sz="1400" spc="-20" dirty="0">
                <a:latin typeface="Arial"/>
                <a:cs typeface="Arial"/>
              </a:rPr>
              <a:t>Authority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(1998-2013)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65913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40" dirty="0">
                <a:latin typeface="Arial"/>
                <a:cs typeface="Arial"/>
              </a:rPr>
              <a:t>Affordable </a:t>
            </a:r>
            <a:r>
              <a:rPr sz="1400" spc="-65" dirty="0">
                <a:latin typeface="Arial"/>
                <a:cs typeface="Arial"/>
              </a:rPr>
              <a:t>housing, </a:t>
            </a:r>
            <a:r>
              <a:rPr sz="1400" spc="-60" dirty="0">
                <a:latin typeface="Arial"/>
                <a:cs typeface="Arial"/>
              </a:rPr>
              <a:t>mixed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income  </a:t>
            </a:r>
            <a:r>
              <a:rPr sz="1400" spc="-50" dirty="0">
                <a:latin typeface="Arial"/>
                <a:cs typeface="Arial"/>
              </a:rPr>
              <a:t>communities, </a:t>
            </a:r>
            <a:r>
              <a:rPr sz="1400" spc="-25" dirty="0">
                <a:latin typeface="Arial"/>
                <a:cs typeface="Arial"/>
              </a:rPr>
              <a:t>transit </a:t>
            </a:r>
            <a:r>
              <a:rPr sz="1400" spc="-30" dirty="0">
                <a:latin typeface="Arial"/>
                <a:cs typeface="Arial"/>
              </a:rPr>
              <a:t>oriented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 /</a:t>
            </a:r>
            <a:r>
              <a:rPr sz="1400" b="1" spc="-145" dirty="0">
                <a:latin typeface="Verdana"/>
                <a:cs typeface="Verdana"/>
              </a:rPr>
              <a:t> </a:t>
            </a:r>
            <a:r>
              <a:rPr sz="1400" spc="-110" dirty="0">
                <a:latin typeface="Arial"/>
                <a:cs typeface="Arial"/>
              </a:rPr>
              <a:t>Yesler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sz="1400" spc="-100" dirty="0">
                <a:latin typeface="Arial"/>
                <a:cs typeface="Arial"/>
              </a:rPr>
              <a:t>Terrace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spc="-70" dirty="0">
                <a:latin typeface="Arial"/>
                <a:cs typeface="Arial"/>
              </a:rPr>
              <a:t>Redevelopment </a:t>
            </a:r>
            <a:r>
              <a:rPr sz="1400" spc="-55" dirty="0">
                <a:latin typeface="Arial"/>
                <a:cs typeface="Arial"/>
              </a:rPr>
              <a:t>Project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Entitlements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Process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44069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45" dirty="0">
                <a:latin typeface="Arial"/>
                <a:cs typeface="Arial"/>
              </a:rPr>
              <a:t>Hunter </a:t>
            </a:r>
            <a:r>
              <a:rPr sz="1400" spc="-75" dirty="0">
                <a:latin typeface="Arial"/>
                <a:cs typeface="Arial"/>
              </a:rPr>
              <a:t>College;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90" dirty="0">
                <a:latin typeface="Arial"/>
                <a:cs typeface="Arial"/>
              </a:rPr>
              <a:t>NY, </a:t>
            </a:r>
            <a:r>
              <a:rPr sz="1400" spc="-105" dirty="0">
                <a:latin typeface="Arial"/>
                <a:cs typeface="Arial"/>
              </a:rPr>
              <a:t>BA; </a:t>
            </a:r>
            <a:r>
              <a:rPr sz="1400" spc="-130" dirty="0">
                <a:latin typeface="Arial"/>
                <a:cs typeface="Arial"/>
              </a:rPr>
              <a:t>UW,  </a:t>
            </a:r>
            <a:r>
              <a:rPr sz="1400" spc="-100" dirty="0">
                <a:latin typeface="Arial"/>
                <a:cs typeface="Arial"/>
              </a:rPr>
              <a:t>MUP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40+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60" dirty="0">
                <a:latin typeface="Arial"/>
                <a:cs typeface="Arial"/>
              </a:rPr>
              <a:t>Wanted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70" dirty="0">
                <a:latin typeface="Arial"/>
                <a:cs typeface="Arial"/>
              </a:rPr>
              <a:t>be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60" dirty="0">
                <a:latin typeface="Arial"/>
                <a:cs typeface="Arial"/>
              </a:rPr>
              <a:t>one </a:t>
            </a:r>
            <a:r>
              <a:rPr sz="1400" spc="-35" dirty="0">
                <a:latin typeface="Arial"/>
                <a:cs typeface="Arial"/>
              </a:rPr>
              <a:t>who </a:t>
            </a:r>
            <a:r>
              <a:rPr sz="1400" spc="-60" dirty="0">
                <a:latin typeface="Arial"/>
                <a:cs typeface="Arial"/>
              </a:rPr>
              <a:t>decided </a:t>
            </a:r>
            <a:r>
              <a:rPr sz="1400" spc="-50" dirty="0">
                <a:latin typeface="Arial"/>
                <a:cs typeface="Arial"/>
              </a:rPr>
              <a:t>where things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71564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20" dirty="0">
                <a:latin typeface="Arial"/>
                <a:cs typeface="Arial"/>
              </a:rPr>
              <a:t>My </a:t>
            </a:r>
            <a:r>
              <a:rPr sz="1400" spc="-65" dirty="0">
                <a:latin typeface="Arial"/>
                <a:cs typeface="Arial"/>
              </a:rPr>
              <a:t>career </a:t>
            </a:r>
            <a:r>
              <a:rPr sz="1400" spc="-105" dirty="0">
                <a:latin typeface="Arial"/>
                <a:cs typeface="Arial"/>
              </a:rPr>
              <a:t>has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included  </a:t>
            </a:r>
            <a:r>
              <a:rPr sz="1400" spc="-25" dirty="0">
                <a:latin typeface="Arial"/>
                <a:cs typeface="Arial"/>
              </a:rPr>
              <a:t>opportunities </a:t>
            </a:r>
            <a:r>
              <a:rPr sz="1400" spc="-15" dirty="0">
                <a:latin typeface="Arial"/>
                <a:cs typeface="Arial"/>
              </a:rPr>
              <a:t>in both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5" dirty="0">
                <a:latin typeface="Arial"/>
                <a:cs typeface="Arial"/>
              </a:rPr>
              <a:t>private </a:t>
            </a:r>
            <a:r>
              <a:rPr sz="1400" spc="-65" dirty="0">
                <a:latin typeface="Arial"/>
                <a:cs typeface="Arial"/>
              </a:rPr>
              <a:t>sectors.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5093208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0607" y="2301240"/>
            <a:ext cx="1955291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193665" cy="4397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95" dirty="0">
                <a:latin typeface="Arial"/>
                <a:cs typeface="Arial"/>
              </a:rPr>
              <a:t>Transpo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85598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20" dirty="0">
                <a:latin typeface="Arial"/>
                <a:cs typeface="Arial"/>
              </a:rPr>
              <a:t>Multimodal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non-motorized  </a:t>
            </a:r>
            <a:r>
              <a:rPr sz="1400" spc="-30" dirty="0">
                <a:latin typeface="Arial"/>
                <a:cs typeface="Arial"/>
              </a:rPr>
              <a:t>transportation,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connectivity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1499"/>
              </a:lnSpc>
            </a:pPr>
            <a:r>
              <a:rPr sz="1400" spc="-60" dirty="0">
                <a:latin typeface="Arial"/>
                <a:cs typeface="Arial"/>
              </a:rPr>
              <a:t>Statewide </a:t>
            </a:r>
            <a:r>
              <a:rPr sz="1400" spc="-80" dirty="0">
                <a:latin typeface="Arial"/>
                <a:cs typeface="Arial"/>
              </a:rPr>
              <a:t>Human </a:t>
            </a:r>
            <a:r>
              <a:rPr sz="1400" spc="-95" dirty="0">
                <a:latin typeface="Arial"/>
                <a:cs typeface="Arial"/>
              </a:rPr>
              <a:t>Services </a:t>
            </a:r>
            <a:r>
              <a:rPr sz="1400" spc="-50" dirty="0">
                <a:latin typeface="Arial"/>
                <a:cs typeface="Arial"/>
              </a:rPr>
              <a:t>Transportation </a:t>
            </a:r>
            <a:r>
              <a:rPr sz="1400" spc="-80" dirty="0">
                <a:latin typeface="Arial"/>
                <a:cs typeface="Arial"/>
              </a:rPr>
              <a:t>Plan; </a:t>
            </a:r>
            <a:r>
              <a:rPr sz="1400" spc="-70" dirty="0">
                <a:latin typeface="Arial"/>
                <a:cs typeface="Arial"/>
              </a:rPr>
              <a:t>Pedestrian </a:t>
            </a:r>
            <a:r>
              <a:rPr sz="1400" spc="-50" dirty="0">
                <a:latin typeface="Arial"/>
                <a:cs typeface="Arial"/>
              </a:rPr>
              <a:t>Connectivity  </a:t>
            </a:r>
            <a:r>
              <a:rPr sz="1400" spc="-95" dirty="0">
                <a:latin typeface="Arial"/>
                <a:cs typeface="Arial"/>
              </a:rPr>
              <a:t>Analyses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90" dirty="0">
                <a:latin typeface="Arial"/>
                <a:cs typeface="Arial"/>
              </a:rPr>
              <a:t>Small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Communities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02298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60" dirty="0">
                <a:latin typeface="Arial"/>
                <a:cs typeface="Arial"/>
              </a:rPr>
              <a:t>Western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229" dirty="0">
                <a:latin typeface="Arial"/>
                <a:cs typeface="Arial"/>
              </a:rPr>
              <a:t>BS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55" dirty="0">
                <a:latin typeface="Arial"/>
                <a:cs typeface="Arial"/>
              </a:rPr>
              <a:t>Environmental </a:t>
            </a:r>
            <a:r>
              <a:rPr sz="1400" spc="-75" dirty="0">
                <a:latin typeface="Arial"/>
                <a:cs typeface="Arial"/>
              </a:rPr>
              <a:t>Policy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12700">
              <a:lnSpc>
                <a:spcPct val="101499"/>
              </a:lnSpc>
            </a:pPr>
            <a:r>
              <a:rPr sz="1400" spc="-70" dirty="0">
                <a:latin typeface="Arial"/>
                <a:cs typeface="Arial"/>
              </a:rPr>
              <a:t>Combining my </a:t>
            </a:r>
            <a:r>
              <a:rPr sz="1400" spc="-90" dirty="0">
                <a:latin typeface="Arial"/>
                <a:cs typeface="Arial"/>
              </a:rPr>
              <a:t>passions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40" dirty="0">
                <a:latin typeface="Arial"/>
                <a:cs typeface="Arial"/>
              </a:rPr>
              <a:t>non-motorized </a:t>
            </a:r>
            <a:r>
              <a:rPr sz="1400" spc="-30" dirty="0">
                <a:latin typeface="Arial"/>
                <a:cs typeface="Arial"/>
              </a:rPr>
              <a:t>transportation,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60" dirty="0">
                <a:latin typeface="Arial"/>
                <a:cs typeface="Arial"/>
              </a:rPr>
              <a:t>policy, 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180" dirty="0">
                <a:latin typeface="Arial"/>
                <a:cs typeface="Arial"/>
              </a:rPr>
              <a:t>GIS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75" dirty="0">
                <a:latin typeface="Arial"/>
                <a:cs typeface="Arial"/>
              </a:rPr>
              <a:t>way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40" dirty="0">
                <a:latin typeface="Arial"/>
                <a:cs typeface="Arial"/>
              </a:rPr>
              <a:t>positively </a:t>
            </a:r>
            <a:r>
              <a:rPr sz="1400" spc="-60" dirty="0">
                <a:latin typeface="Arial"/>
                <a:cs typeface="Arial"/>
              </a:rPr>
              <a:t>impacts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55" dirty="0">
                <a:latin typeface="Arial"/>
                <a:cs typeface="Arial"/>
              </a:rPr>
              <a:t>local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community.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9939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50" dirty="0">
                <a:latin typeface="Arial"/>
                <a:cs typeface="Arial"/>
              </a:rPr>
              <a:t>Transportation </a:t>
            </a:r>
            <a:r>
              <a:rPr sz="1400" spc="-85" dirty="0">
                <a:latin typeface="Arial"/>
                <a:cs typeface="Arial"/>
              </a:rPr>
              <a:t>Planner,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40" dirty="0">
                <a:latin typeface="Arial"/>
                <a:cs typeface="Arial"/>
              </a:rPr>
              <a:t>Woodinville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4337303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4511" y="2301240"/>
            <a:ext cx="1964435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282565" cy="417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95" dirty="0">
                <a:latin typeface="Arial"/>
                <a:cs typeface="Arial"/>
              </a:rPr>
              <a:t>UW </a:t>
            </a:r>
            <a:r>
              <a:rPr sz="1400" spc="-85" dirty="0">
                <a:latin typeface="Arial"/>
                <a:cs typeface="Arial"/>
              </a:rPr>
              <a:t>Green </a:t>
            </a:r>
            <a:r>
              <a:rPr sz="1400" spc="-70" dirty="0">
                <a:latin typeface="Arial"/>
                <a:cs typeface="Arial"/>
              </a:rPr>
              <a:t>Futures </a:t>
            </a:r>
            <a:r>
              <a:rPr sz="1400" spc="-120" dirty="0">
                <a:latin typeface="Arial"/>
                <a:cs typeface="Arial"/>
              </a:rPr>
              <a:t>Lab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90" dirty="0">
                <a:latin typeface="Arial"/>
                <a:cs typeface="Arial"/>
              </a:rPr>
              <a:t>Open </a:t>
            </a:r>
            <a:r>
              <a:rPr sz="1400" spc="-130" dirty="0">
                <a:latin typeface="Arial"/>
                <a:cs typeface="Arial"/>
              </a:rPr>
              <a:t>Space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37515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Environmental, </a:t>
            </a:r>
            <a:r>
              <a:rPr sz="1400" spc="-50" dirty="0">
                <a:latin typeface="Arial"/>
                <a:cs typeface="Arial"/>
              </a:rPr>
              <a:t>land </a:t>
            </a:r>
            <a:r>
              <a:rPr sz="1400" spc="-85" dirty="0">
                <a:latin typeface="Arial"/>
                <a:cs typeface="Arial"/>
              </a:rPr>
              <a:t>use, </a:t>
            </a:r>
            <a:r>
              <a:rPr sz="1400" spc="-45" dirty="0">
                <a:latin typeface="Arial"/>
                <a:cs typeface="Arial"/>
              </a:rPr>
              <a:t>sustainability 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</a:pPr>
            <a:r>
              <a:rPr sz="1400" spc="-70" dirty="0">
                <a:latin typeface="Arial"/>
                <a:cs typeface="Arial"/>
              </a:rPr>
              <a:t>Tri-County </a:t>
            </a:r>
            <a:r>
              <a:rPr sz="1400" spc="-30" dirty="0">
                <a:latin typeface="Arial"/>
                <a:cs typeface="Arial"/>
              </a:rPr>
              <a:t>Model </a:t>
            </a:r>
            <a:r>
              <a:rPr sz="1400" spc="-90" dirty="0">
                <a:latin typeface="Arial"/>
                <a:cs typeface="Arial"/>
              </a:rPr>
              <a:t>Salmon </a:t>
            </a:r>
            <a:r>
              <a:rPr sz="1400" spc="-65" dirty="0">
                <a:latin typeface="Arial"/>
                <a:cs typeface="Arial"/>
              </a:rPr>
              <a:t>Conservation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75" dirty="0">
                <a:latin typeface="Arial"/>
                <a:cs typeface="Arial"/>
              </a:rPr>
              <a:t>MLA; </a:t>
            </a:r>
            <a:r>
              <a:rPr sz="1400" spc="-125" dirty="0">
                <a:latin typeface="Arial"/>
                <a:cs typeface="Arial"/>
              </a:rPr>
              <a:t>BLA;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BAUP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30+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264160">
              <a:lnSpc>
                <a:spcPct val="99600"/>
              </a:lnSpc>
              <a:spcBef>
                <a:spcPts val="30"/>
              </a:spcBef>
            </a:pPr>
            <a:r>
              <a:rPr sz="1400" spc="-125" dirty="0">
                <a:latin typeface="Arial"/>
                <a:cs typeface="Arial"/>
              </a:rPr>
              <a:t>A </a:t>
            </a:r>
            <a:r>
              <a:rPr sz="1400" spc="-60" dirty="0">
                <a:latin typeface="Arial"/>
                <a:cs typeface="Arial"/>
              </a:rPr>
              <a:t>hike </a:t>
            </a:r>
            <a:r>
              <a:rPr sz="1400" spc="-50" dirty="0">
                <a:latin typeface="Arial"/>
                <a:cs typeface="Arial"/>
              </a:rPr>
              <a:t>up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105" dirty="0">
                <a:latin typeface="Arial"/>
                <a:cs typeface="Arial"/>
              </a:rPr>
              <a:t>Emmons </a:t>
            </a:r>
            <a:r>
              <a:rPr sz="1400" spc="-80" dirty="0">
                <a:latin typeface="Arial"/>
                <a:cs typeface="Arial"/>
              </a:rPr>
              <a:t>Glacier, </a:t>
            </a:r>
            <a:r>
              <a:rPr sz="1400" spc="15" dirty="0">
                <a:latin typeface="Arial"/>
                <a:cs typeface="Arial"/>
              </a:rPr>
              <a:t>Mt. </a:t>
            </a:r>
            <a:r>
              <a:rPr sz="1400" spc="-80" dirty="0">
                <a:latin typeface="Arial"/>
                <a:cs typeface="Arial"/>
              </a:rPr>
              <a:t>Rainier, </a:t>
            </a:r>
            <a:r>
              <a:rPr sz="1400" spc="-70" dirty="0">
                <a:latin typeface="Arial"/>
                <a:cs typeface="Arial"/>
              </a:rPr>
              <a:t>my </a:t>
            </a:r>
            <a:r>
              <a:rPr sz="1400" spc="-60" dirty="0">
                <a:latin typeface="Arial"/>
                <a:cs typeface="Arial"/>
              </a:rPr>
              <a:t>sophomore </a:t>
            </a:r>
            <a:r>
              <a:rPr sz="1400" spc="-65" dirty="0">
                <a:latin typeface="Arial"/>
                <a:cs typeface="Arial"/>
              </a:rPr>
              <a:t>year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high  </a:t>
            </a:r>
            <a:r>
              <a:rPr sz="1400" spc="-65" dirty="0">
                <a:latin typeface="Arial"/>
                <a:cs typeface="Arial"/>
              </a:rPr>
              <a:t>school </a:t>
            </a:r>
            <a:r>
              <a:rPr sz="1400" spc="-45" dirty="0">
                <a:latin typeface="Arial"/>
                <a:cs typeface="Arial"/>
              </a:rPr>
              <a:t>inspired </a:t>
            </a:r>
            <a:r>
              <a:rPr sz="1400" spc="-65" dirty="0">
                <a:latin typeface="Arial"/>
                <a:cs typeface="Arial"/>
              </a:rPr>
              <a:t>by </a:t>
            </a:r>
            <a:r>
              <a:rPr sz="1400" spc="-70" dirty="0">
                <a:latin typeface="Arial"/>
                <a:cs typeface="Arial"/>
              </a:rPr>
              <a:t>focus </a:t>
            </a:r>
            <a:r>
              <a:rPr sz="1400" spc="-40" dirty="0">
                <a:latin typeface="Arial"/>
                <a:cs typeface="Arial"/>
              </a:rPr>
              <a:t>on </a:t>
            </a:r>
            <a:r>
              <a:rPr sz="1400" spc="-65" dirty="0">
                <a:latin typeface="Arial"/>
                <a:cs typeface="Arial"/>
              </a:rPr>
              <a:t>sustainable </a:t>
            </a:r>
            <a:r>
              <a:rPr sz="1400" spc="-40" dirty="0">
                <a:latin typeface="Arial"/>
                <a:cs typeface="Arial"/>
              </a:rPr>
              <a:t>human/environment  </a:t>
            </a:r>
            <a:r>
              <a:rPr sz="1400" spc="-30" dirty="0">
                <a:latin typeface="Arial"/>
                <a:cs typeface="Arial"/>
              </a:rPr>
              <a:t>interaction.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55" dirty="0">
                <a:latin typeface="Arial"/>
                <a:cs typeface="Arial"/>
              </a:rPr>
              <a:t>Environmental </a:t>
            </a:r>
            <a:r>
              <a:rPr sz="1400" spc="-105" dirty="0">
                <a:latin typeface="Arial"/>
                <a:cs typeface="Arial"/>
              </a:rPr>
              <a:t>Science </a:t>
            </a:r>
            <a:r>
              <a:rPr sz="1400" spc="-80" dirty="0">
                <a:latin typeface="Arial"/>
                <a:cs typeface="Arial"/>
              </a:rPr>
              <a:t>Associates;  </a:t>
            </a:r>
            <a:r>
              <a:rPr sz="1400" spc="-95" dirty="0">
                <a:latin typeface="Arial"/>
                <a:cs typeface="Arial"/>
              </a:rPr>
              <a:t>King </a:t>
            </a:r>
            <a:r>
              <a:rPr sz="1400" spc="-70" dirty="0">
                <a:latin typeface="Arial"/>
                <a:cs typeface="Arial"/>
              </a:rPr>
              <a:t>County </a:t>
            </a:r>
            <a:r>
              <a:rPr sz="1400" spc="-80" dirty="0">
                <a:latin typeface="Arial"/>
                <a:cs typeface="Arial"/>
              </a:rPr>
              <a:t>Executive </a:t>
            </a:r>
            <a:r>
              <a:rPr sz="1400" spc="-45" dirty="0">
                <a:latin typeface="Arial"/>
                <a:cs typeface="Arial"/>
              </a:rPr>
              <a:t>Office; </a:t>
            </a:r>
            <a:r>
              <a:rPr sz="1400" spc="-175" dirty="0">
                <a:latin typeface="Arial"/>
                <a:cs typeface="Arial"/>
              </a:rPr>
              <a:t>DDES; </a:t>
            </a:r>
            <a:r>
              <a:rPr sz="1400" spc="-114" dirty="0">
                <a:latin typeface="Arial"/>
                <a:cs typeface="Arial"/>
              </a:rPr>
              <a:t>CH2M </a:t>
            </a:r>
            <a:r>
              <a:rPr sz="1400" spc="-25" dirty="0">
                <a:latin typeface="Arial"/>
                <a:cs typeface="Arial"/>
              </a:rPr>
              <a:t>Hill; </a:t>
            </a:r>
            <a:r>
              <a:rPr sz="1400" spc="-65" dirty="0">
                <a:latin typeface="Arial"/>
                <a:cs typeface="Arial"/>
              </a:rPr>
              <a:t>Seattle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OLP/DCLU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4354067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1464" y="2301240"/>
            <a:ext cx="1967483" cy="2758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279390" cy="4374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220" dirty="0">
                <a:latin typeface="Arial"/>
                <a:cs typeface="Arial"/>
              </a:rPr>
              <a:t>BERK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Consulting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6009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80" dirty="0">
                <a:latin typeface="Arial"/>
                <a:cs typeface="Arial"/>
              </a:rPr>
              <a:t>Comprehensive </a:t>
            </a:r>
            <a:r>
              <a:rPr sz="1400" spc="-70" dirty="0">
                <a:latin typeface="Arial"/>
                <a:cs typeface="Arial"/>
              </a:rPr>
              <a:t>plans, </a:t>
            </a:r>
            <a:r>
              <a:rPr sz="1400" spc="-40" dirty="0">
                <a:latin typeface="Arial"/>
                <a:cs typeface="Arial"/>
              </a:rPr>
              <a:t>community  </a:t>
            </a:r>
            <a:r>
              <a:rPr sz="1400" spc="-75" dirty="0">
                <a:latin typeface="Arial"/>
                <a:cs typeface="Arial"/>
              </a:rPr>
              <a:t>engagement, </a:t>
            </a:r>
            <a:r>
              <a:rPr sz="1400" spc="-40" dirty="0">
                <a:latin typeface="Arial"/>
                <a:cs typeface="Arial"/>
              </a:rPr>
              <a:t>public</a:t>
            </a:r>
            <a:r>
              <a:rPr sz="1400" spc="-45" dirty="0">
                <a:latin typeface="Arial"/>
                <a:cs typeface="Arial"/>
              </a:rPr>
              <a:t> policy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60" dirty="0">
                <a:latin typeface="Arial"/>
                <a:cs typeface="Arial"/>
              </a:rPr>
              <a:t>Restricted </a:t>
            </a:r>
            <a:r>
              <a:rPr sz="1400" spc="-80" dirty="0">
                <a:latin typeface="Arial"/>
                <a:cs typeface="Arial"/>
              </a:rPr>
              <a:t>Parking </a:t>
            </a:r>
            <a:r>
              <a:rPr sz="1400" spc="-100" dirty="0">
                <a:latin typeface="Arial"/>
                <a:cs typeface="Arial"/>
              </a:rPr>
              <a:t>Zone </a:t>
            </a:r>
            <a:r>
              <a:rPr sz="1400" spc="-45" dirty="0">
                <a:latin typeface="Arial"/>
                <a:cs typeface="Arial"/>
              </a:rPr>
              <a:t>policy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review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300"/>
              </a:lnSpc>
              <a:spcBef>
                <a:spcPts val="5"/>
              </a:spcBef>
            </a:pPr>
            <a:r>
              <a:rPr sz="1400" b="1" spc="-5" dirty="0">
                <a:latin typeface="Verdana"/>
                <a:cs typeface="Verdana"/>
              </a:rPr>
              <a:t>EDUCATION </a:t>
            </a:r>
            <a:r>
              <a:rPr sz="1400" b="1" dirty="0">
                <a:latin typeface="Verdana"/>
                <a:cs typeface="Verdana"/>
              </a:rPr>
              <a:t>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40" dirty="0">
                <a:latin typeface="Arial"/>
                <a:cs typeface="Arial"/>
              </a:rPr>
              <a:t>(‘14);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75" dirty="0">
                <a:latin typeface="Arial"/>
                <a:cs typeface="Arial"/>
              </a:rPr>
              <a:t>Sustainable </a:t>
            </a:r>
            <a:r>
              <a:rPr sz="1400" spc="-50" dirty="0">
                <a:latin typeface="Arial"/>
                <a:cs typeface="Arial"/>
              </a:rPr>
              <a:t>Transportation  </a:t>
            </a:r>
            <a:r>
              <a:rPr sz="1400" spc="-45" dirty="0">
                <a:latin typeface="Arial"/>
                <a:cs typeface="Arial"/>
              </a:rPr>
              <a:t>Certificate </a:t>
            </a:r>
            <a:r>
              <a:rPr sz="1400" spc="-35" dirty="0">
                <a:latin typeface="Arial"/>
                <a:cs typeface="Arial"/>
              </a:rPr>
              <a:t>(‘10); </a:t>
            </a:r>
            <a:r>
              <a:rPr sz="1400" spc="-60" dirty="0">
                <a:latin typeface="Arial"/>
                <a:cs typeface="Arial"/>
              </a:rPr>
              <a:t>Western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50" dirty="0">
                <a:latin typeface="Arial"/>
                <a:cs typeface="Arial"/>
              </a:rPr>
              <a:t>Political </a:t>
            </a:r>
            <a:r>
              <a:rPr sz="1400" spc="-105" dirty="0">
                <a:latin typeface="Arial"/>
                <a:cs typeface="Arial"/>
              </a:rPr>
              <a:t>Science  </a:t>
            </a:r>
            <a:r>
              <a:rPr sz="1400" spc="-45" dirty="0">
                <a:latin typeface="Arial"/>
                <a:cs typeface="Arial"/>
              </a:rPr>
              <a:t>(‘98)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414655">
              <a:lnSpc>
                <a:spcPct val="101499"/>
              </a:lnSpc>
            </a:pPr>
            <a:r>
              <a:rPr sz="1400" spc="-40" dirty="0">
                <a:latin typeface="Arial"/>
                <a:cs typeface="Arial"/>
              </a:rPr>
              <a:t>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love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cities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love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bringing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people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together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solve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community  </a:t>
            </a:r>
            <a:r>
              <a:rPr sz="1400" spc="-55" dirty="0">
                <a:latin typeface="Arial"/>
                <a:cs typeface="Arial"/>
              </a:rPr>
              <a:t>problems.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0604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95" dirty="0">
                <a:latin typeface="Arial"/>
                <a:cs typeface="Arial"/>
              </a:rPr>
              <a:t>UW </a:t>
            </a:r>
            <a:r>
              <a:rPr sz="1400" spc="-50" dirty="0">
                <a:latin typeface="Arial"/>
                <a:cs typeface="Arial"/>
              </a:rPr>
              <a:t>Transportation </a:t>
            </a:r>
            <a:r>
              <a:rPr sz="1400" spc="-90" dirty="0">
                <a:latin typeface="Arial"/>
                <a:cs typeface="Arial"/>
              </a:rPr>
              <a:t>Services,  Zipcar, </a:t>
            </a:r>
            <a:r>
              <a:rPr sz="1400" spc="-75" dirty="0">
                <a:latin typeface="Arial"/>
                <a:cs typeface="Arial"/>
              </a:rPr>
              <a:t>Sierra </a:t>
            </a:r>
            <a:r>
              <a:rPr sz="1400" spc="-80" dirty="0">
                <a:latin typeface="Arial"/>
                <a:cs typeface="Arial"/>
              </a:rPr>
              <a:t>Club, </a:t>
            </a:r>
            <a:r>
              <a:rPr sz="1400" spc="-75" dirty="0">
                <a:latin typeface="Arial"/>
                <a:cs typeface="Arial"/>
              </a:rPr>
              <a:t>Duwamish </a:t>
            </a:r>
            <a:r>
              <a:rPr sz="1400" spc="-50" dirty="0">
                <a:latin typeface="Arial"/>
                <a:cs typeface="Arial"/>
              </a:rPr>
              <a:t>Transportation </a:t>
            </a:r>
            <a:r>
              <a:rPr sz="1400" spc="-60" dirty="0">
                <a:latin typeface="Arial"/>
                <a:cs typeface="Arial"/>
              </a:rPr>
              <a:t>Management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Association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4" y="0"/>
            <a:ext cx="2103120" cy="7696200"/>
          </a:xfrm>
          <a:custGeom>
            <a:avLst/>
            <a:gdLst/>
            <a:ahLst/>
            <a:cxnLst/>
            <a:rect l="l" t="t" r="r" b="b"/>
            <a:pathLst>
              <a:path w="2103120" h="7696200">
                <a:moveTo>
                  <a:pt x="2102853" y="0"/>
                </a:moveTo>
                <a:lnTo>
                  <a:pt x="2082241" y="0"/>
                </a:lnTo>
                <a:lnTo>
                  <a:pt x="0" y="7696200"/>
                </a:lnTo>
                <a:lnTo>
                  <a:pt x="2102853" y="76962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153" y="2125091"/>
            <a:ext cx="5099050" cy="52641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358140">
              <a:lnSpc>
                <a:spcPts val="1660"/>
              </a:lnSpc>
              <a:spcBef>
                <a:spcPts val="17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0" dirty="0">
                <a:latin typeface="Arial"/>
                <a:cs typeface="Arial"/>
              </a:rPr>
              <a:t>Construction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  </a:t>
            </a:r>
            <a:r>
              <a:rPr sz="1400" spc="-60" dirty="0">
                <a:latin typeface="Arial"/>
                <a:cs typeface="Arial"/>
              </a:rPr>
              <a:t>Inspections </a:t>
            </a:r>
            <a:r>
              <a:rPr sz="1400" spc="-145" dirty="0">
                <a:latin typeface="Arial"/>
                <a:cs typeface="Arial"/>
              </a:rPr>
              <a:t>(SDCI)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PLANNING FOCUS </a:t>
            </a:r>
            <a:r>
              <a:rPr sz="1200" b="1" spc="-5" dirty="0">
                <a:latin typeface="Verdana"/>
                <a:cs typeface="Verdana"/>
              </a:rPr>
              <a:t>/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75" dirty="0">
                <a:latin typeface="Arial"/>
                <a:cs typeface="Arial"/>
              </a:rPr>
              <a:t>design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5" dirty="0">
                <a:latin typeface="Arial"/>
                <a:cs typeface="Arial"/>
              </a:rPr>
              <a:t>current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1500"/>
              </a:spcBef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</a:t>
            </a:r>
            <a:r>
              <a:rPr sz="1400" b="1" spc="-5" dirty="0">
                <a:latin typeface="Verdana"/>
                <a:cs typeface="Verdana"/>
              </a:rPr>
              <a:t>JOB </a:t>
            </a:r>
            <a:r>
              <a:rPr sz="1400" b="1" dirty="0">
                <a:latin typeface="Verdana"/>
                <a:cs typeface="Verdana"/>
              </a:rPr>
              <a:t>AS A PLANNER</a:t>
            </a:r>
            <a:r>
              <a:rPr sz="1400" b="1" spc="-12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137795">
              <a:lnSpc>
                <a:spcPts val="1680"/>
              </a:lnSpc>
              <a:spcBef>
                <a:spcPts val="20"/>
              </a:spcBef>
            </a:pPr>
            <a:r>
              <a:rPr sz="1400" spc="-65" dirty="0">
                <a:latin typeface="Arial"/>
                <a:cs typeface="Arial"/>
              </a:rPr>
              <a:t>Highrise </a:t>
            </a:r>
            <a:r>
              <a:rPr sz="1400" spc="-35" dirty="0">
                <a:latin typeface="Arial"/>
                <a:cs typeface="Arial"/>
              </a:rPr>
              <a:t>apartment </a:t>
            </a:r>
            <a:r>
              <a:rPr sz="1400" spc="-40" dirty="0">
                <a:latin typeface="Arial"/>
                <a:cs typeface="Arial"/>
              </a:rPr>
              <a:t>building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75" dirty="0">
                <a:latin typeface="Arial"/>
                <a:cs typeface="Arial"/>
              </a:rPr>
              <a:t>Seattle’s </a:t>
            </a:r>
            <a:r>
              <a:rPr sz="1400" spc="-85" dirty="0">
                <a:latin typeface="Arial"/>
                <a:cs typeface="Arial"/>
              </a:rPr>
              <a:t>Denny </a:t>
            </a:r>
            <a:r>
              <a:rPr sz="1400" spc="-70" dirty="0">
                <a:latin typeface="Arial"/>
                <a:cs typeface="Arial"/>
              </a:rPr>
              <a:t>Triangle,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20" dirty="0">
                <a:latin typeface="Arial"/>
                <a:cs typeface="Arial"/>
              </a:rPr>
              <a:t>the  </a:t>
            </a:r>
            <a:r>
              <a:rPr sz="1400" spc="-55" dirty="0">
                <a:latin typeface="Arial"/>
                <a:cs typeface="Arial"/>
              </a:rPr>
              <a:t>ground </a:t>
            </a:r>
            <a:r>
              <a:rPr sz="1400" spc="-5" dirty="0">
                <a:latin typeface="Arial"/>
                <a:cs typeface="Arial"/>
              </a:rPr>
              <a:t>floor </a:t>
            </a:r>
            <a:r>
              <a:rPr sz="1400" spc="-75" dirty="0">
                <a:latin typeface="Arial"/>
                <a:cs typeface="Arial"/>
              </a:rPr>
              <a:t>designed </a:t>
            </a:r>
            <a:r>
              <a:rPr sz="1400" spc="-135" dirty="0">
                <a:latin typeface="Arial"/>
                <a:cs typeface="Arial"/>
              </a:rPr>
              <a:t>as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‘third </a:t>
            </a:r>
            <a:r>
              <a:rPr sz="1400" spc="-80" dirty="0">
                <a:latin typeface="Arial"/>
                <a:cs typeface="Arial"/>
              </a:rPr>
              <a:t>space’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15" dirty="0">
                <a:latin typeface="Arial"/>
                <a:cs typeface="Arial"/>
              </a:rPr>
              <a:t>both </a:t>
            </a:r>
            <a:r>
              <a:rPr sz="1400" spc="-60" dirty="0">
                <a:latin typeface="Arial"/>
                <a:cs typeface="Arial"/>
              </a:rPr>
              <a:t>residents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25" dirty="0">
                <a:latin typeface="Arial"/>
                <a:cs typeface="Arial"/>
              </a:rPr>
              <a:t>the  </a:t>
            </a:r>
            <a:r>
              <a:rPr sz="1400" spc="-40" dirty="0">
                <a:latin typeface="Arial"/>
                <a:cs typeface="Arial"/>
              </a:rPr>
              <a:t>public; </a:t>
            </a:r>
            <a:r>
              <a:rPr sz="1400" spc="-50" dirty="0">
                <a:latin typeface="Arial"/>
                <a:cs typeface="Arial"/>
              </a:rPr>
              <a:t>buildings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105" dirty="0">
                <a:latin typeface="Arial"/>
                <a:cs typeface="Arial"/>
              </a:rPr>
              <a:t>Pike </a:t>
            </a:r>
            <a:r>
              <a:rPr sz="1400" spc="-85" dirty="0">
                <a:latin typeface="Arial"/>
                <a:cs typeface="Arial"/>
              </a:rPr>
              <a:t>Pine </a:t>
            </a:r>
            <a:r>
              <a:rPr sz="1400" spc="-25" dirty="0">
                <a:latin typeface="Arial"/>
                <a:cs typeface="Arial"/>
              </a:rPr>
              <a:t>corridor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Seattle’s </a:t>
            </a:r>
            <a:r>
              <a:rPr sz="1400" spc="-55" dirty="0">
                <a:latin typeface="Arial"/>
                <a:cs typeface="Arial"/>
              </a:rPr>
              <a:t>Capitol </a:t>
            </a:r>
            <a:r>
              <a:rPr sz="1400" spc="-30" dirty="0">
                <a:latin typeface="Arial"/>
                <a:cs typeface="Arial"/>
              </a:rPr>
              <a:t>Hill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that  </a:t>
            </a:r>
            <a:r>
              <a:rPr sz="1400" spc="-40" dirty="0">
                <a:latin typeface="Arial"/>
                <a:cs typeface="Arial"/>
              </a:rPr>
              <a:t>incorporated </a:t>
            </a:r>
            <a:r>
              <a:rPr sz="1400" spc="-35" dirty="0">
                <a:latin typeface="Arial"/>
                <a:cs typeface="Arial"/>
              </a:rPr>
              <a:t>historic </a:t>
            </a:r>
            <a:r>
              <a:rPr sz="1400" spc="-50" dirty="0">
                <a:latin typeface="Arial"/>
                <a:cs typeface="Arial"/>
              </a:rPr>
              <a:t>buildings </a:t>
            </a:r>
            <a:r>
              <a:rPr sz="1400" spc="-10" dirty="0">
                <a:latin typeface="Arial"/>
                <a:cs typeface="Arial"/>
              </a:rPr>
              <a:t>into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55" dirty="0">
                <a:latin typeface="Arial"/>
                <a:cs typeface="Arial"/>
              </a:rPr>
              <a:t>new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marL="12700" marR="409575">
              <a:lnSpc>
                <a:spcPct val="104299"/>
              </a:lnSpc>
              <a:spcBef>
                <a:spcPts val="1240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-45" dirty="0">
                <a:latin typeface="Arial"/>
                <a:cs typeface="Arial"/>
              </a:rPr>
              <a:t>Certificate </a:t>
            </a:r>
            <a:r>
              <a:rPr sz="1400" spc="-40" dirty="0">
                <a:latin typeface="Arial"/>
                <a:cs typeface="Arial"/>
              </a:rPr>
              <a:t>(’03); 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55" dirty="0">
                <a:latin typeface="Arial"/>
                <a:cs typeface="Arial"/>
              </a:rPr>
              <a:t>BA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(’02</a:t>
            </a:r>
            <a:r>
              <a:rPr sz="1200" spc="-4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13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73735" algn="l"/>
                <a:tab pos="952500" algn="l"/>
                <a:tab pos="2089785" algn="l"/>
                <a:tab pos="3343910" algn="l"/>
                <a:tab pos="3851275" algn="l"/>
                <a:tab pos="4170045" algn="l"/>
              </a:tabLst>
            </a:pPr>
            <a:r>
              <a:rPr sz="1400" b="1" dirty="0">
                <a:latin typeface="Verdana"/>
                <a:cs typeface="Verdana"/>
              </a:rPr>
              <a:t>WHY	I	PURSUED	PLANNING	A S	A	CAREER/</a:t>
            </a:r>
            <a:endParaRPr sz="1400">
              <a:latin typeface="Verdana"/>
              <a:cs typeface="Verdana"/>
            </a:endParaRPr>
          </a:p>
          <a:p>
            <a:pPr marL="12700" marR="75565">
              <a:lnSpc>
                <a:spcPct val="100000"/>
              </a:lnSpc>
              <a:spcBef>
                <a:spcPts val="60"/>
              </a:spcBef>
            </a:pPr>
            <a:r>
              <a:rPr sz="1400" spc="-90" dirty="0">
                <a:latin typeface="Arial"/>
                <a:cs typeface="Arial"/>
              </a:rPr>
              <a:t>Passionate </a:t>
            </a:r>
            <a:r>
              <a:rPr sz="1400" spc="-35" dirty="0">
                <a:latin typeface="Arial"/>
                <a:cs typeface="Arial"/>
              </a:rPr>
              <a:t>about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25" dirty="0">
                <a:latin typeface="Arial"/>
                <a:cs typeface="Arial"/>
              </a:rPr>
              <a:t>potential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50" dirty="0">
                <a:latin typeface="Arial"/>
                <a:cs typeface="Arial"/>
              </a:rPr>
              <a:t>urban </a:t>
            </a:r>
            <a:r>
              <a:rPr sz="1400" spc="-75" dirty="0">
                <a:latin typeface="Arial"/>
                <a:cs typeface="Arial"/>
              </a:rPr>
              <a:t>design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shape </a:t>
            </a:r>
            <a:r>
              <a:rPr sz="1400" spc="-35" dirty="0">
                <a:latin typeface="Arial"/>
                <a:cs typeface="Arial"/>
              </a:rPr>
              <a:t>how </a:t>
            </a:r>
            <a:r>
              <a:rPr sz="1400" spc="-50" dirty="0">
                <a:latin typeface="Arial"/>
                <a:cs typeface="Arial"/>
              </a:rPr>
              <a:t>we </a:t>
            </a:r>
            <a:r>
              <a:rPr sz="1400" spc="-35" dirty="0">
                <a:latin typeface="Arial"/>
                <a:cs typeface="Arial"/>
              </a:rPr>
              <a:t>live  </a:t>
            </a:r>
            <a:r>
              <a:rPr sz="1400" spc="-30" dirty="0">
                <a:latin typeface="Arial"/>
                <a:cs typeface="Arial"/>
              </a:rPr>
              <a:t>together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45" dirty="0">
                <a:latin typeface="Arial"/>
                <a:cs typeface="Arial"/>
              </a:rPr>
              <a:t>cities. </a:t>
            </a:r>
            <a:r>
              <a:rPr sz="1400" spc="-105" dirty="0">
                <a:latin typeface="Arial"/>
                <a:cs typeface="Arial"/>
              </a:rPr>
              <a:t>We </a:t>
            </a:r>
            <a:r>
              <a:rPr sz="1400" spc="-70" dirty="0">
                <a:latin typeface="Arial"/>
                <a:cs typeface="Arial"/>
              </a:rPr>
              <a:t>need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60" dirty="0">
                <a:latin typeface="Arial"/>
                <a:cs typeface="Arial"/>
              </a:rPr>
              <a:t>create </a:t>
            </a:r>
            <a:r>
              <a:rPr sz="1400" spc="-20" dirty="0">
                <a:latin typeface="Arial"/>
                <a:cs typeface="Arial"/>
              </a:rPr>
              <a:t>different </a:t>
            </a:r>
            <a:r>
              <a:rPr sz="1400" spc="-114" dirty="0">
                <a:latin typeface="Arial"/>
                <a:cs typeface="Arial"/>
              </a:rPr>
              <a:t>spaces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buildings 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80" dirty="0">
                <a:latin typeface="Arial"/>
                <a:cs typeface="Arial"/>
              </a:rPr>
              <a:t>encourage </a:t>
            </a:r>
            <a:r>
              <a:rPr sz="1400" spc="-50" dirty="0">
                <a:latin typeface="Arial"/>
                <a:cs typeface="Arial"/>
              </a:rPr>
              <a:t>community, </a:t>
            </a:r>
            <a:r>
              <a:rPr sz="1400" spc="-45" dirty="0">
                <a:latin typeface="Arial"/>
                <a:cs typeface="Arial"/>
              </a:rPr>
              <a:t>inspire </a:t>
            </a:r>
            <a:r>
              <a:rPr sz="1400" spc="-50" dirty="0">
                <a:latin typeface="Arial"/>
                <a:cs typeface="Arial"/>
              </a:rPr>
              <a:t>people, </a:t>
            </a:r>
            <a:r>
              <a:rPr sz="1400" spc="-30" dirty="0">
                <a:latin typeface="Arial"/>
                <a:cs typeface="Arial"/>
              </a:rPr>
              <a:t>allow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25" dirty="0">
                <a:latin typeface="Arial"/>
                <a:cs typeface="Arial"/>
              </a:rPr>
              <a:t>quiet </a:t>
            </a:r>
            <a:r>
              <a:rPr sz="1400" spc="-30" dirty="0">
                <a:latin typeface="Arial"/>
                <a:cs typeface="Arial"/>
              </a:rPr>
              <a:t>reflection, 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provide </a:t>
            </a:r>
            <a:r>
              <a:rPr sz="1400" spc="-65" dirty="0">
                <a:latin typeface="Arial"/>
                <a:cs typeface="Arial"/>
              </a:rPr>
              <a:t>ecological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function.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02870">
              <a:lnSpc>
                <a:spcPct val="99600"/>
              </a:lnSpc>
            </a:pPr>
            <a:r>
              <a:rPr sz="1400" b="1" dirty="0">
                <a:latin typeface="Verdana"/>
                <a:cs typeface="Verdana"/>
              </a:rPr>
              <a:t>PAST WORK EXPERIENCE</a:t>
            </a:r>
            <a:r>
              <a:rPr sz="1400" b="1" spc="-3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/ </a:t>
            </a:r>
            <a:r>
              <a:rPr sz="1400" spc="-70" dirty="0">
                <a:latin typeface="Arial"/>
                <a:cs typeface="Arial"/>
              </a:rPr>
              <a:t>Planner </a:t>
            </a:r>
            <a:r>
              <a:rPr sz="1400" spc="-25" dirty="0">
                <a:latin typeface="Arial"/>
                <a:cs typeface="Arial"/>
              </a:rPr>
              <a:t>work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Seattle,  </a:t>
            </a:r>
            <a:r>
              <a:rPr sz="1400" spc="-40" dirty="0">
                <a:latin typeface="Arial"/>
                <a:cs typeface="Arial"/>
              </a:rPr>
              <a:t>Mercer </a:t>
            </a:r>
            <a:r>
              <a:rPr sz="1400" spc="-65" dirty="0">
                <a:latin typeface="Arial"/>
                <a:cs typeface="Arial"/>
              </a:rPr>
              <a:t>Island, </a:t>
            </a:r>
            <a:r>
              <a:rPr sz="1400" spc="-55" dirty="0">
                <a:latin typeface="Arial"/>
                <a:cs typeface="Arial"/>
              </a:rPr>
              <a:t>Kirkland,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5" dirty="0">
                <a:latin typeface="Arial"/>
                <a:cs typeface="Arial"/>
              </a:rPr>
              <a:t>some </a:t>
            </a:r>
            <a:r>
              <a:rPr sz="1400" spc="-35" dirty="0">
                <a:latin typeface="Arial"/>
                <a:cs typeface="Arial"/>
              </a:rPr>
              <a:t>private </a:t>
            </a:r>
            <a:r>
              <a:rPr sz="1400" spc="-55" dirty="0">
                <a:latin typeface="Arial"/>
                <a:cs typeface="Arial"/>
              </a:rPr>
              <a:t>sector </a:t>
            </a:r>
            <a:r>
              <a:rPr sz="1400" spc="-50" dirty="0">
                <a:latin typeface="Arial"/>
                <a:cs typeface="Arial"/>
              </a:rPr>
              <a:t>consulting. </a:t>
            </a:r>
            <a:r>
              <a:rPr sz="1400" spc="-95" dirty="0">
                <a:latin typeface="Arial"/>
                <a:cs typeface="Arial"/>
              </a:rPr>
              <a:t>Sewer 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0" dirty="0">
                <a:latin typeface="Arial"/>
                <a:cs typeface="Arial"/>
              </a:rPr>
              <a:t>water </a:t>
            </a:r>
            <a:r>
              <a:rPr sz="1400" spc="-60" dirty="0">
                <a:latin typeface="Arial"/>
                <a:cs typeface="Arial"/>
              </a:rPr>
              <a:t>maintenance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75" dirty="0">
                <a:latin typeface="Arial"/>
                <a:cs typeface="Arial"/>
              </a:rPr>
              <a:t>Kent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Kirkland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769111"/>
            <a:ext cx="34429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Shelley</a:t>
            </a:r>
            <a:r>
              <a:rPr sz="4600" spc="-50" dirty="0"/>
              <a:t> </a:t>
            </a:r>
            <a:r>
              <a:rPr sz="4600" spc="-5" dirty="0"/>
              <a:t>Bolser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6629400" y="1524000"/>
            <a:ext cx="2752343" cy="2926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297" y="2162238"/>
            <a:ext cx="5340350" cy="49752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350520">
              <a:lnSpc>
                <a:spcPts val="1660"/>
              </a:lnSpc>
              <a:spcBef>
                <a:spcPts val="17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80" dirty="0">
                <a:latin typeface="Arial"/>
                <a:cs typeface="Arial"/>
              </a:rPr>
              <a:t>Federal </a:t>
            </a:r>
            <a:r>
              <a:rPr sz="1400" spc="-95" dirty="0">
                <a:latin typeface="Arial"/>
                <a:cs typeface="Arial"/>
              </a:rPr>
              <a:t>Emergency </a:t>
            </a:r>
            <a:r>
              <a:rPr sz="1400" spc="-60" dirty="0">
                <a:latin typeface="Arial"/>
                <a:cs typeface="Arial"/>
              </a:rPr>
              <a:t>Management </a:t>
            </a:r>
            <a:r>
              <a:rPr sz="1400" spc="-100" dirty="0">
                <a:latin typeface="Arial"/>
                <a:cs typeface="Arial"/>
              </a:rPr>
              <a:t>Agency </a:t>
            </a:r>
            <a:r>
              <a:rPr sz="1400" spc="-110" dirty="0">
                <a:latin typeface="Arial"/>
                <a:cs typeface="Arial"/>
              </a:rPr>
              <a:t>(FEMA) </a:t>
            </a:r>
            <a:r>
              <a:rPr sz="1400" spc="-80" dirty="0">
                <a:latin typeface="Arial"/>
                <a:cs typeface="Arial"/>
              </a:rPr>
              <a:t>–  </a:t>
            </a:r>
            <a:r>
              <a:rPr sz="1400" spc="-100" dirty="0">
                <a:latin typeface="Arial"/>
                <a:cs typeface="Arial"/>
              </a:rPr>
              <a:t>Hazard </a:t>
            </a:r>
            <a:r>
              <a:rPr sz="1400" spc="-15" dirty="0">
                <a:latin typeface="Arial"/>
                <a:cs typeface="Arial"/>
              </a:rPr>
              <a:t>Mitigation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114" dirty="0">
                <a:latin typeface="Arial"/>
                <a:cs typeface="Arial"/>
              </a:rPr>
              <a:t>Risk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38784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70" dirty="0">
                <a:latin typeface="Arial"/>
                <a:cs typeface="Arial"/>
              </a:rPr>
              <a:t>design, </a:t>
            </a:r>
            <a:r>
              <a:rPr sz="1400" spc="-145" dirty="0">
                <a:latin typeface="Arial"/>
                <a:cs typeface="Arial"/>
              </a:rPr>
              <a:t>GIS, </a:t>
            </a:r>
            <a:r>
              <a:rPr sz="1400" spc="-85" dirty="0">
                <a:latin typeface="Arial"/>
                <a:cs typeface="Arial"/>
              </a:rPr>
              <a:t>hazard </a:t>
            </a:r>
            <a:r>
              <a:rPr sz="1400" spc="-65" dirty="0">
                <a:latin typeface="Arial"/>
                <a:cs typeface="Arial"/>
              </a:rPr>
              <a:t>mapping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45" dirty="0">
                <a:latin typeface="Arial"/>
                <a:cs typeface="Arial"/>
              </a:rPr>
              <a:t>impact </a:t>
            </a:r>
            <a:r>
              <a:rPr sz="1400" spc="-90" dirty="0">
                <a:latin typeface="Arial"/>
                <a:cs typeface="Arial"/>
              </a:rPr>
              <a:t>assessment, </a:t>
            </a:r>
            <a:r>
              <a:rPr sz="1400" spc="-40" dirty="0">
                <a:latin typeface="Arial"/>
                <a:cs typeface="Arial"/>
              </a:rPr>
              <a:t>community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engagement.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130810">
              <a:lnSpc>
                <a:spcPts val="1680"/>
              </a:lnSpc>
              <a:spcBef>
                <a:spcPts val="20"/>
              </a:spcBef>
            </a:pPr>
            <a:r>
              <a:rPr sz="1400" spc="-75" dirty="0">
                <a:latin typeface="Arial"/>
                <a:cs typeface="Arial"/>
              </a:rPr>
              <a:t>Establishing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40" dirty="0">
                <a:latin typeface="Arial"/>
                <a:cs typeface="Arial"/>
              </a:rPr>
              <a:t>community </a:t>
            </a:r>
            <a:r>
              <a:rPr sz="1400" spc="-45" dirty="0">
                <a:latin typeface="Arial"/>
                <a:cs typeface="Arial"/>
              </a:rPr>
              <a:t>center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65" dirty="0">
                <a:latin typeface="Arial"/>
                <a:cs typeface="Arial"/>
              </a:rPr>
              <a:t>marginalized </a:t>
            </a:r>
            <a:r>
              <a:rPr sz="1400" spc="-120" dirty="0">
                <a:latin typeface="Arial"/>
                <a:cs typeface="Arial"/>
              </a:rPr>
              <a:t>Roma </a:t>
            </a: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70" dirty="0">
                <a:latin typeface="Arial"/>
                <a:cs typeface="Arial"/>
              </a:rPr>
              <a:t>Karlovo,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Bulgaria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30175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40" dirty="0">
                <a:latin typeface="Arial"/>
                <a:cs typeface="Arial"/>
              </a:rPr>
              <a:t>Master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80" dirty="0">
                <a:latin typeface="Arial"/>
                <a:cs typeface="Arial"/>
              </a:rPr>
              <a:t>Pennsylvania; </a:t>
            </a:r>
            <a:r>
              <a:rPr sz="1400" spc="-70" dirty="0">
                <a:latin typeface="Arial"/>
                <a:cs typeface="Arial"/>
              </a:rPr>
              <a:t>Bachelor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5" dirty="0">
                <a:latin typeface="Arial"/>
                <a:cs typeface="Arial"/>
              </a:rPr>
              <a:t>Cincinnati,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OH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 </a:t>
            </a:r>
            <a:r>
              <a:rPr sz="1400" spc="-170" dirty="0">
                <a:latin typeface="Arial"/>
                <a:cs typeface="Arial"/>
              </a:rPr>
              <a:t>To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be</a:t>
            </a:r>
            <a:endParaRPr sz="1400">
              <a:latin typeface="Arial"/>
              <a:cs typeface="Arial"/>
            </a:endParaRPr>
          </a:p>
          <a:p>
            <a:pPr marL="12700" marR="393700">
              <a:lnSpc>
                <a:spcPts val="1680"/>
              </a:lnSpc>
              <a:spcBef>
                <a:spcPts val="50"/>
              </a:spcBef>
            </a:pPr>
            <a:r>
              <a:rPr sz="1400" spc="-80" dirty="0">
                <a:latin typeface="Arial"/>
                <a:cs typeface="Arial"/>
              </a:rPr>
              <a:t>an </a:t>
            </a:r>
            <a:r>
              <a:rPr sz="1400" spc="-35" dirty="0">
                <a:latin typeface="Arial"/>
                <a:cs typeface="Arial"/>
              </a:rPr>
              <a:t>instrumental </a:t>
            </a:r>
            <a:r>
              <a:rPr sz="1400" spc="-50" dirty="0">
                <a:latin typeface="Arial"/>
                <a:cs typeface="Arial"/>
              </a:rPr>
              <a:t>leader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0" dirty="0">
                <a:latin typeface="Arial"/>
                <a:cs typeface="Arial"/>
              </a:rPr>
              <a:t>developing </a:t>
            </a:r>
            <a:r>
              <a:rPr sz="1400" spc="-55" dirty="0">
                <a:latin typeface="Arial"/>
                <a:cs typeface="Arial"/>
              </a:rPr>
              <a:t>healthy, </a:t>
            </a:r>
            <a:r>
              <a:rPr sz="1400" spc="-30" dirty="0">
                <a:latin typeface="Arial"/>
                <a:cs typeface="Arial"/>
              </a:rPr>
              <a:t>resilient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equitable  </a:t>
            </a:r>
            <a:r>
              <a:rPr sz="1400" spc="-50" dirty="0">
                <a:latin typeface="Arial"/>
                <a:cs typeface="Arial"/>
              </a:rPr>
              <a:t>communities.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0795">
              <a:lnSpc>
                <a:spcPct val="997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35" dirty="0">
                <a:latin typeface="Arial"/>
                <a:cs typeface="Arial"/>
              </a:rPr>
              <a:t>Wharton </a:t>
            </a:r>
            <a:r>
              <a:rPr sz="1400" spc="-114" dirty="0">
                <a:latin typeface="Arial"/>
                <a:cs typeface="Arial"/>
              </a:rPr>
              <a:t>Real </a:t>
            </a:r>
            <a:r>
              <a:rPr sz="1400" spc="-85" dirty="0">
                <a:latin typeface="Arial"/>
                <a:cs typeface="Arial"/>
              </a:rPr>
              <a:t>Estate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spc="-80" dirty="0">
                <a:latin typeface="Arial"/>
                <a:cs typeface="Arial"/>
              </a:rPr>
              <a:t>– 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5" dirty="0">
                <a:latin typeface="Arial"/>
                <a:cs typeface="Arial"/>
              </a:rPr>
              <a:t>Pennsylvania,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Covington </a:t>
            </a:r>
            <a:r>
              <a:rPr sz="1400" spc="-229" dirty="0">
                <a:latin typeface="Arial"/>
                <a:cs typeface="Arial"/>
              </a:rPr>
              <a:t>KY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90" dirty="0">
                <a:latin typeface="Arial"/>
                <a:cs typeface="Arial"/>
              </a:rPr>
              <a:t>Economic </a:t>
            </a:r>
            <a:r>
              <a:rPr sz="1400" spc="-60" dirty="0">
                <a:latin typeface="Arial"/>
                <a:cs typeface="Arial"/>
              </a:rPr>
              <a:t>Development </a:t>
            </a:r>
            <a:r>
              <a:rPr sz="1400" spc="-50" dirty="0">
                <a:latin typeface="Arial"/>
                <a:cs typeface="Arial"/>
              </a:rPr>
              <a:t>Dept., </a:t>
            </a:r>
            <a:r>
              <a:rPr sz="1400" spc="-204" dirty="0">
                <a:latin typeface="Arial"/>
                <a:cs typeface="Arial"/>
              </a:rPr>
              <a:t>US </a:t>
            </a:r>
            <a:r>
              <a:rPr sz="1400" spc="-130" dirty="0">
                <a:latin typeface="Arial"/>
                <a:cs typeface="Arial"/>
              </a:rPr>
              <a:t>Peace </a:t>
            </a:r>
            <a:r>
              <a:rPr sz="1400" spc="-100" dirty="0">
                <a:latin typeface="Arial"/>
                <a:cs typeface="Arial"/>
              </a:rPr>
              <a:t>Corps </a:t>
            </a:r>
            <a:r>
              <a:rPr sz="1400" spc="-70" dirty="0">
                <a:latin typeface="Arial"/>
                <a:cs typeface="Arial"/>
              </a:rPr>
              <a:t>Bulgaria </a:t>
            </a:r>
            <a:r>
              <a:rPr sz="1400" spc="-60" dirty="0">
                <a:latin typeface="Arial"/>
                <a:cs typeface="Arial"/>
              </a:rPr>
              <a:t>(07-10),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Bialosky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Arial"/>
                <a:cs typeface="Arial"/>
              </a:rPr>
              <a:t>+ </a:t>
            </a:r>
            <a:r>
              <a:rPr sz="1400" spc="-70" dirty="0">
                <a:latin typeface="Arial"/>
                <a:cs typeface="Arial"/>
              </a:rPr>
              <a:t>Partners </a:t>
            </a:r>
            <a:r>
              <a:rPr sz="1400" spc="-50" dirty="0">
                <a:latin typeface="Arial"/>
                <a:cs typeface="Arial"/>
              </a:rPr>
              <a:t>Architects </a:t>
            </a:r>
            <a:r>
              <a:rPr sz="1400" spc="-75" dirty="0">
                <a:latin typeface="Arial"/>
                <a:cs typeface="Arial"/>
              </a:rPr>
              <a:t>(Cleveland, </a:t>
            </a:r>
            <a:r>
              <a:rPr sz="1400" spc="-100" dirty="0">
                <a:latin typeface="Arial"/>
                <a:cs typeface="Arial"/>
              </a:rPr>
              <a:t>OH), </a:t>
            </a:r>
            <a:r>
              <a:rPr sz="1400" spc="-40" dirty="0">
                <a:latin typeface="Arial"/>
                <a:cs typeface="Arial"/>
              </a:rPr>
              <a:t>Walt </a:t>
            </a:r>
            <a:r>
              <a:rPr sz="1400" spc="-85" dirty="0">
                <a:latin typeface="Arial"/>
                <a:cs typeface="Arial"/>
              </a:rPr>
              <a:t>Disney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Imagineering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1852" y="769111"/>
            <a:ext cx="50927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Cynthia </a:t>
            </a:r>
            <a:r>
              <a:rPr sz="4600" spc="-10" dirty="0"/>
              <a:t>McCoy,</a:t>
            </a:r>
            <a:r>
              <a:rPr sz="4600" spc="-35" dirty="0"/>
              <a:t> </a:t>
            </a:r>
            <a:r>
              <a:rPr sz="4600" spc="-5" dirty="0"/>
              <a:t>GISP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6705600" y="1676400"/>
            <a:ext cx="2331719" cy="310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3547871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8228" y="2301240"/>
            <a:ext cx="1940051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181600" cy="43897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49530">
              <a:lnSpc>
                <a:spcPts val="1660"/>
              </a:lnSpc>
              <a:spcBef>
                <a:spcPts val="17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75" dirty="0">
                <a:latin typeface="Arial"/>
                <a:cs typeface="Arial"/>
              </a:rPr>
              <a:t>Senior </a:t>
            </a:r>
            <a:r>
              <a:rPr sz="1400" spc="-80" dirty="0">
                <a:latin typeface="Arial"/>
                <a:cs typeface="Arial"/>
              </a:rPr>
              <a:t>Associate </a:t>
            </a:r>
            <a:r>
              <a:rPr sz="1400" spc="-40" dirty="0">
                <a:latin typeface="Arial"/>
                <a:cs typeface="Arial"/>
              </a:rPr>
              <a:t>- </a:t>
            </a:r>
            <a:r>
              <a:rPr sz="1400" spc="-50" dirty="0">
                <a:latin typeface="Arial"/>
                <a:cs typeface="Arial"/>
              </a:rPr>
              <a:t>Planner/Urban </a:t>
            </a:r>
            <a:r>
              <a:rPr sz="1400" spc="-90" dirty="0">
                <a:latin typeface="Arial"/>
                <a:cs typeface="Arial"/>
              </a:rPr>
              <a:t>Designer, </a:t>
            </a:r>
            <a:r>
              <a:rPr sz="1400" spc="-185" dirty="0">
                <a:latin typeface="Arial"/>
                <a:cs typeface="Arial"/>
              </a:rPr>
              <a:t>MAKERS  </a:t>
            </a:r>
            <a:r>
              <a:rPr sz="1400" spc="-40" dirty="0">
                <a:latin typeface="Arial"/>
                <a:cs typeface="Arial"/>
              </a:rPr>
              <a:t>Architecture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0" dirty="0">
                <a:latin typeface="Arial"/>
                <a:cs typeface="Arial"/>
              </a:rPr>
              <a:t>Urban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0" dirty="0">
                <a:latin typeface="Arial"/>
                <a:cs typeface="Arial"/>
              </a:rPr>
              <a:t>Urban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90" dirty="0">
                <a:latin typeface="Arial"/>
                <a:cs typeface="Arial"/>
              </a:rPr>
              <a:t>Benson </a:t>
            </a:r>
            <a:r>
              <a:rPr sz="1400" spc="-30" dirty="0">
                <a:latin typeface="Arial"/>
                <a:cs typeface="Arial"/>
              </a:rPr>
              <a:t>Hill </a:t>
            </a: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90" dirty="0">
                <a:latin typeface="Arial"/>
                <a:cs typeface="Arial"/>
              </a:rPr>
              <a:t>Plan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Renton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59563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70" dirty="0">
                <a:latin typeface="Arial"/>
                <a:cs typeface="Arial"/>
              </a:rPr>
              <a:t>MUP/MLA; </a:t>
            </a:r>
            <a:r>
              <a:rPr sz="1400" spc="-65" dirty="0">
                <a:latin typeface="Arial"/>
                <a:cs typeface="Arial"/>
              </a:rPr>
              <a:t>Ohio </a:t>
            </a:r>
            <a:r>
              <a:rPr sz="1400" spc="-75" dirty="0">
                <a:latin typeface="Arial"/>
                <a:cs typeface="Arial"/>
              </a:rPr>
              <a:t>State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229" dirty="0">
                <a:latin typeface="Arial"/>
                <a:cs typeface="Arial"/>
              </a:rPr>
              <a:t>BS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40" dirty="0">
                <a:latin typeface="Arial"/>
                <a:cs typeface="Arial"/>
              </a:rPr>
              <a:t>Architecture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</a:t>
            </a:r>
            <a:r>
              <a:rPr sz="1400" b="1" spc="360" dirty="0">
                <a:latin typeface="Verdana"/>
                <a:cs typeface="Verdana"/>
              </a:rPr>
              <a:t> </a:t>
            </a:r>
            <a:r>
              <a:rPr sz="1400" spc="-170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sz="1400" spc="-45" dirty="0">
                <a:latin typeface="Arial"/>
                <a:cs typeface="Arial"/>
              </a:rPr>
              <a:t>improve </a:t>
            </a:r>
            <a:r>
              <a:rPr sz="1400" spc="-114" dirty="0">
                <a:latin typeface="Arial"/>
                <a:cs typeface="Arial"/>
              </a:rPr>
              <a:t>spaces </a:t>
            </a:r>
            <a:r>
              <a:rPr sz="1400" spc="-45" dirty="0">
                <a:latin typeface="Arial"/>
                <a:cs typeface="Arial"/>
              </a:rPr>
              <a:t>between </a:t>
            </a:r>
            <a:r>
              <a:rPr sz="1400" spc="-50" dirty="0">
                <a:latin typeface="Arial"/>
                <a:cs typeface="Arial"/>
              </a:rPr>
              <a:t>buildings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empower </a:t>
            </a:r>
            <a:r>
              <a:rPr sz="1400" spc="-50" dirty="0">
                <a:latin typeface="Arial"/>
                <a:cs typeface="Arial"/>
              </a:rPr>
              <a:t>communities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35" dirty="0">
                <a:latin typeface="Arial"/>
                <a:cs typeface="Arial"/>
              </a:rPr>
              <a:t>effect  </a:t>
            </a:r>
            <a:r>
              <a:rPr sz="1400" spc="-60" dirty="0">
                <a:latin typeface="Arial"/>
                <a:cs typeface="Arial"/>
              </a:rPr>
              <a:t>desired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change.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46050" algn="just">
              <a:lnSpc>
                <a:spcPct val="1018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30" dirty="0">
                <a:latin typeface="Arial"/>
                <a:cs typeface="Arial"/>
              </a:rPr>
              <a:t>Peace </a:t>
            </a:r>
            <a:r>
              <a:rPr sz="1400" spc="-100" dirty="0">
                <a:latin typeface="Arial"/>
                <a:cs typeface="Arial"/>
              </a:rPr>
              <a:t>Corps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15" dirty="0">
                <a:latin typeface="Arial"/>
                <a:cs typeface="Arial"/>
              </a:rPr>
              <a:t>Mali </a:t>
            </a:r>
            <a:r>
              <a:rPr sz="1400" spc="-45" dirty="0">
                <a:latin typeface="Arial"/>
                <a:cs typeface="Arial"/>
              </a:rPr>
              <a:t>Volunteer;  </a:t>
            </a:r>
            <a:r>
              <a:rPr sz="1400" spc="-35" dirty="0">
                <a:latin typeface="Arial"/>
                <a:cs typeface="Arial"/>
              </a:rPr>
              <a:t>Downtown </a:t>
            </a:r>
            <a:r>
              <a:rPr sz="1400" spc="-65" dirty="0">
                <a:latin typeface="Arial"/>
                <a:cs typeface="Arial"/>
              </a:rPr>
              <a:t>Association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5" dirty="0">
                <a:latin typeface="Arial"/>
                <a:cs typeface="Arial"/>
              </a:rPr>
              <a:t>Fairbanks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20" dirty="0">
                <a:latin typeface="Arial"/>
                <a:cs typeface="Arial"/>
              </a:rPr>
              <a:t>North </a:t>
            </a:r>
            <a:r>
              <a:rPr sz="1400" spc="-80" dirty="0">
                <a:latin typeface="Arial"/>
                <a:cs typeface="Arial"/>
              </a:rPr>
              <a:t>Pole, </a:t>
            </a:r>
            <a:r>
              <a:rPr sz="1400" spc="-165" dirty="0">
                <a:latin typeface="Arial"/>
                <a:cs typeface="Arial"/>
              </a:rPr>
              <a:t>AK </a:t>
            </a:r>
            <a:r>
              <a:rPr sz="1400" spc="-60" dirty="0">
                <a:latin typeface="Arial"/>
                <a:cs typeface="Arial"/>
              </a:rPr>
              <a:t>Urban 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-45" dirty="0">
                <a:latin typeface="Arial"/>
                <a:cs typeface="Arial"/>
              </a:rPr>
              <a:t>Coordinator;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0" dirty="0">
                <a:latin typeface="Arial"/>
                <a:cs typeface="Arial"/>
              </a:rPr>
              <a:t>Columbus, </a:t>
            </a:r>
            <a:r>
              <a:rPr sz="1400" spc="-155" dirty="0">
                <a:latin typeface="Arial"/>
                <a:cs typeface="Arial"/>
              </a:rPr>
              <a:t>OH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25" dirty="0">
                <a:latin typeface="Arial"/>
                <a:cs typeface="Arial"/>
              </a:rPr>
              <a:t>Intern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72" y="763523"/>
            <a:ext cx="3569207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9955" y="763523"/>
            <a:ext cx="478535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9223" y="763523"/>
            <a:ext cx="1716023" cy="72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5180" y="2301240"/>
            <a:ext cx="1943099" cy="2743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654" y="2317179"/>
            <a:ext cx="5217795" cy="481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Kirkland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8097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90" dirty="0">
                <a:latin typeface="Arial"/>
                <a:cs typeface="Arial"/>
              </a:rPr>
              <a:t>Economic </a:t>
            </a:r>
            <a:r>
              <a:rPr sz="1400" spc="-50" dirty="0">
                <a:latin typeface="Arial"/>
                <a:cs typeface="Arial"/>
              </a:rPr>
              <a:t>development, </a:t>
            </a:r>
            <a:r>
              <a:rPr sz="1400" spc="-30" dirty="0">
                <a:latin typeface="Arial"/>
                <a:cs typeface="Arial"/>
              </a:rPr>
              <a:t>tourism, cultural  </a:t>
            </a:r>
            <a:r>
              <a:rPr sz="1400" spc="-50" dirty="0">
                <a:latin typeface="Arial"/>
                <a:cs typeface="Arial"/>
              </a:rPr>
              <a:t>affairs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52069" marR="53975" indent="-40005">
              <a:lnSpc>
                <a:spcPct val="101499"/>
              </a:lnSpc>
            </a:pPr>
            <a:r>
              <a:rPr sz="1400" spc="-40" dirty="0">
                <a:latin typeface="Arial"/>
                <a:cs typeface="Arial"/>
              </a:rPr>
              <a:t>Riverfront </a:t>
            </a:r>
            <a:r>
              <a:rPr sz="1400" spc="-75" dirty="0">
                <a:latin typeface="Arial"/>
                <a:cs typeface="Arial"/>
              </a:rPr>
              <a:t>Recapture, </a:t>
            </a:r>
            <a:r>
              <a:rPr sz="1400" spc="-60" dirty="0">
                <a:latin typeface="Arial"/>
                <a:cs typeface="Arial"/>
              </a:rPr>
              <a:t>Inc., </a:t>
            </a:r>
            <a:r>
              <a:rPr sz="1400" spc="-30" dirty="0">
                <a:latin typeface="Arial"/>
                <a:cs typeface="Arial"/>
              </a:rPr>
              <a:t>Hartford, </a:t>
            </a:r>
            <a:r>
              <a:rPr sz="1400" spc="-220" dirty="0">
                <a:latin typeface="Arial"/>
                <a:cs typeface="Arial"/>
              </a:rPr>
              <a:t>CT </a:t>
            </a:r>
            <a:r>
              <a:rPr sz="1400" spc="-50" dirty="0">
                <a:latin typeface="Arial"/>
                <a:cs typeface="Arial"/>
              </a:rPr>
              <a:t>(Directed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50" dirty="0">
                <a:latin typeface="Arial"/>
                <a:cs typeface="Arial"/>
              </a:rPr>
              <a:t>redevelopment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5" dirty="0">
                <a:latin typeface="Arial"/>
                <a:cs typeface="Arial"/>
              </a:rPr>
              <a:t>7- miles </a:t>
            </a:r>
            <a:r>
              <a:rPr sz="1400" spc="-75" dirty="0">
                <a:latin typeface="Arial"/>
                <a:cs typeface="Arial"/>
              </a:rPr>
              <a:t>reach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Connecticut </a:t>
            </a:r>
            <a:r>
              <a:rPr sz="1400" spc="-40" dirty="0">
                <a:latin typeface="Arial"/>
                <a:cs typeface="Arial"/>
              </a:rPr>
              <a:t>Riverfront </a:t>
            </a:r>
            <a:r>
              <a:rPr sz="1400" spc="-35" dirty="0">
                <a:latin typeface="Arial"/>
                <a:cs typeface="Arial"/>
              </a:rPr>
              <a:t>through </a:t>
            </a:r>
            <a:r>
              <a:rPr sz="1400" spc="-15" dirty="0">
                <a:latin typeface="Arial"/>
                <a:cs typeface="Arial"/>
              </a:rPr>
              <a:t>four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cities)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75" dirty="0">
                <a:latin typeface="Arial"/>
                <a:cs typeface="Arial"/>
              </a:rPr>
              <a:t>Skidmore </a:t>
            </a:r>
            <a:r>
              <a:rPr sz="1400" spc="-80" dirty="0">
                <a:latin typeface="Arial"/>
                <a:cs typeface="Arial"/>
              </a:rPr>
              <a:t>College, </a:t>
            </a:r>
            <a:r>
              <a:rPr sz="1400" spc="-105" dirty="0">
                <a:latin typeface="Arial"/>
                <a:cs typeface="Arial"/>
              </a:rPr>
              <a:t>BA; </a:t>
            </a:r>
            <a:r>
              <a:rPr sz="1400" spc="-60" dirty="0">
                <a:latin typeface="Arial"/>
                <a:cs typeface="Arial"/>
              </a:rPr>
              <a:t>Cornell </a:t>
            </a:r>
            <a:r>
              <a:rPr sz="1400" spc="-55" dirty="0">
                <a:latin typeface="Arial"/>
                <a:cs typeface="Arial"/>
              </a:rPr>
              <a:t>University,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MRP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230504">
              <a:lnSpc>
                <a:spcPct val="100000"/>
              </a:lnSpc>
              <a:spcBef>
                <a:spcPts val="25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95" dirty="0">
                <a:latin typeface="Arial"/>
                <a:cs typeface="Arial"/>
              </a:rPr>
              <a:t>was </a:t>
            </a:r>
            <a:r>
              <a:rPr sz="1400" spc="-45" dirty="0">
                <a:latin typeface="Arial"/>
                <a:cs typeface="Arial"/>
              </a:rPr>
              <a:t>drawn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0" dirty="0">
                <a:latin typeface="Arial"/>
                <a:cs typeface="Arial"/>
              </a:rPr>
              <a:t>adaptive </a:t>
            </a:r>
            <a:r>
              <a:rPr sz="1400" spc="-75" dirty="0">
                <a:latin typeface="Arial"/>
                <a:cs typeface="Arial"/>
              </a:rPr>
              <a:t>reuse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5" dirty="0">
                <a:latin typeface="Arial"/>
                <a:cs typeface="Arial"/>
              </a:rPr>
              <a:t>revitalization </a:t>
            </a:r>
            <a:r>
              <a:rPr sz="1400" spc="-45" dirty="0">
                <a:latin typeface="Arial"/>
                <a:cs typeface="Arial"/>
              </a:rPr>
              <a:t>projects </a:t>
            </a:r>
            <a:r>
              <a:rPr sz="1400" spc="-5" dirty="0">
                <a:latin typeface="Arial"/>
                <a:cs typeface="Arial"/>
              </a:rPr>
              <a:t>that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engage  </a:t>
            </a:r>
            <a:r>
              <a:rPr sz="1400" spc="-40" dirty="0">
                <a:latin typeface="Arial"/>
                <a:cs typeface="Arial"/>
              </a:rPr>
              <a:t>community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incorporate community </a:t>
            </a:r>
            <a:r>
              <a:rPr sz="1400" spc="-30" dirty="0">
                <a:latin typeface="Arial"/>
                <a:cs typeface="Arial"/>
              </a:rPr>
              <a:t>history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100" dirty="0">
                <a:latin typeface="Arial"/>
                <a:cs typeface="Arial"/>
              </a:rPr>
              <a:t>assets </a:t>
            </a:r>
            <a:r>
              <a:rPr sz="1400" spc="-10" dirty="0">
                <a:latin typeface="Arial"/>
                <a:cs typeface="Arial"/>
              </a:rPr>
              <a:t>into  </a:t>
            </a:r>
            <a:r>
              <a:rPr sz="1400" spc="-25" dirty="0">
                <a:latin typeface="Arial"/>
                <a:cs typeface="Arial"/>
              </a:rPr>
              <a:t>efforts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90" dirty="0">
                <a:latin typeface="Arial"/>
                <a:cs typeface="Arial"/>
              </a:rPr>
              <a:t>address </a:t>
            </a:r>
            <a:r>
              <a:rPr sz="1400" spc="-35" dirty="0">
                <a:latin typeface="Arial"/>
                <a:cs typeface="Arial"/>
              </a:rPr>
              <a:t>current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issues.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998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70" dirty="0">
                <a:latin typeface="Arial"/>
                <a:cs typeface="Arial"/>
              </a:rPr>
              <a:t>Public and </a:t>
            </a:r>
            <a:r>
              <a:rPr sz="1400" spc="-35" dirty="0">
                <a:latin typeface="Arial"/>
                <a:cs typeface="Arial"/>
              </a:rPr>
              <a:t>private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25" dirty="0">
                <a:latin typeface="Arial"/>
                <a:cs typeface="Arial"/>
              </a:rPr>
              <a:t>work;  </a:t>
            </a:r>
            <a:r>
              <a:rPr sz="1400" spc="-30" dirty="0">
                <a:latin typeface="Arial"/>
                <a:cs typeface="Arial"/>
              </a:rPr>
              <a:t>staff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90" dirty="0">
                <a:latin typeface="Arial"/>
                <a:cs typeface="Arial"/>
              </a:rPr>
              <a:t>Landmarks </a:t>
            </a:r>
            <a:r>
              <a:rPr sz="1400" spc="-70" dirty="0">
                <a:latin typeface="Arial"/>
                <a:cs typeface="Arial"/>
              </a:rPr>
              <a:t>Board, </a:t>
            </a:r>
            <a:r>
              <a:rPr sz="1400" spc="-45" dirty="0">
                <a:latin typeface="Arial"/>
                <a:cs typeface="Arial"/>
              </a:rPr>
              <a:t>National </a:t>
            </a:r>
            <a:r>
              <a:rPr sz="1400" spc="-80" dirty="0">
                <a:latin typeface="Arial"/>
                <a:cs typeface="Arial"/>
              </a:rPr>
              <a:t>Register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45" dirty="0">
                <a:latin typeface="Arial"/>
                <a:cs typeface="Arial"/>
              </a:rPr>
              <a:t>Historic </a:t>
            </a:r>
            <a:r>
              <a:rPr sz="1400" spc="-100" dirty="0">
                <a:latin typeface="Arial"/>
                <a:cs typeface="Arial"/>
              </a:rPr>
              <a:t>Places;  </a:t>
            </a:r>
            <a:r>
              <a:rPr sz="1400" spc="-40" dirty="0">
                <a:latin typeface="Arial"/>
                <a:cs typeface="Arial"/>
              </a:rPr>
              <a:t>Riverfront </a:t>
            </a:r>
            <a:r>
              <a:rPr sz="1400" spc="-75" dirty="0">
                <a:latin typeface="Arial"/>
                <a:cs typeface="Arial"/>
              </a:rPr>
              <a:t>Recapture, </a:t>
            </a:r>
            <a:r>
              <a:rPr sz="1400" spc="-60" dirty="0">
                <a:latin typeface="Arial"/>
                <a:cs typeface="Arial"/>
              </a:rPr>
              <a:t>Inc., </a:t>
            </a:r>
            <a:r>
              <a:rPr sz="1400" spc="-90" dirty="0">
                <a:latin typeface="Arial"/>
                <a:cs typeface="Arial"/>
              </a:rPr>
              <a:t>Economic </a:t>
            </a:r>
            <a:r>
              <a:rPr sz="1400" spc="-60" dirty="0">
                <a:latin typeface="Arial"/>
                <a:cs typeface="Arial"/>
              </a:rPr>
              <a:t>Development </a:t>
            </a:r>
            <a:r>
              <a:rPr sz="1400" spc="-30" dirty="0">
                <a:latin typeface="Arial"/>
                <a:cs typeface="Arial"/>
              </a:rPr>
              <a:t>staff; </a:t>
            </a:r>
            <a:r>
              <a:rPr sz="1400" spc="-45" dirty="0">
                <a:latin typeface="Arial"/>
                <a:cs typeface="Arial"/>
              </a:rPr>
              <a:t>cities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65" dirty="0">
                <a:latin typeface="Arial"/>
                <a:cs typeface="Arial"/>
              </a:rPr>
              <a:t>Bellevue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Kirkland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762000"/>
            <a:ext cx="4194047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6704" y="2301240"/>
            <a:ext cx="1952243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398135" cy="4624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50" dirty="0">
                <a:latin typeface="Arial"/>
                <a:cs typeface="Arial"/>
              </a:rPr>
              <a:t>Principal/Founder </a:t>
            </a:r>
            <a:r>
              <a:rPr sz="1400" spc="-75" dirty="0">
                <a:latin typeface="Arial"/>
                <a:cs typeface="Arial"/>
              </a:rPr>
              <a:t>Lotus </a:t>
            </a:r>
            <a:r>
              <a:rPr sz="1400" spc="-60" dirty="0">
                <a:latin typeface="Arial"/>
                <a:cs typeface="Arial"/>
              </a:rPr>
              <a:t>Development </a:t>
            </a:r>
            <a:r>
              <a:rPr sz="1400" spc="-70" dirty="0">
                <a:latin typeface="Arial"/>
                <a:cs typeface="Arial"/>
              </a:rPr>
              <a:t>Partners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spc="-220" dirty="0">
                <a:latin typeface="Arial"/>
                <a:cs typeface="Arial"/>
              </a:rPr>
              <a:t>LLC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396240">
              <a:lnSpc>
                <a:spcPts val="167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economic </a:t>
            </a:r>
            <a:r>
              <a:rPr sz="1400" spc="-50" dirty="0">
                <a:latin typeface="Arial"/>
                <a:cs typeface="Arial"/>
              </a:rPr>
              <a:t>development,  </a:t>
            </a:r>
            <a:r>
              <a:rPr sz="1400" spc="-40" dirty="0">
                <a:latin typeface="Arial"/>
                <a:cs typeface="Arial"/>
              </a:rPr>
              <a:t>affordable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housing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349250">
              <a:lnSpc>
                <a:spcPts val="1700"/>
              </a:lnSpc>
              <a:spcBef>
                <a:spcPts val="50"/>
              </a:spcBef>
            </a:pPr>
            <a:r>
              <a:rPr sz="1400" spc="-65" dirty="0">
                <a:latin typeface="Arial"/>
                <a:cs typeface="Arial"/>
              </a:rPr>
              <a:t>Renovation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60" dirty="0">
                <a:latin typeface="Arial"/>
                <a:cs typeface="Arial"/>
              </a:rPr>
              <a:t>commercial </a:t>
            </a:r>
            <a:r>
              <a:rPr sz="1400" spc="-45" dirty="0">
                <a:latin typeface="Arial"/>
                <a:cs typeface="Arial"/>
              </a:rPr>
              <a:t>fishing </a:t>
            </a:r>
            <a:r>
              <a:rPr sz="1400" spc="-70" dirty="0">
                <a:latin typeface="Arial"/>
                <a:cs typeface="Arial"/>
              </a:rPr>
              <a:t>dock </a:t>
            </a:r>
            <a:r>
              <a:rPr sz="1400" spc="-40" dirty="0">
                <a:latin typeface="Arial"/>
                <a:cs typeface="Arial"/>
              </a:rPr>
              <a:t>on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Makah Reservation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85" dirty="0">
                <a:latin typeface="Arial"/>
                <a:cs typeface="Arial"/>
              </a:rPr>
              <a:t>Neah </a:t>
            </a:r>
            <a:r>
              <a:rPr sz="1400" spc="-130" dirty="0">
                <a:latin typeface="Arial"/>
                <a:cs typeface="Arial"/>
              </a:rPr>
              <a:t>Bay,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WA.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160145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0" dirty="0">
                <a:latin typeface="Arial"/>
                <a:cs typeface="Arial"/>
              </a:rPr>
              <a:t>Michigan, </a:t>
            </a:r>
            <a:r>
              <a:rPr sz="1400" spc="-60" dirty="0">
                <a:latin typeface="Arial"/>
                <a:cs typeface="Arial"/>
              </a:rPr>
              <a:t>Masters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Urban  </a:t>
            </a:r>
            <a:r>
              <a:rPr sz="1400" spc="-55" dirty="0">
                <a:latin typeface="Arial"/>
                <a:cs typeface="Arial"/>
              </a:rPr>
              <a:t>Planning/Masters </a:t>
            </a:r>
            <a:r>
              <a:rPr sz="1400" spc="-90" dirty="0">
                <a:latin typeface="Arial"/>
                <a:cs typeface="Arial"/>
              </a:rPr>
              <a:t>Social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225425">
              <a:lnSpc>
                <a:spcPts val="1700"/>
              </a:lnSpc>
              <a:spcBef>
                <a:spcPts val="50"/>
              </a:spcBef>
            </a:pP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is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55" dirty="0">
                <a:latin typeface="Arial"/>
                <a:cs typeface="Arial"/>
              </a:rPr>
              <a:t>wide-ranging </a:t>
            </a:r>
            <a:r>
              <a:rPr sz="1400" spc="-15" dirty="0">
                <a:latin typeface="Arial"/>
                <a:cs typeface="Arial"/>
              </a:rPr>
              <a:t>field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65" dirty="0">
                <a:latin typeface="Arial"/>
                <a:cs typeface="Arial"/>
              </a:rPr>
              <a:t>touches </a:t>
            </a:r>
            <a:r>
              <a:rPr sz="1400" spc="-40" dirty="0">
                <a:latin typeface="Arial"/>
                <a:cs typeface="Arial"/>
              </a:rPr>
              <a:t>on </a:t>
            </a:r>
            <a:r>
              <a:rPr sz="1400" spc="-30" dirty="0">
                <a:latin typeface="Arial"/>
                <a:cs typeface="Arial"/>
              </a:rPr>
              <a:t>all </a:t>
            </a:r>
            <a:r>
              <a:rPr sz="1400" spc="-85" dirty="0">
                <a:latin typeface="Arial"/>
                <a:cs typeface="Arial"/>
              </a:rPr>
              <a:t>aspects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5" dirty="0">
                <a:latin typeface="Arial"/>
                <a:cs typeface="Arial"/>
              </a:rPr>
              <a:t>creating </a:t>
            </a:r>
            <a:r>
              <a:rPr sz="1400" spc="-110" dirty="0">
                <a:latin typeface="Arial"/>
                <a:cs typeface="Arial"/>
              </a:rPr>
              <a:t>a  </a:t>
            </a:r>
            <a:r>
              <a:rPr sz="1400" spc="-45" dirty="0">
                <a:latin typeface="Arial"/>
                <a:cs typeface="Arial"/>
              </a:rPr>
              <a:t>livable </a:t>
            </a:r>
            <a:r>
              <a:rPr sz="1400" spc="-40" dirty="0">
                <a:latin typeface="Arial"/>
                <a:cs typeface="Arial"/>
              </a:rPr>
              <a:t>environment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healthy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community.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997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0" dirty="0">
                <a:latin typeface="Arial"/>
                <a:cs typeface="Arial"/>
              </a:rPr>
              <a:t>Development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40" dirty="0">
                <a:latin typeface="Arial"/>
                <a:cs typeface="Arial"/>
              </a:rPr>
              <a:t>affordable </a:t>
            </a:r>
            <a:r>
              <a:rPr sz="1400" spc="-70" dirty="0">
                <a:latin typeface="Arial"/>
                <a:cs typeface="Arial"/>
              </a:rPr>
              <a:t>housing  and </a:t>
            </a:r>
            <a:r>
              <a:rPr sz="1400" spc="-40" dirty="0">
                <a:latin typeface="Arial"/>
                <a:cs typeface="Arial"/>
              </a:rPr>
              <a:t>community </a:t>
            </a:r>
            <a:r>
              <a:rPr sz="1400" spc="-35" dirty="0">
                <a:latin typeface="Arial"/>
                <a:cs typeface="Arial"/>
              </a:rPr>
              <a:t>facilities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15" dirty="0">
                <a:latin typeface="Arial"/>
                <a:cs typeface="Arial"/>
              </a:rPr>
              <a:t>nonprofit </a:t>
            </a:r>
            <a:r>
              <a:rPr sz="1400" spc="-60" dirty="0">
                <a:latin typeface="Arial"/>
                <a:cs typeface="Arial"/>
              </a:rPr>
              <a:t>organizations; </a:t>
            </a:r>
            <a:r>
              <a:rPr sz="1400" spc="-35" dirty="0">
                <a:latin typeface="Arial"/>
                <a:cs typeface="Arial"/>
              </a:rPr>
              <a:t>current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5" dirty="0">
                <a:latin typeface="Arial"/>
                <a:cs typeface="Arial"/>
              </a:rPr>
              <a:t>for 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spc="-70" dirty="0">
                <a:latin typeface="Arial"/>
                <a:cs typeface="Arial"/>
              </a:rPr>
              <a:t>and County </a:t>
            </a:r>
            <a:r>
              <a:rPr sz="1400" spc="-60" dirty="0">
                <a:latin typeface="Arial"/>
                <a:cs typeface="Arial"/>
              </a:rPr>
              <a:t>governments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Washington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654" y="2317179"/>
            <a:ext cx="5507355" cy="3726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130" dirty="0">
                <a:latin typeface="Arial"/>
                <a:cs typeface="Arial"/>
              </a:rPr>
              <a:t>WA </a:t>
            </a:r>
            <a:r>
              <a:rPr sz="1400" spc="-75" dirty="0">
                <a:latin typeface="Arial"/>
                <a:cs typeface="Arial"/>
              </a:rPr>
              <a:t>State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Commerce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40" dirty="0">
                <a:latin typeface="Arial"/>
                <a:cs typeface="Arial"/>
              </a:rPr>
              <a:t>Growth </a:t>
            </a:r>
            <a:r>
              <a:rPr sz="1400" spc="-60" dirty="0">
                <a:latin typeface="Arial"/>
                <a:cs typeface="Arial"/>
              </a:rPr>
              <a:t>Management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PLANNER/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60" dirty="0">
                <a:latin typeface="Arial"/>
                <a:cs typeface="Arial"/>
              </a:rPr>
              <a:t>Development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80" dirty="0">
                <a:latin typeface="Arial"/>
                <a:cs typeface="Arial"/>
              </a:rPr>
              <a:t>Housing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Guidebook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80" dirty="0">
                <a:latin typeface="Arial"/>
                <a:cs typeface="Arial"/>
              </a:rPr>
              <a:t>M.U.P </a:t>
            </a:r>
            <a:r>
              <a:rPr sz="1400" spc="-125" dirty="0">
                <a:latin typeface="Arial"/>
                <a:cs typeface="Arial"/>
              </a:rPr>
              <a:t>Kansas, </a:t>
            </a:r>
            <a:r>
              <a:rPr sz="1400" spc="-110" dirty="0">
                <a:latin typeface="Arial"/>
                <a:cs typeface="Arial"/>
              </a:rPr>
              <a:t>Ph.D. </a:t>
            </a:r>
            <a:r>
              <a:rPr sz="1400" spc="-75" dirty="0">
                <a:latin typeface="Arial"/>
                <a:cs typeface="Arial"/>
              </a:rPr>
              <a:t>Candidate </a:t>
            </a:r>
            <a:r>
              <a:rPr sz="1400" spc="-80" dirty="0">
                <a:latin typeface="Arial"/>
                <a:cs typeface="Arial"/>
              </a:rPr>
              <a:t>Univ.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Penn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 </a:t>
            </a: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90" dirty="0">
                <a:latin typeface="Arial"/>
                <a:cs typeface="Arial"/>
              </a:rPr>
              <a:t>have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 marR="793115">
              <a:lnSpc>
                <a:spcPts val="1700"/>
              </a:lnSpc>
              <a:spcBef>
                <a:spcPts val="50"/>
              </a:spcBef>
            </a:pPr>
            <a:r>
              <a:rPr sz="1400" spc="-70" dirty="0">
                <a:latin typeface="Arial"/>
                <a:cs typeface="Arial"/>
              </a:rPr>
              <a:t>Bachelor’s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40" dirty="0">
                <a:latin typeface="Arial"/>
                <a:cs typeface="Arial"/>
              </a:rPr>
              <a:t>Architecture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25" dirty="0">
                <a:latin typeface="Arial"/>
                <a:cs typeface="Arial"/>
              </a:rPr>
              <a:t>thought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30" dirty="0">
                <a:latin typeface="Arial"/>
                <a:cs typeface="Arial"/>
              </a:rPr>
              <a:t>would </a:t>
            </a:r>
            <a:r>
              <a:rPr sz="1400" spc="-70" dirty="0">
                <a:latin typeface="Arial"/>
                <a:cs typeface="Arial"/>
              </a:rPr>
              <a:t>be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65" dirty="0">
                <a:latin typeface="Arial"/>
                <a:cs typeface="Arial"/>
              </a:rPr>
              <a:t>good  </a:t>
            </a:r>
            <a:r>
              <a:rPr sz="1400" spc="-50" dirty="0">
                <a:latin typeface="Arial"/>
                <a:cs typeface="Arial"/>
              </a:rPr>
              <a:t>complement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3970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70" dirty="0">
                <a:latin typeface="Arial"/>
                <a:cs typeface="Arial"/>
              </a:rPr>
              <a:t>Worked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70" dirty="0">
                <a:latin typeface="Arial"/>
                <a:cs typeface="Arial"/>
              </a:rPr>
              <a:t>Delaware </a:t>
            </a:r>
            <a:r>
              <a:rPr sz="1400" spc="-80" dirty="0">
                <a:latin typeface="Arial"/>
                <a:cs typeface="Arial"/>
              </a:rPr>
              <a:t>River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Port  </a:t>
            </a:r>
            <a:r>
              <a:rPr sz="1400" spc="-30" dirty="0">
                <a:latin typeface="Arial"/>
                <a:cs typeface="Arial"/>
              </a:rPr>
              <a:t>Authority,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80" dirty="0">
                <a:latin typeface="Arial"/>
                <a:cs typeface="Arial"/>
              </a:rPr>
              <a:t>NJ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064" y="692911"/>
            <a:ext cx="32080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45" dirty="0"/>
              <a:t>Ike</a:t>
            </a:r>
            <a:r>
              <a:rPr sz="4600" spc="-65" dirty="0"/>
              <a:t> </a:t>
            </a:r>
            <a:r>
              <a:rPr sz="4600" spc="-15" dirty="0"/>
              <a:t>Nwankwo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7010400" y="1143000"/>
            <a:ext cx="1950719" cy="3474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3221735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2131" y="2301240"/>
            <a:ext cx="1988819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4872355" cy="243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185" dirty="0">
                <a:latin typeface="Arial"/>
                <a:cs typeface="Arial"/>
              </a:rPr>
              <a:t>MAKERS </a:t>
            </a:r>
            <a:r>
              <a:rPr sz="1400" spc="-40" dirty="0">
                <a:latin typeface="Arial"/>
                <a:cs typeface="Arial"/>
              </a:rPr>
              <a:t>Architecture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0" dirty="0">
                <a:latin typeface="Arial"/>
                <a:cs typeface="Arial"/>
              </a:rPr>
              <a:t>Urban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70" dirty="0">
                <a:latin typeface="Arial"/>
                <a:cs typeface="Arial"/>
              </a:rPr>
              <a:t>design, </a:t>
            </a:r>
            <a:r>
              <a:rPr sz="1400" spc="-40" dirty="0">
                <a:latin typeface="Arial"/>
                <a:cs typeface="Arial"/>
              </a:rPr>
              <a:t>community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regional  planning, shoreline</a:t>
            </a:r>
            <a:r>
              <a:rPr sz="1400" spc="-70" dirty="0">
                <a:latin typeface="Arial"/>
                <a:cs typeface="Arial"/>
              </a:rPr>
              <a:t> management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(‘75)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 </a:t>
            </a:r>
            <a:r>
              <a:rPr sz="1400" spc="-125" dirty="0">
                <a:latin typeface="Arial"/>
                <a:cs typeface="Arial"/>
              </a:rPr>
              <a:t>Too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many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9144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90" dirty="0">
                <a:latin typeface="Arial"/>
                <a:cs typeface="Arial"/>
              </a:rPr>
              <a:t>Logging </a:t>
            </a:r>
            <a:r>
              <a:rPr sz="1400" spc="-50" dirty="0">
                <a:latin typeface="Arial"/>
                <a:cs typeface="Arial"/>
              </a:rPr>
              <a:t>road </a:t>
            </a:r>
            <a:r>
              <a:rPr sz="1400" spc="-70" dirty="0">
                <a:latin typeface="Arial"/>
                <a:cs typeface="Arial"/>
              </a:rPr>
              <a:t>surveyor, </a:t>
            </a:r>
            <a:r>
              <a:rPr sz="1400" spc="-65" dirty="0">
                <a:latin typeface="Arial"/>
                <a:cs typeface="Arial"/>
              </a:rPr>
              <a:t>soils  </a:t>
            </a:r>
            <a:r>
              <a:rPr sz="1400" spc="-70" dirty="0">
                <a:latin typeface="Arial"/>
                <a:cs typeface="Arial"/>
              </a:rPr>
              <a:t>engineer, </a:t>
            </a:r>
            <a:r>
              <a:rPr sz="1400" spc="-40" dirty="0">
                <a:latin typeface="Arial"/>
                <a:cs typeface="Arial"/>
              </a:rPr>
              <a:t>construction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worker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5548884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654" y="2317179"/>
            <a:ext cx="5317490" cy="3307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Kirkland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4478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75" dirty="0">
                <a:latin typeface="Arial"/>
                <a:cs typeface="Arial"/>
              </a:rPr>
              <a:t>Sustainable </a:t>
            </a:r>
            <a:r>
              <a:rPr sz="1400" spc="-30" dirty="0">
                <a:latin typeface="Arial"/>
                <a:cs typeface="Arial"/>
              </a:rPr>
              <a:t>transportation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40" dirty="0">
                <a:latin typeface="Arial"/>
                <a:cs typeface="Arial"/>
              </a:rPr>
              <a:t>public  </a:t>
            </a:r>
            <a:r>
              <a:rPr sz="1400" spc="-60" dirty="0">
                <a:latin typeface="Arial"/>
                <a:cs typeface="Arial"/>
              </a:rPr>
              <a:t>policy, </a:t>
            </a:r>
            <a:r>
              <a:rPr sz="1400" spc="-30" dirty="0">
                <a:latin typeface="Arial"/>
                <a:cs typeface="Arial"/>
              </a:rPr>
              <a:t>equity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urban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85" dirty="0">
                <a:latin typeface="Arial"/>
                <a:cs typeface="Arial"/>
              </a:rPr>
              <a:t>Geography </a:t>
            </a:r>
            <a:r>
              <a:rPr sz="1400" spc="-40" dirty="0">
                <a:latin typeface="Arial"/>
                <a:cs typeface="Arial"/>
              </a:rPr>
              <a:t>(‘08); </a:t>
            </a:r>
            <a:r>
              <a:rPr sz="1400" spc="-125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(‘13)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1499"/>
              </a:lnSpc>
            </a:pP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50" dirty="0">
                <a:latin typeface="Arial"/>
                <a:cs typeface="Arial"/>
              </a:rPr>
              <a:t>allows </a:t>
            </a:r>
            <a:r>
              <a:rPr sz="1400" spc="-70" dirty="0">
                <a:latin typeface="Arial"/>
                <a:cs typeface="Arial"/>
              </a:rPr>
              <a:t>me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105" dirty="0">
                <a:latin typeface="Arial"/>
                <a:cs typeface="Arial"/>
              </a:rPr>
              <a:t>engage </a:t>
            </a:r>
            <a:r>
              <a:rPr sz="1400" spc="-65" dirty="0">
                <a:latin typeface="Arial"/>
                <a:cs typeface="Arial"/>
              </a:rPr>
              <a:t>diverse </a:t>
            </a:r>
            <a:r>
              <a:rPr sz="1400" spc="-50" dirty="0">
                <a:latin typeface="Arial"/>
                <a:cs typeface="Arial"/>
              </a:rPr>
              <a:t>communities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0" dirty="0">
                <a:latin typeface="Arial"/>
                <a:cs typeface="Arial"/>
              </a:rPr>
              <a:t>guide </a:t>
            </a:r>
            <a:r>
              <a:rPr sz="1400" spc="-65" dirty="0">
                <a:latin typeface="Arial"/>
                <a:cs typeface="Arial"/>
              </a:rPr>
              <a:t>sustainable  </a:t>
            </a:r>
            <a:r>
              <a:rPr sz="1400" spc="-25" dirty="0">
                <a:latin typeface="Arial"/>
                <a:cs typeface="Arial"/>
              </a:rPr>
              <a:t>transport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options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order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preserve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our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natural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environment.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94640">
              <a:lnSpc>
                <a:spcPts val="166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5" dirty="0">
                <a:latin typeface="Arial"/>
                <a:cs typeface="Arial"/>
              </a:rPr>
              <a:t>Redmond </a:t>
            </a:r>
            <a:r>
              <a:rPr sz="1400" spc="-70" dirty="0">
                <a:latin typeface="Arial"/>
                <a:cs typeface="Arial"/>
              </a:rPr>
              <a:t>Public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Works; 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0" dirty="0">
                <a:latin typeface="Arial"/>
                <a:cs typeface="Arial"/>
              </a:rPr>
              <a:t>Transportation; </a:t>
            </a:r>
            <a:r>
              <a:rPr sz="1400" spc="-70" dirty="0">
                <a:latin typeface="Arial"/>
                <a:cs typeface="Arial"/>
              </a:rPr>
              <a:t>Kitsap County Public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Works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1828800"/>
            <a:ext cx="2673095" cy="3657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211" y="762000"/>
            <a:ext cx="3192779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0607" y="2301240"/>
            <a:ext cx="1955279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292725" cy="46031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64135">
              <a:lnSpc>
                <a:spcPts val="1660"/>
              </a:lnSpc>
              <a:spcBef>
                <a:spcPts val="17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40" dirty="0">
                <a:latin typeface="Arial"/>
                <a:cs typeface="Arial"/>
              </a:rPr>
              <a:t>Director/Community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55" dirty="0">
                <a:latin typeface="Arial"/>
                <a:cs typeface="Arial"/>
              </a:rPr>
              <a:t>Development, </a:t>
            </a:r>
            <a:r>
              <a:rPr sz="1400" spc="-135" dirty="0">
                <a:latin typeface="Arial"/>
                <a:cs typeface="Arial"/>
              </a:rPr>
              <a:t>HUD </a:t>
            </a:r>
            <a:r>
              <a:rPr sz="1400" spc="-80" dirty="0">
                <a:latin typeface="Arial"/>
                <a:cs typeface="Arial"/>
              </a:rPr>
              <a:t>–  </a:t>
            </a:r>
            <a:r>
              <a:rPr sz="1400" spc="-130" dirty="0">
                <a:latin typeface="Arial"/>
                <a:cs typeface="Arial"/>
              </a:rPr>
              <a:t>WA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Office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38798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Community Development, </a:t>
            </a:r>
            <a:r>
              <a:rPr sz="1400" spc="-80" dirty="0">
                <a:latin typeface="Arial"/>
                <a:cs typeface="Arial"/>
              </a:rPr>
              <a:t>Housing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55" dirty="0">
                <a:latin typeface="Arial"/>
                <a:cs typeface="Arial"/>
              </a:rPr>
              <a:t>Environmental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30" dirty="0">
                <a:latin typeface="Arial"/>
                <a:cs typeface="Arial"/>
              </a:rPr>
              <a:t>International District </a:t>
            </a:r>
            <a:r>
              <a:rPr sz="1400" spc="-65" dirty="0">
                <a:latin typeface="Arial"/>
                <a:cs typeface="Arial"/>
              </a:rPr>
              <a:t>Village </a:t>
            </a:r>
            <a:r>
              <a:rPr sz="1400" spc="-100" dirty="0">
                <a:latin typeface="Arial"/>
                <a:cs typeface="Arial"/>
              </a:rPr>
              <a:t>Square </a:t>
            </a:r>
            <a:r>
              <a:rPr sz="1400" spc="-70" dirty="0">
                <a:latin typeface="Arial"/>
                <a:cs typeface="Arial"/>
              </a:rPr>
              <a:t>1 and </a:t>
            </a:r>
            <a:r>
              <a:rPr sz="1400" spc="-60" dirty="0">
                <a:latin typeface="Arial"/>
                <a:cs typeface="Arial"/>
              </a:rPr>
              <a:t>2, Seattle,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WA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(‘69)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40385">
              <a:lnSpc>
                <a:spcPct val="101499"/>
              </a:lnSpc>
            </a:pPr>
            <a:r>
              <a:rPr sz="1400" spc="-170" dirty="0">
                <a:latin typeface="Arial"/>
                <a:cs typeface="Arial"/>
              </a:rPr>
              <a:t>To </a:t>
            </a:r>
            <a:r>
              <a:rPr sz="1400" spc="-45" dirty="0">
                <a:latin typeface="Arial"/>
                <a:cs typeface="Arial"/>
              </a:rPr>
              <a:t>revitalize </a:t>
            </a:r>
            <a:r>
              <a:rPr sz="1400" spc="-50" dirty="0">
                <a:latin typeface="Arial"/>
                <a:cs typeface="Arial"/>
              </a:rPr>
              <a:t>communities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neighborhoods </a:t>
            </a:r>
            <a:r>
              <a:rPr sz="1400" spc="-30" dirty="0">
                <a:latin typeface="Arial"/>
                <a:cs typeface="Arial"/>
              </a:rPr>
              <a:t>trough </a:t>
            </a:r>
            <a:r>
              <a:rPr sz="1400" spc="-70" dirty="0">
                <a:latin typeface="Arial"/>
                <a:cs typeface="Arial"/>
              </a:rPr>
              <a:t>encouraging  </a:t>
            </a:r>
            <a:r>
              <a:rPr sz="1400" spc="-65" dirty="0">
                <a:latin typeface="Arial"/>
                <a:cs typeface="Arial"/>
              </a:rPr>
              <a:t>comprehensive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by </a:t>
            </a:r>
            <a:r>
              <a:rPr sz="1400" spc="-40" dirty="0">
                <a:latin typeface="Arial"/>
                <a:cs typeface="Arial"/>
              </a:rPr>
              <a:t>providing </a:t>
            </a:r>
            <a:r>
              <a:rPr sz="1400" spc="-50" dirty="0">
                <a:latin typeface="Arial"/>
                <a:cs typeface="Arial"/>
              </a:rPr>
              <a:t>federal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assistance.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75" dirty="0">
                <a:latin typeface="Arial"/>
                <a:cs typeface="Arial"/>
              </a:rPr>
              <a:t>Planning  </a:t>
            </a:r>
            <a:r>
              <a:rPr sz="1400" spc="-45" dirty="0">
                <a:latin typeface="Arial"/>
                <a:cs typeface="Arial"/>
              </a:rPr>
              <a:t>Department,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0" dirty="0">
                <a:latin typeface="Arial"/>
                <a:cs typeface="Arial"/>
              </a:rPr>
              <a:t>Chicago, </a:t>
            </a:r>
            <a:r>
              <a:rPr sz="1400" spc="-10" dirty="0">
                <a:latin typeface="Arial"/>
                <a:cs typeface="Arial"/>
              </a:rPr>
              <a:t>Ill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45" dirty="0">
                <a:latin typeface="Arial"/>
                <a:cs typeface="Arial"/>
              </a:rPr>
              <a:t>Department,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0" dirty="0">
                <a:latin typeface="Arial"/>
                <a:cs typeface="Arial"/>
              </a:rPr>
              <a:t>Rockford </a:t>
            </a:r>
            <a:r>
              <a:rPr sz="1400" spc="-10" dirty="0">
                <a:latin typeface="Arial"/>
                <a:cs typeface="Arial"/>
              </a:rPr>
              <a:t>Ill 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45" dirty="0">
                <a:latin typeface="Arial"/>
                <a:cs typeface="Arial"/>
              </a:rPr>
              <a:t>Department, </a:t>
            </a:r>
            <a:r>
              <a:rPr sz="1400" spc="-70" dirty="0">
                <a:latin typeface="Arial"/>
                <a:cs typeface="Arial"/>
              </a:rPr>
              <a:t>Bi-State </a:t>
            </a:r>
            <a:r>
              <a:rPr sz="1400" spc="-20" dirty="0">
                <a:latin typeface="Arial"/>
                <a:cs typeface="Arial"/>
              </a:rPr>
              <a:t>Metropolitan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80" dirty="0">
                <a:latin typeface="Arial"/>
                <a:cs typeface="Arial"/>
              </a:rPr>
              <a:t>Commission </a:t>
            </a:r>
            <a:r>
              <a:rPr sz="1400" spc="-125" dirty="0">
                <a:latin typeface="Arial"/>
                <a:cs typeface="Arial"/>
              </a:rPr>
              <a:t>Rock  </a:t>
            </a:r>
            <a:r>
              <a:rPr sz="1400" spc="-65" dirty="0">
                <a:latin typeface="Arial"/>
                <a:cs typeface="Arial"/>
              </a:rPr>
              <a:t>Island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III.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72" y="786383"/>
            <a:ext cx="6562343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5180" y="2301239"/>
            <a:ext cx="1953767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294318"/>
            <a:ext cx="5350510" cy="450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55" dirty="0">
                <a:latin typeface="Arial"/>
                <a:cs typeface="Arial"/>
              </a:rPr>
              <a:t>Principal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65" dirty="0">
                <a:latin typeface="Arial"/>
                <a:cs typeface="Arial"/>
              </a:rPr>
              <a:t>Otak,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Inc.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902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75" dirty="0">
                <a:latin typeface="Arial"/>
                <a:cs typeface="Arial"/>
              </a:rPr>
              <a:t>design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45" dirty="0">
                <a:latin typeface="Arial"/>
                <a:cs typeface="Arial"/>
              </a:rPr>
              <a:t>including smart  </a:t>
            </a:r>
            <a:r>
              <a:rPr sz="1400" spc="-25" dirty="0">
                <a:latin typeface="Arial"/>
                <a:cs typeface="Arial"/>
              </a:rPr>
              <a:t>growth </a:t>
            </a:r>
            <a:r>
              <a:rPr sz="1400" spc="-45" dirty="0">
                <a:latin typeface="Arial"/>
                <a:cs typeface="Arial"/>
              </a:rPr>
              <a:t>solutions, </a:t>
            </a:r>
            <a:r>
              <a:rPr sz="1400" spc="-30" dirty="0">
                <a:latin typeface="Arial"/>
                <a:cs typeface="Arial"/>
              </a:rPr>
              <a:t>station </a:t>
            </a:r>
            <a:r>
              <a:rPr sz="1400" spc="-80" dirty="0">
                <a:latin typeface="Arial"/>
                <a:cs typeface="Arial"/>
              </a:rPr>
              <a:t>area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0" dirty="0">
                <a:latin typeface="Arial"/>
                <a:cs typeface="Arial"/>
              </a:rPr>
              <a:t>subarea </a:t>
            </a:r>
            <a:r>
              <a:rPr sz="1400" spc="-70" dirty="0">
                <a:latin typeface="Arial"/>
                <a:cs typeface="Arial"/>
              </a:rPr>
              <a:t>plans, </a:t>
            </a:r>
            <a:r>
              <a:rPr sz="1400" spc="-25" dirty="0">
                <a:latin typeface="Arial"/>
                <a:cs typeface="Arial"/>
              </a:rPr>
              <a:t>corridor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65" dirty="0">
                <a:latin typeface="Arial"/>
                <a:cs typeface="Arial"/>
              </a:rPr>
              <a:t>streetscape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75" dirty="0">
                <a:latin typeface="Arial"/>
                <a:cs typeface="Arial"/>
              </a:rPr>
              <a:t>design </a:t>
            </a:r>
            <a:r>
              <a:rPr sz="1400" spc="-60" dirty="0">
                <a:latin typeface="Arial"/>
                <a:cs typeface="Arial"/>
              </a:rPr>
              <a:t>guidelines </a:t>
            </a:r>
            <a:r>
              <a:rPr sz="1400" spc="-70" dirty="0">
                <a:latin typeface="Arial"/>
                <a:cs typeface="Arial"/>
              </a:rPr>
              <a:t>and standards, and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105" dirty="0">
                <a:latin typeface="Arial"/>
                <a:cs typeface="Arial"/>
              </a:rPr>
              <a:t>space  </a:t>
            </a:r>
            <a:r>
              <a:rPr sz="1400" spc="-35" dirty="0">
                <a:latin typeface="Arial"/>
                <a:cs typeface="Arial"/>
              </a:rPr>
              <a:t>planning/urban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 /</a:t>
            </a:r>
            <a:r>
              <a:rPr sz="1400" b="1" spc="-155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Abu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-70" dirty="0">
                <a:latin typeface="Arial"/>
                <a:cs typeface="Arial"/>
              </a:rPr>
              <a:t>Dhabi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55" dirty="0">
                <a:latin typeface="Arial"/>
                <a:cs typeface="Arial"/>
              </a:rPr>
              <a:t>Street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-45" dirty="0">
                <a:latin typeface="Arial"/>
                <a:cs typeface="Arial"/>
              </a:rPr>
              <a:t>Manual; </a:t>
            </a:r>
            <a:r>
              <a:rPr sz="1400" spc="-65" dirty="0">
                <a:latin typeface="Arial"/>
                <a:cs typeface="Arial"/>
              </a:rPr>
              <a:t>Hawaii </a:t>
            </a:r>
            <a:r>
              <a:rPr sz="1400" spc="-70" dirty="0">
                <a:latin typeface="Arial"/>
                <a:cs typeface="Arial"/>
              </a:rPr>
              <a:t>Pedestrian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Toolbox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38480">
              <a:lnSpc>
                <a:spcPct val="893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Idaho, </a:t>
            </a:r>
            <a:r>
              <a:rPr sz="1400" spc="-80" dirty="0">
                <a:latin typeface="Arial"/>
                <a:cs typeface="Arial"/>
              </a:rPr>
              <a:t>Bachelors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5" dirty="0">
                <a:latin typeface="Arial"/>
                <a:cs typeface="Arial"/>
              </a:rPr>
              <a:t>Landscape  </a:t>
            </a:r>
            <a:r>
              <a:rPr sz="1400" spc="-40" dirty="0">
                <a:latin typeface="Arial"/>
                <a:cs typeface="Arial"/>
              </a:rPr>
              <a:t>Architecture; </a:t>
            </a:r>
            <a:r>
              <a:rPr sz="1400" spc="-50" dirty="0">
                <a:latin typeface="Arial"/>
                <a:cs typeface="Arial"/>
              </a:rPr>
              <a:t>Portland </a:t>
            </a:r>
            <a:r>
              <a:rPr sz="1400" spc="-75" dirty="0">
                <a:latin typeface="Arial"/>
                <a:cs typeface="Arial"/>
              </a:rPr>
              <a:t>State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70" dirty="0">
                <a:latin typeface="Arial"/>
                <a:cs typeface="Arial"/>
              </a:rPr>
              <a:t>Graduate Coursework; 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75" dirty="0">
                <a:latin typeface="Arial"/>
                <a:cs typeface="Arial"/>
              </a:rPr>
              <a:t>State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80" dirty="0">
                <a:latin typeface="Arial"/>
                <a:cs typeface="Arial"/>
              </a:rPr>
              <a:t>Low </a:t>
            </a:r>
            <a:r>
              <a:rPr sz="1400" spc="-50" dirty="0">
                <a:latin typeface="Arial"/>
                <a:cs typeface="Arial"/>
              </a:rPr>
              <a:t>Impact </a:t>
            </a:r>
            <a:r>
              <a:rPr sz="1400" spc="-60" dirty="0">
                <a:latin typeface="Arial"/>
                <a:cs typeface="Arial"/>
              </a:rPr>
              <a:t>Development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Certificate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  <a:spcBef>
                <a:spcPts val="152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</a:t>
            </a:r>
            <a:r>
              <a:rPr sz="1400" b="1" spc="-114" dirty="0">
                <a:latin typeface="Verdana"/>
                <a:cs typeface="Verdana"/>
              </a:rPr>
              <a:t> </a:t>
            </a:r>
            <a:r>
              <a:rPr sz="1400" spc="-170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2700" marR="247015">
              <a:lnSpc>
                <a:spcPts val="1600"/>
              </a:lnSpc>
              <a:spcBef>
                <a:spcPts val="75"/>
              </a:spcBef>
            </a:pPr>
            <a:r>
              <a:rPr sz="1400" spc="-45" dirty="0">
                <a:latin typeface="Arial"/>
                <a:cs typeface="Arial"/>
              </a:rPr>
              <a:t>help </a:t>
            </a:r>
            <a:r>
              <a:rPr sz="1400" spc="-90" dirty="0">
                <a:latin typeface="Arial"/>
                <a:cs typeface="Arial"/>
              </a:rPr>
              <a:t>shape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45" dirty="0">
                <a:latin typeface="Arial"/>
                <a:cs typeface="Arial"/>
              </a:rPr>
              <a:t>more </a:t>
            </a:r>
            <a:r>
              <a:rPr sz="1400" spc="-65" dirty="0">
                <a:latin typeface="Arial"/>
                <a:cs typeface="Arial"/>
              </a:rPr>
              <a:t>sustainable </a:t>
            </a:r>
            <a:r>
              <a:rPr sz="1400" spc="-15" dirty="0">
                <a:latin typeface="Arial"/>
                <a:cs typeface="Arial"/>
              </a:rPr>
              <a:t>future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45" dirty="0">
                <a:latin typeface="Arial"/>
                <a:cs typeface="Arial"/>
              </a:rPr>
              <a:t>improve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50" dirty="0">
                <a:latin typeface="Arial"/>
                <a:cs typeface="Arial"/>
              </a:rPr>
              <a:t>realm  </a:t>
            </a:r>
            <a:r>
              <a:rPr sz="1400" spc="-65" dirty="0">
                <a:latin typeface="Arial"/>
                <a:cs typeface="Arial"/>
              </a:rPr>
              <a:t>by </a:t>
            </a:r>
            <a:r>
              <a:rPr sz="1400" spc="-50" dirty="0">
                <a:latin typeface="Arial"/>
                <a:cs typeface="Arial"/>
              </a:rPr>
              <a:t>strengthening </a:t>
            </a:r>
            <a:r>
              <a:rPr sz="1400" spc="-60" dirty="0">
                <a:latin typeface="Arial"/>
                <a:cs typeface="Arial"/>
              </a:rPr>
              <a:t>connections </a:t>
            </a:r>
            <a:r>
              <a:rPr sz="1400" spc="-45" dirty="0">
                <a:latin typeface="Arial"/>
                <a:cs typeface="Arial"/>
              </a:rPr>
              <a:t>between </a:t>
            </a:r>
            <a:r>
              <a:rPr sz="1400" spc="-50" dirty="0">
                <a:latin typeface="Arial"/>
                <a:cs typeface="Arial"/>
              </a:rPr>
              <a:t>people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places.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76530">
              <a:lnSpc>
                <a:spcPts val="149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05" dirty="0">
                <a:latin typeface="Arial"/>
                <a:cs typeface="Arial"/>
              </a:rPr>
              <a:t>The </a:t>
            </a:r>
            <a:r>
              <a:rPr sz="1400" spc="-70" dirty="0">
                <a:latin typeface="Arial"/>
                <a:cs typeface="Arial"/>
              </a:rPr>
              <a:t>Ferris </a:t>
            </a:r>
            <a:r>
              <a:rPr sz="1400" spc="-85" dirty="0">
                <a:latin typeface="Arial"/>
                <a:cs typeface="Arial"/>
              </a:rPr>
              <a:t>Company; </a:t>
            </a:r>
            <a:r>
              <a:rPr sz="1400" spc="-75" dirty="0">
                <a:latin typeface="Arial"/>
                <a:cs typeface="Arial"/>
              </a:rPr>
              <a:t>David </a:t>
            </a:r>
            <a:r>
              <a:rPr sz="1400" spc="-145" dirty="0">
                <a:latin typeface="Arial"/>
                <a:cs typeface="Arial"/>
              </a:rPr>
              <a:t>Evans 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0" dirty="0">
                <a:latin typeface="Arial"/>
                <a:cs typeface="Arial"/>
              </a:rPr>
              <a:t>Associates;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0" dirty="0">
                <a:latin typeface="Arial"/>
                <a:cs typeface="Arial"/>
              </a:rPr>
              <a:t>Boise,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Idaho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654" y="2294318"/>
            <a:ext cx="5347970" cy="382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Bellevue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75" dirty="0">
                <a:latin typeface="Arial"/>
                <a:cs typeface="Arial"/>
              </a:rPr>
              <a:t>Demographics, </a:t>
            </a:r>
            <a:r>
              <a:rPr sz="1400" spc="-100" dirty="0">
                <a:latin typeface="Arial"/>
                <a:cs typeface="Arial"/>
              </a:rPr>
              <a:t>Land Use, </a:t>
            </a:r>
            <a:r>
              <a:rPr sz="1400" spc="-180" dirty="0">
                <a:latin typeface="Arial"/>
                <a:cs typeface="Arial"/>
              </a:rPr>
              <a:t>GIS </a:t>
            </a:r>
            <a:r>
              <a:rPr sz="1400" spc="-90" dirty="0">
                <a:latin typeface="Arial"/>
                <a:cs typeface="Arial"/>
              </a:rPr>
              <a:t>Open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0"/>
              </a:lnSpc>
              <a:spcBef>
                <a:spcPts val="1405"/>
              </a:spcBef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85" dirty="0">
                <a:latin typeface="Arial"/>
                <a:cs typeface="Arial"/>
              </a:rPr>
              <a:t>Launching </a:t>
            </a:r>
            <a:r>
              <a:rPr sz="1400" spc="-65" dirty="0">
                <a:latin typeface="Arial"/>
                <a:cs typeface="Arial"/>
              </a:rPr>
              <a:t>Bellevue's </a:t>
            </a:r>
            <a:r>
              <a:rPr sz="1400" spc="-90" dirty="0">
                <a:latin typeface="Arial"/>
                <a:cs typeface="Arial"/>
              </a:rPr>
              <a:t>Open </a:t>
            </a:r>
            <a:r>
              <a:rPr sz="1400" spc="-80" dirty="0">
                <a:latin typeface="Arial"/>
                <a:cs typeface="Arial"/>
              </a:rPr>
              <a:t>Data</a:t>
            </a:r>
            <a:r>
              <a:rPr sz="1400" spc="-20" dirty="0">
                <a:latin typeface="Arial"/>
                <a:cs typeface="Arial"/>
              </a:rPr>
              <a:t> portal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7940">
              <a:lnSpc>
                <a:spcPct val="896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Washington, </a:t>
            </a:r>
            <a:r>
              <a:rPr sz="1400" spc="-60" dirty="0">
                <a:latin typeface="Arial"/>
                <a:cs typeface="Arial"/>
              </a:rPr>
              <a:t>MUP('05); Western 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229" dirty="0">
                <a:latin typeface="Arial"/>
                <a:cs typeface="Arial"/>
              </a:rPr>
              <a:t>BS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55" dirty="0">
                <a:latin typeface="Arial"/>
                <a:cs typeface="Arial"/>
              </a:rPr>
              <a:t>Environment </a:t>
            </a:r>
            <a:r>
              <a:rPr sz="1400" spc="-105" dirty="0">
                <a:latin typeface="Arial"/>
                <a:cs typeface="Arial"/>
              </a:rPr>
              <a:t>Science </a:t>
            </a:r>
            <a:r>
              <a:rPr sz="1400" spc="-45" dirty="0">
                <a:latin typeface="Arial"/>
                <a:cs typeface="Arial"/>
              </a:rPr>
              <a:t>('03), </a:t>
            </a:r>
            <a:r>
              <a:rPr sz="1400" spc="-55" dirty="0">
                <a:latin typeface="Arial"/>
                <a:cs typeface="Arial"/>
              </a:rPr>
              <a:t>Principia </a:t>
            </a:r>
            <a:r>
              <a:rPr sz="1400" spc="-80" dirty="0">
                <a:latin typeface="Arial"/>
                <a:cs typeface="Arial"/>
              </a:rPr>
              <a:t>College, 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90" dirty="0">
                <a:latin typeface="Arial"/>
                <a:cs typeface="Arial"/>
              </a:rPr>
              <a:t>English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('89)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  <a:spcBef>
                <a:spcPts val="152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 </a:t>
            </a:r>
            <a:r>
              <a:rPr sz="1400" b="1" dirty="0">
                <a:latin typeface="Verdana"/>
                <a:cs typeface="Verdana"/>
              </a:rPr>
              <a:t>/</a:t>
            </a:r>
            <a:r>
              <a:rPr sz="1400" b="1" spc="190" dirty="0">
                <a:latin typeface="Verdana"/>
                <a:cs typeface="Verdana"/>
              </a:rPr>
              <a:t> </a:t>
            </a:r>
            <a:r>
              <a:rPr sz="1400" spc="-170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70"/>
              </a:spcBef>
            </a:pPr>
            <a:r>
              <a:rPr sz="1400" spc="-40" dirty="0">
                <a:latin typeface="Arial"/>
                <a:cs typeface="Arial"/>
              </a:rPr>
              <a:t>reinstate </a:t>
            </a:r>
            <a:r>
              <a:rPr sz="1400" spc="-30" dirty="0">
                <a:latin typeface="Arial"/>
                <a:cs typeface="Arial"/>
              </a:rPr>
              <a:t>participatory </a:t>
            </a:r>
            <a:r>
              <a:rPr sz="1400" spc="-80" dirty="0">
                <a:latin typeface="Arial"/>
                <a:cs typeface="Arial"/>
              </a:rPr>
              <a:t>democracy, </a:t>
            </a:r>
            <a:r>
              <a:rPr sz="1400" spc="-114" dirty="0">
                <a:latin typeface="Arial"/>
                <a:cs typeface="Arial"/>
              </a:rPr>
              <a:t>save </a:t>
            </a:r>
            <a:r>
              <a:rPr sz="1400" spc="-25" dirty="0">
                <a:latin typeface="Arial"/>
                <a:cs typeface="Arial"/>
              </a:rPr>
              <a:t>our </a:t>
            </a:r>
            <a:r>
              <a:rPr sz="1400" spc="-40" dirty="0">
                <a:latin typeface="Arial"/>
                <a:cs typeface="Arial"/>
              </a:rPr>
              <a:t>planet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help </a:t>
            </a:r>
            <a:r>
              <a:rPr sz="1400" spc="-95" dirty="0">
                <a:latin typeface="Arial"/>
                <a:cs typeface="Arial"/>
              </a:rPr>
              <a:t>make </a:t>
            </a:r>
            <a:r>
              <a:rPr sz="1400" spc="-35" dirty="0">
                <a:latin typeface="Arial"/>
                <a:cs typeface="Arial"/>
              </a:rPr>
              <a:t>vibrant,  </a:t>
            </a:r>
            <a:r>
              <a:rPr sz="1400" spc="-65" dirty="0">
                <a:latin typeface="Arial"/>
                <a:cs typeface="Arial"/>
              </a:rPr>
              <a:t>caring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communities.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35" dirty="0">
                <a:latin typeface="Arial"/>
                <a:cs typeface="Arial"/>
              </a:rPr>
              <a:t>AHBL,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90" dirty="0">
                <a:latin typeface="Arial"/>
                <a:cs typeface="Arial"/>
              </a:rPr>
              <a:t>Buckley,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WA,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80"/>
              </a:lnSpc>
            </a:pPr>
            <a:r>
              <a:rPr sz="1400" spc="-60" dirty="0">
                <a:latin typeface="Arial"/>
                <a:cs typeface="Arial"/>
              </a:rPr>
              <a:t>Whatcom </a:t>
            </a:r>
            <a:r>
              <a:rPr sz="1400" spc="-50" dirty="0">
                <a:latin typeface="Arial"/>
                <a:cs typeface="Arial"/>
              </a:rPr>
              <a:t>Transportation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Authority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807092"/>
            <a:ext cx="38696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Gwen</a:t>
            </a:r>
            <a:r>
              <a:rPr sz="4600" spc="-85" dirty="0"/>
              <a:t> </a:t>
            </a:r>
            <a:r>
              <a:rPr sz="4600" spc="-5" dirty="0"/>
              <a:t>Rousseau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6601968" y="2302764"/>
            <a:ext cx="2923031" cy="219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529" y="2048891"/>
            <a:ext cx="5279390" cy="5052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200" dirty="0">
                <a:latin typeface="Arial"/>
                <a:cs typeface="Arial"/>
              </a:rPr>
              <a:t>MRSC </a:t>
            </a:r>
            <a:r>
              <a:rPr sz="1400" spc="-40" dirty="0">
                <a:latin typeface="Arial"/>
                <a:cs typeface="Arial"/>
              </a:rPr>
              <a:t>(Municipal </a:t>
            </a:r>
            <a:r>
              <a:rPr sz="1400" spc="-110" dirty="0">
                <a:latin typeface="Arial"/>
                <a:cs typeface="Arial"/>
              </a:rPr>
              <a:t>Research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95" dirty="0">
                <a:latin typeface="Arial"/>
                <a:cs typeface="Arial"/>
              </a:rPr>
              <a:t>Services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Center)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448309">
              <a:lnSpc>
                <a:spcPct val="993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80" dirty="0">
                <a:latin typeface="Arial"/>
                <a:cs typeface="Arial"/>
              </a:rPr>
              <a:t>Comprehensive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0" dirty="0">
                <a:latin typeface="Arial"/>
                <a:cs typeface="Arial"/>
              </a:rPr>
              <a:t>subarea </a:t>
            </a:r>
            <a:r>
              <a:rPr sz="1400" spc="-50" dirty="0">
                <a:latin typeface="Arial"/>
                <a:cs typeface="Arial"/>
              </a:rPr>
              <a:t>planning,  </a:t>
            </a:r>
            <a:r>
              <a:rPr sz="1400" spc="-45" dirty="0">
                <a:latin typeface="Arial"/>
                <a:cs typeface="Arial"/>
              </a:rPr>
              <a:t>innovative </a:t>
            </a:r>
            <a:r>
              <a:rPr sz="1400" spc="-30" dirty="0">
                <a:latin typeface="Arial"/>
                <a:cs typeface="Arial"/>
              </a:rPr>
              <a:t>implementation </a:t>
            </a:r>
            <a:r>
              <a:rPr sz="1400" spc="-60" dirty="0">
                <a:latin typeface="Arial"/>
                <a:cs typeface="Arial"/>
              </a:rPr>
              <a:t>techniques </a:t>
            </a:r>
            <a:r>
              <a:rPr sz="1400" spc="-25" dirty="0">
                <a:latin typeface="Arial"/>
                <a:cs typeface="Arial"/>
              </a:rPr>
              <a:t>(both </a:t>
            </a:r>
            <a:r>
              <a:rPr sz="1400" spc="-40" dirty="0">
                <a:latin typeface="Arial"/>
                <a:cs typeface="Arial"/>
              </a:rPr>
              <a:t>regulatory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non-  </a:t>
            </a:r>
            <a:r>
              <a:rPr sz="1400" spc="-40" dirty="0">
                <a:latin typeface="Arial"/>
                <a:cs typeface="Arial"/>
              </a:rPr>
              <a:t>regulatory), </a:t>
            </a:r>
            <a:r>
              <a:rPr sz="1400" spc="-50" dirty="0">
                <a:latin typeface="Arial"/>
                <a:cs typeface="Arial"/>
              </a:rPr>
              <a:t>urban </a:t>
            </a:r>
            <a:r>
              <a:rPr sz="1400" spc="-70" dirty="0">
                <a:latin typeface="Arial"/>
                <a:cs typeface="Arial"/>
              </a:rPr>
              <a:t>design, and </a:t>
            </a:r>
            <a:r>
              <a:rPr sz="1400" spc="-40" dirty="0">
                <a:latin typeface="Arial"/>
                <a:cs typeface="Arial"/>
              </a:rPr>
              <a:t>public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engagement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 /</a:t>
            </a:r>
            <a:r>
              <a:rPr sz="1400" b="1" spc="-150" dirty="0">
                <a:latin typeface="Verdana"/>
                <a:cs typeface="Verdana"/>
              </a:rPr>
              <a:t> </a:t>
            </a:r>
            <a:r>
              <a:rPr sz="1400" spc="-50" dirty="0">
                <a:latin typeface="Arial"/>
                <a:cs typeface="Arial"/>
              </a:rPr>
              <a:t>Station</a:t>
            </a:r>
            <a:endParaRPr sz="1400">
              <a:latin typeface="Arial"/>
              <a:cs typeface="Arial"/>
            </a:endParaRPr>
          </a:p>
          <a:p>
            <a:pPr marL="12700" marR="403860">
              <a:lnSpc>
                <a:spcPct val="101499"/>
              </a:lnSpc>
            </a:pPr>
            <a:r>
              <a:rPr sz="1400" spc="-80" dirty="0">
                <a:latin typeface="Arial"/>
                <a:cs typeface="Arial"/>
              </a:rPr>
              <a:t>area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0" dirty="0">
                <a:latin typeface="Arial"/>
                <a:cs typeface="Arial"/>
              </a:rPr>
              <a:t>two </a:t>
            </a:r>
            <a:r>
              <a:rPr sz="1400" spc="-210" dirty="0">
                <a:latin typeface="Arial"/>
                <a:cs typeface="Arial"/>
              </a:rPr>
              <a:t>LRT </a:t>
            </a:r>
            <a:r>
              <a:rPr sz="1400" spc="-50" dirty="0">
                <a:latin typeface="Arial"/>
                <a:cs typeface="Arial"/>
              </a:rPr>
              <a:t>stations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145" dirty="0">
                <a:latin typeface="Arial"/>
                <a:cs typeface="Arial"/>
              </a:rPr>
              <a:t>SeaTac;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35" dirty="0">
                <a:latin typeface="Arial"/>
                <a:cs typeface="Arial"/>
              </a:rPr>
              <a:t>SeaTac/Sea-Tac  </a:t>
            </a:r>
            <a:r>
              <a:rPr sz="1400" spc="-15" dirty="0">
                <a:latin typeface="Arial"/>
                <a:cs typeface="Arial"/>
              </a:rPr>
              <a:t>Airport </a:t>
            </a:r>
            <a:r>
              <a:rPr sz="1400" spc="-40" dirty="0">
                <a:latin typeface="Arial"/>
                <a:cs typeface="Arial"/>
              </a:rPr>
              <a:t>Interlocal </a:t>
            </a:r>
            <a:r>
              <a:rPr sz="1400" spc="-60" dirty="0">
                <a:latin typeface="Arial"/>
                <a:cs typeface="Arial"/>
              </a:rPr>
              <a:t>Agreement; </a:t>
            </a:r>
            <a:r>
              <a:rPr sz="1400" spc="-130" dirty="0">
                <a:latin typeface="Arial"/>
                <a:cs typeface="Arial"/>
              </a:rPr>
              <a:t>Cape </a:t>
            </a:r>
            <a:r>
              <a:rPr sz="1400" spc="-70" dirty="0">
                <a:latin typeface="Arial"/>
                <a:cs typeface="Arial"/>
              </a:rPr>
              <a:t>Elizabeth </a:t>
            </a:r>
            <a:r>
              <a:rPr sz="1400" spc="-80" dirty="0">
                <a:latin typeface="Arial"/>
                <a:cs typeface="Arial"/>
              </a:rPr>
              <a:t>(ME) </a:t>
            </a:r>
            <a:r>
              <a:rPr sz="1400" spc="-55" dirty="0">
                <a:latin typeface="Arial"/>
                <a:cs typeface="Arial"/>
              </a:rPr>
              <a:t>Greenbelt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3495">
              <a:lnSpc>
                <a:spcPts val="166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0" dirty="0">
                <a:latin typeface="Arial"/>
                <a:cs typeface="Arial"/>
              </a:rPr>
              <a:t>Wisconsin </a:t>
            </a:r>
            <a:r>
              <a:rPr sz="1400" spc="-55" dirty="0">
                <a:latin typeface="Arial"/>
                <a:cs typeface="Arial"/>
              </a:rPr>
              <a:t>(Madison), </a:t>
            </a:r>
            <a:r>
              <a:rPr sz="1400" spc="-130" dirty="0">
                <a:latin typeface="Arial"/>
                <a:cs typeface="Arial"/>
              </a:rPr>
              <a:t>MS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15" dirty="0">
                <a:latin typeface="Arial"/>
                <a:cs typeface="Arial"/>
              </a:rPr>
              <a:t>&amp; 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70" dirty="0">
                <a:latin typeface="Arial"/>
                <a:cs typeface="Arial"/>
              </a:rPr>
              <a:t>Planning; </a:t>
            </a:r>
            <a:r>
              <a:rPr sz="1400" spc="-85" dirty="0">
                <a:latin typeface="Arial"/>
                <a:cs typeface="Arial"/>
              </a:rPr>
              <a:t>St. Lawrence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spc="-70" dirty="0">
                <a:latin typeface="Arial"/>
                <a:cs typeface="Arial"/>
              </a:rPr>
              <a:t>(Canton, </a:t>
            </a:r>
            <a:r>
              <a:rPr sz="1400" spc="-114" dirty="0">
                <a:latin typeface="Arial"/>
                <a:cs typeface="Arial"/>
              </a:rPr>
              <a:t>NY),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Sociology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30+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90" dirty="0">
                <a:latin typeface="Arial"/>
                <a:cs typeface="Arial"/>
              </a:rPr>
              <a:t>Combines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lot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interests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Lucida Grande"/>
                <a:cs typeface="Lucida Grande"/>
              </a:rPr>
              <a:t>–</a:t>
            </a:r>
            <a:r>
              <a:rPr sz="1400" spc="-20" dirty="0">
                <a:latin typeface="Lucida Grande"/>
                <a:cs typeface="Lucida Grande"/>
              </a:rPr>
              <a:t> </a:t>
            </a:r>
            <a:r>
              <a:rPr sz="1400" spc="-40" dirty="0">
                <a:latin typeface="Arial"/>
                <a:cs typeface="Arial"/>
              </a:rPr>
              <a:t>improving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built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environment,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urban</a:t>
            </a:r>
            <a:endParaRPr sz="1400">
              <a:latin typeface="Arial"/>
              <a:cs typeface="Arial"/>
            </a:endParaRPr>
          </a:p>
          <a:p>
            <a:pPr marL="12700" marR="213360">
              <a:lnSpc>
                <a:spcPct val="101499"/>
              </a:lnSpc>
              <a:spcBef>
                <a:spcPts val="120"/>
              </a:spcBef>
            </a:pPr>
            <a:r>
              <a:rPr sz="1400" spc="-70" dirty="0">
                <a:latin typeface="Arial"/>
                <a:cs typeface="Arial"/>
              </a:rPr>
              <a:t>design, and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70" dirty="0">
                <a:latin typeface="Arial"/>
                <a:cs typeface="Arial"/>
              </a:rPr>
              <a:t>engagement; </a:t>
            </a:r>
            <a:r>
              <a:rPr sz="1400" spc="-100" dirty="0">
                <a:latin typeface="Arial"/>
                <a:cs typeface="Arial"/>
              </a:rPr>
              <a:t>Had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50" dirty="0">
                <a:latin typeface="Arial"/>
                <a:cs typeface="Arial"/>
              </a:rPr>
              <a:t>great </a:t>
            </a:r>
            <a:r>
              <a:rPr sz="1400" spc="-55" dirty="0">
                <a:latin typeface="Arial"/>
                <a:cs typeface="Arial"/>
              </a:rPr>
              <a:t>undergraduate professor  </a:t>
            </a:r>
            <a:r>
              <a:rPr sz="1400" spc="-35" dirty="0">
                <a:latin typeface="Arial"/>
                <a:cs typeface="Arial"/>
              </a:rPr>
              <a:t>who </a:t>
            </a:r>
            <a:r>
              <a:rPr sz="1400" spc="-30" dirty="0">
                <a:latin typeface="Arial"/>
                <a:cs typeface="Arial"/>
              </a:rPr>
              <a:t>got </a:t>
            </a:r>
            <a:r>
              <a:rPr sz="1400" spc="-70" dirty="0">
                <a:latin typeface="Arial"/>
                <a:cs typeface="Arial"/>
              </a:rPr>
              <a:t>me </a:t>
            </a:r>
            <a:r>
              <a:rPr sz="1400" spc="-40" dirty="0">
                <a:latin typeface="Arial"/>
                <a:cs typeface="Arial"/>
              </a:rPr>
              <a:t>interested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field.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9055">
              <a:lnSpc>
                <a:spcPct val="993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35" dirty="0">
                <a:latin typeface="Arial"/>
                <a:cs typeface="Arial"/>
              </a:rPr>
              <a:t>Milwaukie, </a:t>
            </a:r>
            <a:r>
              <a:rPr sz="1400" spc="-145" dirty="0">
                <a:latin typeface="Arial"/>
                <a:cs typeface="Arial"/>
              </a:rPr>
              <a:t>OR;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Mill  </a:t>
            </a:r>
            <a:r>
              <a:rPr sz="1400" spc="-90" dirty="0">
                <a:latin typeface="Arial"/>
                <a:cs typeface="Arial"/>
              </a:rPr>
              <a:t>Creek;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45" dirty="0">
                <a:latin typeface="Arial"/>
                <a:cs typeface="Arial"/>
              </a:rPr>
              <a:t>SeaTac; </a:t>
            </a:r>
            <a:r>
              <a:rPr sz="1400" spc="-65" dirty="0">
                <a:latin typeface="Arial"/>
                <a:cs typeface="Arial"/>
              </a:rPr>
              <a:t>plus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5" dirty="0">
                <a:latin typeface="Arial"/>
                <a:cs typeface="Arial"/>
              </a:rPr>
              <a:t>private </a:t>
            </a:r>
            <a:r>
              <a:rPr sz="1400" spc="-55" dirty="0">
                <a:latin typeface="Arial"/>
                <a:cs typeface="Arial"/>
              </a:rPr>
              <a:t>sector planning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45" dirty="0">
                <a:latin typeface="Arial"/>
                <a:cs typeface="Arial"/>
              </a:rPr>
              <a:t>Maine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Wisconsin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775" y="763523"/>
            <a:ext cx="5012435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0607" y="2301240"/>
            <a:ext cx="1940051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572" y="2312924"/>
            <a:ext cx="5321300" cy="391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5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50" dirty="0">
                <a:latin typeface="Arial"/>
                <a:cs typeface="Arial"/>
              </a:rPr>
              <a:t>Office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Community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marL="12700" marR="501650" indent="-635">
              <a:lnSpc>
                <a:spcPct val="100699"/>
              </a:lnSpc>
              <a:spcBef>
                <a:spcPts val="1185"/>
              </a:spcBef>
            </a:pPr>
            <a:r>
              <a:rPr sz="1300" b="1" spc="-10" dirty="0">
                <a:latin typeface="Verdana"/>
                <a:cs typeface="Verdana"/>
              </a:rPr>
              <a:t>PLANNING FOCUS </a:t>
            </a:r>
            <a:r>
              <a:rPr sz="1300" b="1" spc="-5" dirty="0">
                <a:latin typeface="Verdana"/>
                <a:cs typeface="Verdana"/>
              </a:rPr>
              <a:t>/ </a:t>
            </a:r>
            <a:r>
              <a:rPr sz="1400" spc="-60" dirty="0">
                <a:latin typeface="Arial"/>
                <a:cs typeface="Arial"/>
              </a:rPr>
              <a:t>Equitable </a:t>
            </a:r>
            <a:r>
              <a:rPr sz="1400" spc="-55" dirty="0">
                <a:latin typeface="Arial"/>
                <a:cs typeface="Arial"/>
              </a:rPr>
              <a:t>Development, </a:t>
            </a:r>
            <a:r>
              <a:rPr sz="1400" spc="-140" dirty="0">
                <a:latin typeface="Arial"/>
                <a:cs typeface="Arial"/>
              </a:rPr>
              <a:t>Race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90" dirty="0">
                <a:latin typeface="Arial"/>
                <a:cs typeface="Arial"/>
              </a:rPr>
              <a:t>Social  </a:t>
            </a:r>
            <a:r>
              <a:rPr sz="1400" spc="-85" dirty="0">
                <a:latin typeface="Arial"/>
                <a:cs typeface="Arial"/>
              </a:rPr>
              <a:t>Justice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b="1" spc="-10" dirty="0">
                <a:latin typeface="Verdana"/>
                <a:cs typeface="Verdana"/>
              </a:rPr>
              <a:t>MOST </a:t>
            </a:r>
            <a:r>
              <a:rPr sz="1300" b="1" spc="-5" dirty="0">
                <a:latin typeface="Verdana"/>
                <a:cs typeface="Verdana"/>
              </a:rPr>
              <a:t>INTERESTING </a:t>
            </a:r>
            <a:r>
              <a:rPr sz="1300" b="1" spc="-10" dirty="0">
                <a:latin typeface="Verdana"/>
                <a:cs typeface="Verdana"/>
              </a:rPr>
              <a:t>PROJECT </a:t>
            </a:r>
            <a:r>
              <a:rPr sz="1300" b="1" spc="-5" dirty="0">
                <a:latin typeface="Verdana"/>
                <a:cs typeface="Verdana"/>
              </a:rPr>
              <a:t>AS A </a:t>
            </a:r>
            <a:r>
              <a:rPr sz="1300" b="1" spc="-10" dirty="0">
                <a:latin typeface="Verdana"/>
                <a:cs typeface="Verdana"/>
              </a:rPr>
              <a:t>PLANNER </a:t>
            </a:r>
            <a:r>
              <a:rPr sz="1300" b="1" spc="-5" dirty="0">
                <a:latin typeface="Verdana"/>
                <a:cs typeface="Verdana"/>
              </a:rPr>
              <a:t>/</a:t>
            </a:r>
            <a:r>
              <a:rPr sz="1300" b="1" spc="130" dirty="0">
                <a:latin typeface="Verdana"/>
                <a:cs typeface="Verdana"/>
              </a:rPr>
              <a:t> </a:t>
            </a:r>
            <a:r>
              <a:rPr sz="1400" spc="-65" dirty="0">
                <a:latin typeface="Arial"/>
                <a:cs typeface="Arial"/>
              </a:rPr>
              <a:t>Seattle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70" dirty="0">
                <a:latin typeface="Arial"/>
                <a:cs typeface="Arial"/>
              </a:rPr>
              <a:t>Transit </a:t>
            </a:r>
            <a:r>
              <a:rPr sz="1400" spc="-60" dirty="0">
                <a:latin typeface="Arial"/>
                <a:cs typeface="Arial"/>
              </a:rPr>
              <a:t>Communities, Equitable Development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Initiative</a:t>
            </a:r>
            <a:endParaRPr sz="1400">
              <a:latin typeface="Arial"/>
              <a:cs typeface="Arial"/>
            </a:endParaRPr>
          </a:p>
          <a:p>
            <a:pPr marL="12700" marR="144145" indent="-635">
              <a:lnSpc>
                <a:spcPct val="100699"/>
              </a:lnSpc>
              <a:spcBef>
                <a:spcPts val="1175"/>
              </a:spcBef>
            </a:pPr>
            <a:r>
              <a:rPr sz="1300" b="1" spc="-5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40" dirty="0">
                <a:latin typeface="Arial"/>
                <a:cs typeface="Arial"/>
              </a:rPr>
              <a:t>MPA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60" dirty="0">
                <a:latin typeface="Arial"/>
                <a:cs typeface="Arial"/>
              </a:rPr>
              <a:t>(2005);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0" dirty="0">
                <a:latin typeface="Arial"/>
                <a:cs typeface="Arial"/>
              </a:rPr>
              <a:t>Portland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70" dirty="0">
                <a:latin typeface="Arial"/>
                <a:cs typeface="Arial"/>
              </a:rPr>
              <a:t>Philosophy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latin typeface="Verdana"/>
                <a:cs typeface="Verdana"/>
              </a:rPr>
              <a:t>YEARS PLANNING </a:t>
            </a:r>
            <a:r>
              <a:rPr sz="1300" b="1" spc="-5" dirty="0">
                <a:latin typeface="Verdana"/>
                <a:cs typeface="Verdana"/>
              </a:rPr>
              <a:t>/</a:t>
            </a:r>
            <a:r>
              <a:rPr sz="1300" b="1" spc="8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10+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300" b="1" spc="-10" dirty="0">
                <a:latin typeface="Verdana"/>
                <a:cs typeface="Verdana"/>
              </a:rPr>
              <a:t>WHY </a:t>
            </a:r>
            <a:r>
              <a:rPr sz="1300" b="1" spc="-5" dirty="0">
                <a:latin typeface="Verdana"/>
                <a:cs typeface="Verdana"/>
              </a:rPr>
              <a:t>I </a:t>
            </a:r>
            <a:r>
              <a:rPr sz="1300" b="1" spc="-10" dirty="0">
                <a:latin typeface="Verdana"/>
                <a:cs typeface="Verdana"/>
              </a:rPr>
              <a:t>PURSUED PLANNING </a:t>
            </a:r>
            <a:r>
              <a:rPr sz="1300" b="1" spc="-5" dirty="0">
                <a:latin typeface="Verdana"/>
                <a:cs typeface="Verdana"/>
              </a:rPr>
              <a:t>AS A </a:t>
            </a:r>
            <a:r>
              <a:rPr sz="1300" b="1" spc="-10" dirty="0">
                <a:latin typeface="Verdana"/>
                <a:cs typeface="Verdana"/>
              </a:rPr>
              <a:t>PROFESSION </a:t>
            </a:r>
            <a:r>
              <a:rPr sz="1300" b="1" spc="-5" dirty="0">
                <a:latin typeface="Verdana"/>
                <a:cs typeface="Verdana"/>
              </a:rPr>
              <a:t>/</a:t>
            </a:r>
            <a:r>
              <a:rPr sz="1300" b="1" spc="160" dirty="0">
                <a:latin typeface="Verdana"/>
                <a:cs typeface="Verdana"/>
              </a:rPr>
              <a:t> </a:t>
            </a:r>
            <a:r>
              <a:rPr sz="1400" spc="-65" dirty="0">
                <a:latin typeface="Arial"/>
                <a:cs typeface="Arial"/>
              </a:rPr>
              <a:t>Help</a:t>
            </a:r>
            <a:endParaRPr sz="1400">
              <a:latin typeface="Arial"/>
              <a:cs typeface="Arial"/>
            </a:endParaRPr>
          </a:p>
          <a:p>
            <a:pPr marL="12700" marR="8255">
              <a:lnSpc>
                <a:spcPts val="1689"/>
              </a:lnSpc>
              <a:spcBef>
                <a:spcPts val="50"/>
              </a:spcBef>
            </a:pPr>
            <a:r>
              <a:rPr sz="1400" spc="-45" dirty="0">
                <a:latin typeface="Arial"/>
                <a:cs typeface="Arial"/>
              </a:rPr>
              <a:t>improve </a:t>
            </a:r>
            <a:r>
              <a:rPr sz="1400" spc="-50" dirty="0">
                <a:latin typeface="Arial"/>
                <a:cs typeface="Arial"/>
              </a:rPr>
              <a:t>government </a:t>
            </a:r>
            <a:r>
              <a:rPr sz="1400" spc="-45" dirty="0">
                <a:latin typeface="Arial"/>
                <a:cs typeface="Arial"/>
              </a:rPr>
              <a:t>policy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20" dirty="0">
                <a:latin typeface="Arial"/>
                <a:cs typeface="Arial"/>
              </a:rPr>
              <a:t>better </a:t>
            </a:r>
            <a:r>
              <a:rPr sz="1400" spc="-75" dirty="0">
                <a:latin typeface="Arial"/>
                <a:cs typeface="Arial"/>
              </a:rPr>
              <a:t>serve </a:t>
            </a:r>
            <a:r>
              <a:rPr sz="1400" spc="-25" dirty="0">
                <a:latin typeface="Arial"/>
                <a:cs typeface="Arial"/>
              </a:rPr>
              <a:t>our </a:t>
            </a:r>
            <a:r>
              <a:rPr sz="1400" spc="-50" dirty="0">
                <a:latin typeface="Arial"/>
                <a:cs typeface="Arial"/>
              </a:rPr>
              <a:t>communities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0" dirty="0">
                <a:latin typeface="Arial"/>
                <a:cs typeface="Arial"/>
              </a:rPr>
              <a:t>create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  </a:t>
            </a:r>
            <a:r>
              <a:rPr sz="1400" spc="-45" dirty="0">
                <a:latin typeface="Arial"/>
                <a:cs typeface="Arial"/>
              </a:rPr>
              <a:t>more </a:t>
            </a:r>
            <a:r>
              <a:rPr sz="1400" spc="-40" dirty="0">
                <a:latin typeface="Arial"/>
                <a:cs typeface="Arial"/>
              </a:rPr>
              <a:t>equitable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sustainable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society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sz="1300" b="1" spc="-5" dirty="0">
                <a:latin typeface="Verdana"/>
                <a:cs typeface="Verdana"/>
              </a:rPr>
              <a:t>PAST </a:t>
            </a:r>
            <a:r>
              <a:rPr sz="1300" b="1" spc="-10" dirty="0">
                <a:latin typeface="Verdana"/>
                <a:cs typeface="Verdana"/>
              </a:rPr>
              <a:t>WORK EXPERIENCE </a:t>
            </a:r>
            <a:r>
              <a:rPr sz="1300" b="1" spc="-5" dirty="0">
                <a:latin typeface="Verdana"/>
                <a:cs typeface="Verdana"/>
              </a:rPr>
              <a:t>/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-75" dirty="0">
                <a:latin typeface="Arial"/>
                <a:cs typeface="Arial"/>
              </a:rPr>
              <a:t>Planning Commission, </a:t>
            </a:r>
            <a:r>
              <a:rPr sz="1400" spc="-65" dirty="0">
                <a:latin typeface="Arial"/>
                <a:cs typeface="Arial"/>
              </a:rPr>
              <a:t>Seattle,  </a:t>
            </a:r>
            <a:r>
              <a:rPr sz="1400" spc="-95" dirty="0">
                <a:latin typeface="Arial"/>
                <a:cs typeface="Arial"/>
              </a:rPr>
              <a:t>WA; </a:t>
            </a:r>
            <a:r>
              <a:rPr sz="1400" spc="-20" dirty="0">
                <a:latin typeface="Arial"/>
                <a:cs typeface="Arial"/>
              </a:rPr>
              <a:t>Hewitt </a:t>
            </a:r>
            <a:r>
              <a:rPr sz="1400" spc="-50" dirty="0">
                <a:latin typeface="Arial"/>
                <a:cs typeface="Arial"/>
              </a:rPr>
              <a:t>Architects, </a:t>
            </a:r>
            <a:r>
              <a:rPr sz="1400" spc="-60" dirty="0">
                <a:latin typeface="Arial"/>
                <a:cs typeface="Arial"/>
              </a:rPr>
              <a:t>Seattle, </a:t>
            </a:r>
            <a:r>
              <a:rPr sz="1400" spc="-95" dirty="0">
                <a:latin typeface="Arial"/>
                <a:cs typeface="Arial"/>
              </a:rPr>
              <a:t>WA; </a:t>
            </a:r>
            <a:r>
              <a:rPr sz="1400" spc="-100" dirty="0">
                <a:latin typeface="Arial"/>
                <a:cs typeface="Arial"/>
              </a:rPr>
              <a:t>Alaska </a:t>
            </a:r>
            <a:r>
              <a:rPr sz="1400" spc="-45" dirty="0">
                <a:latin typeface="Arial"/>
                <a:cs typeface="Arial"/>
              </a:rPr>
              <a:t>Department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45" dirty="0">
                <a:latin typeface="Arial"/>
                <a:cs typeface="Arial"/>
              </a:rPr>
              <a:t>Natural  </a:t>
            </a:r>
            <a:r>
              <a:rPr sz="1400" spc="-100" dirty="0">
                <a:latin typeface="Arial"/>
                <a:cs typeface="Arial"/>
              </a:rPr>
              <a:t>Resources, </a:t>
            </a:r>
            <a:r>
              <a:rPr sz="1400" spc="-75" dirty="0">
                <a:latin typeface="Arial"/>
                <a:cs typeface="Arial"/>
              </a:rPr>
              <a:t>Anchorage,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769111"/>
            <a:ext cx="31667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Katie</a:t>
            </a:r>
            <a:r>
              <a:rPr sz="4600" spc="-85" dirty="0"/>
              <a:t> </a:t>
            </a:r>
            <a:r>
              <a:rPr sz="4600" spc="-5" dirty="0"/>
              <a:t>Sheehy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6858000" y="2286000"/>
            <a:ext cx="2553066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4815839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5180" y="2302764"/>
            <a:ext cx="1953767" cy="2741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188585" cy="4190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190" dirty="0">
                <a:latin typeface="Arial"/>
                <a:cs typeface="Arial"/>
              </a:rPr>
              <a:t>BHC </a:t>
            </a:r>
            <a:r>
              <a:rPr sz="1400" spc="-65" dirty="0">
                <a:latin typeface="Arial"/>
                <a:cs typeface="Arial"/>
              </a:rPr>
              <a:t>Consultants,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220" dirty="0">
                <a:latin typeface="Arial"/>
                <a:cs typeface="Arial"/>
              </a:rPr>
              <a:t>LLC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05130">
              <a:lnSpc>
                <a:spcPct val="101499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80" dirty="0">
                <a:latin typeface="Arial"/>
                <a:cs typeface="Arial"/>
              </a:rPr>
              <a:t>Comprehensive </a:t>
            </a:r>
            <a:r>
              <a:rPr sz="1400" spc="-95" dirty="0">
                <a:latin typeface="Arial"/>
                <a:cs typeface="Arial"/>
              </a:rPr>
              <a:t>Plans, </a:t>
            </a:r>
            <a:r>
              <a:rPr sz="1400" spc="-85" dirty="0">
                <a:latin typeface="Arial"/>
                <a:cs typeface="Arial"/>
              </a:rPr>
              <a:t>sub </a:t>
            </a:r>
            <a:r>
              <a:rPr sz="1400" spc="-80" dirty="0">
                <a:latin typeface="Arial"/>
                <a:cs typeface="Arial"/>
              </a:rPr>
              <a:t>area </a:t>
            </a:r>
            <a:r>
              <a:rPr sz="1400" spc="-70" dirty="0">
                <a:latin typeface="Arial"/>
                <a:cs typeface="Arial"/>
              </a:rPr>
              <a:t>plans,  </a:t>
            </a:r>
            <a:r>
              <a:rPr sz="1400" spc="-35" dirty="0">
                <a:latin typeface="Arial"/>
                <a:cs typeface="Arial"/>
              </a:rPr>
              <a:t>current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30" dirty="0">
                <a:latin typeface="Arial"/>
                <a:cs typeface="Arial"/>
              </a:rPr>
              <a:t>population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forecast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700"/>
              </a:lnSpc>
              <a:spcBef>
                <a:spcPts val="55"/>
              </a:spcBef>
            </a:pPr>
            <a:r>
              <a:rPr sz="1400" spc="-50" dirty="0">
                <a:latin typeface="Arial"/>
                <a:cs typeface="Arial"/>
              </a:rPr>
              <a:t>Population </a:t>
            </a:r>
            <a:r>
              <a:rPr sz="1400" spc="-65" dirty="0">
                <a:latin typeface="Arial"/>
                <a:cs typeface="Arial"/>
              </a:rPr>
              <a:t>forecasts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35" dirty="0">
                <a:latin typeface="Arial"/>
                <a:cs typeface="Arial"/>
              </a:rPr>
              <a:t>support </a:t>
            </a:r>
            <a:r>
              <a:rPr sz="1400" spc="-70" dirty="0">
                <a:latin typeface="Arial"/>
                <a:cs typeface="Arial"/>
              </a:rPr>
              <a:t>sewer </a:t>
            </a:r>
            <a:r>
              <a:rPr sz="1400" spc="-30" dirty="0">
                <a:latin typeface="Arial"/>
                <a:cs typeface="Arial"/>
              </a:rPr>
              <a:t>infrastructure </a:t>
            </a:r>
            <a:r>
              <a:rPr sz="1400" spc="-50" dirty="0">
                <a:latin typeface="Arial"/>
                <a:cs typeface="Arial"/>
              </a:rPr>
              <a:t>modeling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150" dirty="0">
                <a:latin typeface="Arial"/>
                <a:cs typeface="Arial"/>
              </a:rPr>
              <a:t>UGA  </a:t>
            </a:r>
            <a:r>
              <a:rPr sz="1400" spc="-105" dirty="0">
                <a:latin typeface="Arial"/>
                <a:cs typeface="Arial"/>
              </a:rPr>
              <a:t>Remand </a:t>
            </a:r>
            <a:r>
              <a:rPr sz="1400" spc="-120" dirty="0">
                <a:latin typeface="Arial"/>
                <a:cs typeface="Arial"/>
              </a:rPr>
              <a:t>case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70" dirty="0">
                <a:latin typeface="Arial"/>
                <a:cs typeface="Arial"/>
              </a:rPr>
              <a:t>Kitsap</a:t>
            </a:r>
            <a:r>
              <a:rPr sz="1400" spc="-80" dirty="0">
                <a:latin typeface="Arial"/>
                <a:cs typeface="Arial"/>
              </a:rPr>
              <a:t> County.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(‘07)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10+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214629">
              <a:lnSpc>
                <a:spcPts val="1700"/>
              </a:lnSpc>
              <a:spcBef>
                <a:spcPts val="50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45" dirty="0">
                <a:latin typeface="Arial"/>
                <a:cs typeface="Arial"/>
              </a:rPr>
              <a:t>like </a:t>
            </a:r>
            <a:r>
              <a:rPr sz="1400" spc="-40" dirty="0">
                <a:latin typeface="Arial"/>
                <a:cs typeface="Arial"/>
              </a:rPr>
              <a:t>working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0" dirty="0">
                <a:latin typeface="Arial"/>
                <a:cs typeface="Arial"/>
              </a:rPr>
              <a:t>small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mid-sized </a:t>
            </a:r>
            <a:r>
              <a:rPr sz="1400" spc="-50" dirty="0">
                <a:latin typeface="Arial"/>
                <a:cs typeface="Arial"/>
              </a:rPr>
              <a:t>communities where </a:t>
            </a:r>
            <a:r>
              <a:rPr sz="1400" spc="-80" dirty="0">
                <a:latin typeface="Arial"/>
                <a:cs typeface="Arial"/>
              </a:rPr>
              <a:t>resources </a:t>
            </a:r>
            <a:r>
              <a:rPr sz="1400" spc="-65" dirty="0">
                <a:latin typeface="Arial"/>
                <a:cs typeface="Arial"/>
              </a:rPr>
              <a:t>are  </a:t>
            </a:r>
            <a:r>
              <a:rPr sz="1400" spc="-70" dirty="0">
                <a:latin typeface="Arial"/>
                <a:cs typeface="Arial"/>
              </a:rPr>
              <a:t>focused and </a:t>
            </a:r>
            <a:r>
              <a:rPr sz="1400" spc="-65" dirty="0">
                <a:latin typeface="Arial"/>
                <a:cs typeface="Arial"/>
              </a:rPr>
              <a:t>everyone knows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5" dirty="0">
                <a:latin typeface="Arial"/>
                <a:cs typeface="Arial"/>
              </a:rPr>
              <a:t>little bit </a:t>
            </a:r>
            <a:r>
              <a:rPr sz="1400" spc="-35" dirty="0">
                <a:latin typeface="Arial"/>
                <a:cs typeface="Arial"/>
              </a:rPr>
              <a:t>about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everything.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9939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85" dirty="0">
                <a:latin typeface="Arial"/>
                <a:cs typeface="Arial"/>
              </a:rPr>
              <a:t>Puget </a:t>
            </a:r>
            <a:r>
              <a:rPr sz="1400" spc="-95" dirty="0">
                <a:latin typeface="Arial"/>
                <a:cs typeface="Arial"/>
              </a:rPr>
              <a:t>Sound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70" dirty="0">
                <a:latin typeface="Arial"/>
                <a:cs typeface="Arial"/>
              </a:rPr>
              <a:t>Council,  </a:t>
            </a:r>
            <a:r>
              <a:rPr sz="1400" spc="-60" dirty="0">
                <a:latin typeface="Arial"/>
                <a:cs typeface="Arial"/>
              </a:rPr>
              <a:t>Seattle; </a:t>
            </a:r>
            <a:r>
              <a:rPr sz="1400" spc="-100" dirty="0">
                <a:latin typeface="Arial"/>
                <a:cs typeface="Arial"/>
              </a:rPr>
              <a:t>Wabash </a:t>
            </a:r>
            <a:r>
              <a:rPr sz="1400" spc="-80" dirty="0">
                <a:latin typeface="Arial"/>
                <a:cs typeface="Arial"/>
              </a:rPr>
              <a:t>River Enhancement </a:t>
            </a:r>
            <a:r>
              <a:rPr sz="1400" spc="-45" dirty="0">
                <a:latin typeface="Arial"/>
                <a:cs typeface="Arial"/>
              </a:rPr>
              <a:t>Corporation, </a:t>
            </a:r>
            <a:r>
              <a:rPr sz="1400" spc="-65" dirty="0">
                <a:latin typeface="Arial"/>
                <a:cs typeface="Arial"/>
              </a:rPr>
              <a:t>Lafayette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Indiana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4361687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654" y="2317179"/>
            <a:ext cx="5318760" cy="439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220" dirty="0">
                <a:latin typeface="Arial"/>
                <a:cs typeface="Arial"/>
              </a:rPr>
              <a:t>DKS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Associates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8676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0" dirty="0">
                <a:latin typeface="Arial"/>
                <a:cs typeface="Arial"/>
              </a:rPr>
              <a:t>Transportation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Environmental  </a:t>
            </a:r>
            <a:r>
              <a:rPr sz="1400" spc="-45" dirty="0">
                <a:latin typeface="Arial"/>
                <a:cs typeface="Arial"/>
              </a:rPr>
              <a:t>sustainability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1499"/>
              </a:lnSpc>
            </a:pPr>
            <a:r>
              <a:rPr sz="1400" spc="-55" dirty="0">
                <a:latin typeface="Arial"/>
                <a:cs typeface="Arial"/>
              </a:rPr>
              <a:t>Autonomous </a:t>
            </a:r>
            <a:r>
              <a:rPr sz="1400" spc="-80" dirty="0">
                <a:latin typeface="Arial"/>
                <a:cs typeface="Arial"/>
              </a:rPr>
              <a:t>Vehicle </a:t>
            </a:r>
            <a:r>
              <a:rPr sz="1400" spc="-65" dirty="0">
                <a:latin typeface="Arial"/>
                <a:cs typeface="Arial"/>
              </a:rPr>
              <a:t>study, </a:t>
            </a:r>
            <a:r>
              <a:rPr sz="1400" spc="-125" dirty="0">
                <a:latin typeface="Arial"/>
                <a:cs typeface="Arial"/>
              </a:rPr>
              <a:t>Sand </a:t>
            </a:r>
            <a:r>
              <a:rPr sz="1400" spc="-50" dirty="0">
                <a:latin typeface="Arial"/>
                <a:cs typeface="Arial"/>
              </a:rPr>
              <a:t>Point </a:t>
            </a:r>
            <a:r>
              <a:rPr sz="1400" spc="-70" dirty="0">
                <a:latin typeface="Arial"/>
                <a:cs typeface="Arial"/>
              </a:rPr>
              <a:t>reuse, </a:t>
            </a:r>
            <a:r>
              <a:rPr sz="1400" spc="-85" dirty="0">
                <a:latin typeface="Arial"/>
                <a:cs typeface="Arial"/>
              </a:rPr>
              <a:t>Rosario </a:t>
            </a:r>
            <a:r>
              <a:rPr sz="1400" spc="-75" dirty="0">
                <a:latin typeface="Arial"/>
                <a:cs typeface="Arial"/>
              </a:rPr>
              <a:t>Resort </a:t>
            </a:r>
            <a:r>
              <a:rPr sz="1400" spc="-40" dirty="0">
                <a:latin typeface="Arial"/>
                <a:cs typeface="Arial"/>
              </a:rPr>
              <a:t>Master </a:t>
            </a:r>
            <a:r>
              <a:rPr sz="1400" spc="-85" dirty="0">
                <a:latin typeface="Arial"/>
                <a:cs typeface="Arial"/>
              </a:rPr>
              <a:t>Plan,  </a:t>
            </a:r>
            <a:r>
              <a:rPr sz="1400" spc="-60" dirty="0">
                <a:latin typeface="Arial"/>
                <a:cs typeface="Arial"/>
              </a:rPr>
              <a:t>Hurricane Katrina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recovery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82575">
              <a:lnSpc>
                <a:spcPct val="101499"/>
              </a:lnSpc>
            </a:pPr>
            <a:r>
              <a:rPr sz="1400" b="1" dirty="0">
                <a:latin typeface="Verdana"/>
                <a:cs typeface="Verdana"/>
              </a:rPr>
              <a:t>EDUCATION </a:t>
            </a:r>
            <a:r>
              <a:rPr sz="1400" b="1" spc="204" dirty="0">
                <a:latin typeface="Arial"/>
                <a:cs typeface="Arial"/>
              </a:rPr>
              <a:t>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45" dirty="0">
                <a:latin typeface="Arial"/>
                <a:cs typeface="Arial"/>
              </a:rPr>
              <a:t>(‘04), </a:t>
            </a:r>
            <a:r>
              <a:rPr sz="1400" spc="-70" dirty="0">
                <a:latin typeface="Arial"/>
                <a:cs typeface="Arial"/>
              </a:rPr>
              <a:t>UVM,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Environmental </a:t>
            </a:r>
            <a:r>
              <a:rPr sz="1400" spc="-80" dirty="0">
                <a:latin typeface="Arial"/>
                <a:cs typeface="Arial"/>
              </a:rPr>
              <a:t>Studies  </a:t>
            </a:r>
            <a:r>
              <a:rPr sz="1400" spc="-45" dirty="0">
                <a:latin typeface="Arial"/>
                <a:cs typeface="Arial"/>
              </a:rPr>
              <a:t>(‘86)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695960">
              <a:lnSpc>
                <a:spcPts val="1680"/>
              </a:lnSpc>
              <a:spcBef>
                <a:spcPts val="50"/>
              </a:spcBef>
            </a:pPr>
            <a:r>
              <a:rPr sz="1400" spc="-40" dirty="0">
                <a:latin typeface="Arial"/>
                <a:cs typeface="Arial"/>
              </a:rPr>
              <a:t>Match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70" dirty="0">
                <a:latin typeface="Arial"/>
                <a:cs typeface="Arial"/>
              </a:rPr>
              <a:t>my </a:t>
            </a:r>
            <a:r>
              <a:rPr sz="1400" spc="-45" dirty="0">
                <a:latin typeface="Arial"/>
                <a:cs typeface="Arial"/>
              </a:rPr>
              <a:t>interests, </a:t>
            </a:r>
            <a:r>
              <a:rPr sz="1400" spc="-55" dirty="0">
                <a:latin typeface="Arial"/>
                <a:cs typeface="Arial"/>
              </a:rPr>
              <a:t>skills,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personality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35" dirty="0">
                <a:latin typeface="Arial"/>
                <a:cs typeface="Arial"/>
              </a:rPr>
              <a:t>commitment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20" dirty="0">
                <a:latin typeface="Arial"/>
                <a:cs typeface="Arial"/>
              </a:rPr>
              <a:t>the  </a:t>
            </a:r>
            <a:r>
              <a:rPr sz="1400" spc="-4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16205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45" dirty="0">
                <a:latin typeface="Arial"/>
                <a:cs typeface="Arial"/>
              </a:rPr>
              <a:t>AECOM, </a:t>
            </a:r>
            <a:r>
              <a:rPr sz="1400" spc="-10" dirty="0">
                <a:latin typeface="Arial"/>
                <a:cs typeface="Arial"/>
              </a:rPr>
              <a:t>Metro </a:t>
            </a:r>
            <a:r>
              <a:rPr sz="1400" spc="-70" dirty="0">
                <a:latin typeface="Arial"/>
                <a:cs typeface="Arial"/>
              </a:rPr>
              <a:t>Transit, </a:t>
            </a:r>
            <a:r>
              <a:rPr sz="1400" spc="-270" dirty="0">
                <a:latin typeface="Arial"/>
                <a:cs typeface="Arial"/>
              </a:rPr>
              <a:t>SE </a:t>
            </a:r>
            <a:r>
              <a:rPr sz="1400" spc="-65" dirty="0">
                <a:latin typeface="Arial"/>
                <a:cs typeface="Arial"/>
              </a:rPr>
              <a:t>Group,  </a:t>
            </a:r>
            <a:r>
              <a:rPr sz="1400" spc="-175" dirty="0">
                <a:latin typeface="Arial"/>
                <a:cs typeface="Arial"/>
              </a:rPr>
              <a:t>EDAW,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Seattle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2453741"/>
            <a:ext cx="2695968" cy="2906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654" y="2314130"/>
            <a:ext cx="5299710" cy="440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600" spc="-110" dirty="0">
                <a:latin typeface="Arial"/>
                <a:cs typeface="Arial"/>
              </a:rPr>
              <a:t>King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43585">
              <a:lnSpc>
                <a:spcPct val="100699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Working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65" dirty="0">
                <a:latin typeface="Arial"/>
                <a:cs typeface="Arial"/>
              </a:rPr>
              <a:t>developers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local  </a:t>
            </a:r>
            <a:r>
              <a:rPr sz="1400" spc="-60" dirty="0">
                <a:latin typeface="Arial"/>
                <a:cs typeface="Arial"/>
              </a:rPr>
              <a:t>governments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173990">
              <a:lnSpc>
                <a:spcPts val="1700"/>
              </a:lnSpc>
              <a:spcBef>
                <a:spcPts val="50"/>
              </a:spcBef>
            </a:pPr>
            <a:r>
              <a:rPr sz="1400" spc="-60" dirty="0">
                <a:latin typeface="Arial"/>
                <a:cs typeface="Arial"/>
              </a:rPr>
              <a:t>Development agreement </a:t>
            </a:r>
            <a:r>
              <a:rPr sz="1400" spc="-45" dirty="0">
                <a:latin typeface="Arial"/>
                <a:cs typeface="Arial"/>
              </a:rPr>
              <a:t>between </a:t>
            </a:r>
            <a:r>
              <a:rPr sz="1400" spc="-65" dirty="0">
                <a:latin typeface="Arial"/>
                <a:cs typeface="Arial"/>
              </a:rPr>
              <a:t>large </a:t>
            </a:r>
            <a:r>
              <a:rPr sz="1400" spc="-45" dirty="0">
                <a:latin typeface="Arial"/>
                <a:cs typeface="Arial"/>
              </a:rPr>
              <a:t>landowner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0" dirty="0">
                <a:latin typeface="Arial"/>
                <a:cs typeface="Arial"/>
              </a:rPr>
              <a:t>Tukwila  </a:t>
            </a:r>
            <a:r>
              <a:rPr sz="1400" spc="-110" dirty="0">
                <a:latin typeface="Arial"/>
                <a:cs typeface="Arial"/>
              </a:rPr>
              <a:t>(Segale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project)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166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65" dirty="0">
                <a:latin typeface="Arial"/>
                <a:cs typeface="Arial"/>
              </a:rPr>
              <a:t>MSRED, </a:t>
            </a:r>
            <a:r>
              <a:rPr sz="1400" spc="-70" dirty="0">
                <a:latin typeface="Arial"/>
                <a:cs typeface="Arial"/>
              </a:rPr>
              <a:t>MIT; </a:t>
            </a:r>
            <a:r>
              <a:rPr sz="1400" spc="-130" dirty="0">
                <a:latin typeface="Arial"/>
                <a:cs typeface="Arial"/>
              </a:rPr>
              <a:t>MUP, </a:t>
            </a:r>
            <a:r>
              <a:rPr sz="1400" spc="-125" dirty="0">
                <a:latin typeface="Arial"/>
                <a:cs typeface="Arial"/>
              </a:rPr>
              <a:t>Cal </a:t>
            </a:r>
            <a:r>
              <a:rPr sz="1400" spc="-75" dirty="0">
                <a:latin typeface="Arial"/>
                <a:cs typeface="Arial"/>
              </a:rPr>
              <a:t>State </a:t>
            </a:r>
            <a:r>
              <a:rPr sz="1400" spc="-150" dirty="0">
                <a:latin typeface="Arial"/>
                <a:cs typeface="Arial"/>
              </a:rPr>
              <a:t>San </a:t>
            </a:r>
            <a:r>
              <a:rPr sz="1400" spc="-110" dirty="0">
                <a:latin typeface="Arial"/>
                <a:cs typeface="Arial"/>
              </a:rPr>
              <a:t>Jose;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35" dirty="0">
                <a:latin typeface="Arial"/>
                <a:cs typeface="Arial"/>
              </a:rPr>
              <a:t>Gov’t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65" dirty="0">
                <a:latin typeface="Arial"/>
                <a:cs typeface="Arial"/>
              </a:rPr>
              <a:t>Journalism,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Redlands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40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45" dirty="0">
                <a:latin typeface="Arial"/>
                <a:cs typeface="Arial"/>
              </a:rPr>
              <a:t>wanted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45" dirty="0">
                <a:latin typeface="Arial"/>
                <a:cs typeface="Arial"/>
              </a:rPr>
              <a:t>know </a:t>
            </a:r>
            <a:r>
              <a:rPr sz="1400" spc="-35" dirty="0">
                <a:latin typeface="Arial"/>
                <a:cs typeface="Arial"/>
              </a:rPr>
              <a:t>how</a:t>
            </a:r>
            <a:r>
              <a:rPr sz="1400" spc="-29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cities </a:t>
            </a:r>
            <a:r>
              <a:rPr sz="1400" spc="-95" dirty="0">
                <a:latin typeface="Arial"/>
                <a:cs typeface="Arial"/>
              </a:rPr>
              <a:t>came </a:t>
            </a:r>
            <a:r>
              <a:rPr sz="1400" spc="-40" dirty="0">
                <a:latin typeface="Arial"/>
                <a:cs typeface="Arial"/>
              </a:rPr>
              <a:t>about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43840">
              <a:lnSpc>
                <a:spcPct val="993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20" dirty="0">
                <a:latin typeface="Arial"/>
                <a:cs typeface="Arial"/>
              </a:rPr>
              <a:t>My </a:t>
            </a:r>
            <a:r>
              <a:rPr sz="1400" spc="-30" dirty="0">
                <a:latin typeface="Arial"/>
                <a:cs typeface="Arial"/>
              </a:rPr>
              <a:t>own </a:t>
            </a:r>
            <a:r>
              <a:rPr sz="1400" spc="-50" dirty="0">
                <a:latin typeface="Arial"/>
                <a:cs typeface="Arial"/>
              </a:rPr>
              <a:t>consulting </a:t>
            </a:r>
            <a:r>
              <a:rPr sz="1400" dirty="0">
                <a:latin typeface="Arial"/>
                <a:cs typeface="Arial"/>
              </a:rPr>
              <a:t>firm;</a:t>
            </a:r>
            <a:r>
              <a:rPr sz="1400" spc="-29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Digital  </a:t>
            </a:r>
            <a:r>
              <a:rPr sz="1400" spc="-60" dirty="0">
                <a:latin typeface="Arial"/>
                <a:cs typeface="Arial"/>
              </a:rPr>
              <a:t>Equipment </a:t>
            </a:r>
            <a:r>
              <a:rPr sz="1400" spc="-45" dirty="0">
                <a:latin typeface="Arial"/>
                <a:cs typeface="Arial"/>
              </a:rPr>
              <a:t>Corporation; </a:t>
            </a:r>
            <a:r>
              <a:rPr sz="1400" spc="-60" dirty="0">
                <a:latin typeface="Arial"/>
                <a:cs typeface="Arial"/>
              </a:rPr>
              <a:t>Quadrant </a:t>
            </a:r>
            <a:r>
              <a:rPr sz="1400" spc="-45" dirty="0">
                <a:latin typeface="Arial"/>
                <a:cs typeface="Arial"/>
              </a:rPr>
              <a:t>Corporation;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35" dirty="0">
                <a:latin typeface="Arial"/>
                <a:cs typeface="Arial"/>
              </a:rPr>
              <a:t>Bothell; </a:t>
            </a:r>
            <a:r>
              <a:rPr sz="1400" spc="-75" dirty="0">
                <a:latin typeface="Arial"/>
                <a:cs typeface="Arial"/>
              </a:rPr>
              <a:t>Triad  </a:t>
            </a:r>
            <a:r>
              <a:rPr sz="1400" spc="-90" dirty="0">
                <a:latin typeface="Arial"/>
                <a:cs typeface="Arial"/>
              </a:rPr>
              <a:t>Associates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736" y="1734312"/>
            <a:ext cx="1904999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543800"/>
          </a:xfrm>
          <a:custGeom>
            <a:avLst/>
            <a:gdLst/>
            <a:ahLst/>
            <a:cxnLst/>
            <a:rect l="l" t="t" r="r" b="b"/>
            <a:pathLst>
              <a:path w="1541779" h="7543800">
                <a:moveTo>
                  <a:pt x="0" y="7543800"/>
                </a:moveTo>
                <a:lnTo>
                  <a:pt x="1541767" y="7543800"/>
                </a:lnTo>
                <a:lnTo>
                  <a:pt x="1541767" y="0"/>
                </a:lnTo>
                <a:lnTo>
                  <a:pt x="0" y="0"/>
                </a:lnTo>
                <a:lnTo>
                  <a:pt x="0" y="75438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840486"/>
            <a:ext cx="4133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Lisa </a:t>
            </a:r>
            <a:r>
              <a:rPr spc="-60" dirty="0"/>
              <a:t>Verner,</a:t>
            </a:r>
            <a:r>
              <a:rPr spc="-235" dirty="0"/>
              <a:t> </a:t>
            </a:r>
            <a:r>
              <a:rPr spc="-60" dirty="0"/>
              <a:t>FAICP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5865875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2131" y="2301239"/>
            <a:ext cx="1999487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598" y="2317179"/>
            <a:ext cx="5175885" cy="3775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40" dirty="0">
                <a:latin typeface="Arial"/>
                <a:cs typeface="Arial"/>
              </a:rPr>
              <a:t>Part-time </a:t>
            </a:r>
            <a:r>
              <a:rPr sz="1400" spc="-20" dirty="0">
                <a:latin typeface="Arial"/>
                <a:cs typeface="Arial"/>
              </a:rPr>
              <a:t>at </a:t>
            </a:r>
            <a:r>
              <a:rPr sz="1400" spc="-190" dirty="0">
                <a:latin typeface="Arial"/>
                <a:cs typeface="Arial"/>
              </a:rPr>
              <a:t>BHC </a:t>
            </a:r>
            <a:r>
              <a:rPr sz="1400" spc="-65" dirty="0">
                <a:latin typeface="Arial"/>
                <a:cs typeface="Arial"/>
              </a:rPr>
              <a:t>Consultants,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220" dirty="0">
                <a:latin typeface="Arial"/>
                <a:cs typeface="Arial"/>
              </a:rPr>
              <a:t>LLC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7279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80" dirty="0">
                <a:latin typeface="Arial"/>
                <a:cs typeface="Arial"/>
              </a:rPr>
              <a:t>Comprehensive </a:t>
            </a:r>
            <a:r>
              <a:rPr sz="1400" spc="-70" dirty="0">
                <a:latin typeface="Arial"/>
                <a:cs typeface="Arial"/>
              </a:rPr>
              <a:t>plans, </a:t>
            </a:r>
            <a:r>
              <a:rPr sz="1400" spc="-65" dirty="0">
                <a:latin typeface="Arial"/>
                <a:cs typeface="Arial"/>
              </a:rPr>
              <a:t>economic  </a:t>
            </a:r>
            <a:r>
              <a:rPr sz="1400" spc="-50" dirty="0">
                <a:latin typeface="Arial"/>
                <a:cs typeface="Arial"/>
              </a:rPr>
              <a:t>development, </a:t>
            </a:r>
            <a:r>
              <a:rPr sz="1400" spc="-30" dirty="0">
                <a:latin typeface="Arial"/>
                <a:cs typeface="Arial"/>
              </a:rPr>
              <a:t>implementation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85750">
              <a:lnSpc>
                <a:spcPct val="100000"/>
              </a:lnSpc>
            </a:pPr>
            <a:r>
              <a:rPr sz="1600" b="1" spc="-160" dirty="0">
                <a:latin typeface="Arial"/>
                <a:cs typeface="Arial"/>
              </a:rPr>
              <a:t>MOST </a:t>
            </a:r>
            <a:r>
              <a:rPr sz="1600" b="1" spc="-190" dirty="0">
                <a:latin typeface="Arial"/>
                <a:cs typeface="Arial"/>
              </a:rPr>
              <a:t>INTERESTING </a:t>
            </a:r>
            <a:r>
              <a:rPr sz="1600" b="1" spc="-265" dirty="0">
                <a:latin typeface="Arial"/>
                <a:cs typeface="Arial"/>
              </a:rPr>
              <a:t>JOB </a:t>
            </a:r>
            <a:r>
              <a:rPr sz="1600" b="1" spc="-254" dirty="0">
                <a:latin typeface="Arial"/>
                <a:cs typeface="Arial"/>
              </a:rPr>
              <a:t>AS </a:t>
            </a:r>
            <a:r>
              <a:rPr sz="1600" b="1" spc="-190" dirty="0">
                <a:latin typeface="Arial"/>
                <a:cs typeface="Arial"/>
              </a:rPr>
              <a:t>A </a:t>
            </a:r>
            <a:r>
              <a:rPr sz="1600" b="1" spc="-210" dirty="0">
                <a:latin typeface="Arial"/>
                <a:cs typeface="Arial"/>
              </a:rPr>
              <a:t>PLANNER </a:t>
            </a:r>
            <a:r>
              <a:rPr sz="1600" b="1" spc="235" dirty="0">
                <a:latin typeface="Arial"/>
                <a:cs typeface="Arial"/>
              </a:rPr>
              <a:t>/ </a:t>
            </a:r>
            <a:r>
              <a:rPr sz="1400" spc="-60" dirty="0">
                <a:latin typeface="Arial"/>
                <a:cs typeface="Arial"/>
              </a:rPr>
              <a:t>Statewide </a:t>
            </a:r>
            <a:r>
              <a:rPr sz="1400" spc="-55" dirty="0">
                <a:latin typeface="Arial"/>
                <a:cs typeface="Arial"/>
              </a:rPr>
              <a:t>study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65" dirty="0">
                <a:latin typeface="Arial"/>
                <a:cs typeface="Arial"/>
              </a:rPr>
              <a:t>housing </a:t>
            </a:r>
            <a:r>
              <a:rPr sz="1400" spc="-85" dirty="0">
                <a:latin typeface="Arial"/>
                <a:cs typeface="Arial"/>
              </a:rPr>
              <a:t>needs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90" dirty="0">
                <a:latin typeface="Arial"/>
                <a:cs typeface="Arial"/>
              </a:rPr>
              <a:t>Alaskan </a:t>
            </a:r>
            <a:r>
              <a:rPr sz="1400" spc="-50" dirty="0">
                <a:latin typeface="Arial"/>
                <a:cs typeface="Arial"/>
              </a:rPr>
              <a:t>Native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peoples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55" dirty="0">
                <a:latin typeface="Arial"/>
                <a:cs typeface="Arial"/>
              </a:rPr>
              <a:t>WHY </a:t>
            </a:r>
            <a:r>
              <a:rPr sz="1600" b="1" spc="-20" dirty="0">
                <a:latin typeface="Arial"/>
                <a:cs typeface="Arial"/>
              </a:rPr>
              <a:t>I </a:t>
            </a:r>
            <a:r>
              <a:rPr sz="1600" b="1" spc="-250" dirty="0">
                <a:latin typeface="Arial"/>
                <a:cs typeface="Arial"/>
              </a:rPr>
              <a:t>CHOSE </a:t>
            </a:r>
            <a:r>
              <a:rPr sz="1600" b="1" spc="-165" dirty="0">
                <a:latin typeface="Arial"/>
                <a:cs typeface="Arial"/>
              </a:rPr>
              <a:t>PLANNING </a:t>
            </a:r>
            <a:r>
              <a:rPr sz="1600" b="1" spc="-254" dirty="0">
                <a:latin typeface="Arial"/>
                <a:cs typeface="Arial"/>
              </a:rPr>
              <a:t>AS </a:t>
            </a:r>
            <a:r>
              <a:rPr sz="1600" b="1" spc="-190" dirty="0">
                <a:latin typeface="Arial"/>
                <a:cs typeface="Arial"/>
              </a:rPr>
              <a:t>A </a:t>
            </a:r>
            <a:r>
              <a:rPr sz="1600" b="1" spc="-215" dirty="0">
                <a:latin typeface="Arial"/>
                <a:cs typeface="Arial"/>
              </a:rPr>
              <a:t>PROFESSION </a:t>
            </a:r>
            <a:r>
              <a:rPr sz="1600" b="1" spc="235" dirty="0">
                <a:latin typeface="Arial"/>
                <a:cs typeface="Arial"/>
              </a:rPr>
              <a:t>/ </a:t>
            </a:r>
            <a:r>
              <a:rPr sz="1400" spc="-90" dirty="0">
                <a:latin typeface="Arial"/>
                <a:cs typeface="Arial"/>
              </a:rPr>
              <a:t>Coming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from</a:t>
            </a:r>
            <a:endParaRPr sz="1400">
              <a:latin typeface="Arial"/>
              <a:cs typeface="Arial"/>
            </a:endParaRPr>
          </a:p>
          <a:p>
            <a:pPr marL="12700" marR="148590" indent="-635">
              <a:lnSpc>
                <a:spcPct val="100000"/>
              </a:lnSpc>
              <a:spcBef>
                <a:spcPts val="5"/>
              </a:spcBef>
            </a:pPr>
            <a:r>
              <a:rPr sz="1400" spc="-40" dirty="0">
                <a:latin typeface="Arial"/>
                <a:cs typeface="Arial"/>
              </a:rPr>
              <a:t>Architecture, I </a:t>
            </a:r>
            <a:r>
              <a:rPr sz="1400" spc="-95" dirty="0">
                <a:latin typeface="Arial"/>
                <a:cs typeface="Arial"/>
              </a:rPr>
              <a:t>was </a:t>
            </a:r>
            <a:r>
              <a:rPr sz="1400" spc="-40" dirty="0">
                <a:latin typeface="Arial"/>
                <a:cs typeface="Arial"/>
              </a:rPr>
              <a:t>interested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35" dirty="0">
                <a:latin typeface="Arial"/>
                <a:cs typeface="Arial"/>
              </a:rPr>
              <a:t>“pre-design” </a:t>
            </a:r>
            <a:r>
              <a:rPr sz="1400" spc="-70" dirty="0">
                <a:latin typeface="Arial"/>
                <a:cs typeface="Arial"/>
              </a:rPr>
              <a:t>decisions </a:t>
            </a:r>
            <a:r>
              <a:rPr sz="1400" spc="-35" dirty="0">
                <a:latin typeface="Arial"/>
                <a:cs typeface="Arial"/>
              </a:rPr>
              <a:t>about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site  </a:t>
            </a:r>
            <a:r>
              <a:rPr sz="1400" spc="-35" dirty="0">
                <a:latin typeface="Arial"/>
                <a:cs typeface="Arial"/>
              </a:rPr>
              <a:t>location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40" dirty="0">
                <a:latin typeface="Arial"/>
                <a:cs typeface="Arial"/>
              </a:rPr>
              <a:t>public </a:t>
            </a:r>
            <a:r>
              <a:rPr sz="1400" spc="-25" dirty="0">
                <a:latin typeface="Arial"/>
                <a:cs typeface="Arial"/>
              </a:rPr>
              <a:t>information,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45" dirty="0">
                <a:latin typeface="Arial"/>
                <a:cs typeface="Arial"/>
              </a:rPr>
              <a:t>(‘70), </a:t>
            </a:r>
            <a:r>
              <a:rPr sz="1400" spc="-50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85" dirty="0">
                <a:latin typeface="Arial"/>
                <a:cs typeface="Arial"/>
              </a:rPr>
              <a:t>Nebraska, </a:t>
            </a:r>
            <a:r>
              <a:rPr sz="1400" spc="-175" dirty="0">
                <a:latin typeface="Arial"/>
                <a:cs typeface="Arial"/>
              </a:rPr>
              <a:t>B </a:t>
            </a:r>
            <a:r>
              <a:rPr sz="1400" spc="-75" dirty="0">
                <a:latin typeface="Arial"/>
                <a:cs typeface="Arial"/>
              </a:rPr>
              <a:t>Arch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(‘66)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55" dirty="0">
                <a:latin typeface="Arial"/>
                <a:cs typeface="Arial"/>
              </a:rPr>
              <a:t>NBBJ, </a:t>
            </a:r>
            <a:r>
              <a:rPr sz="1400" spc="-145" dirty="0">
                <a:latin typeface="Arial"/>
                <a:cs typeface="Arial"/>
              </a:rPr>
              <a:t>DEA, </a:t>
            </a:r>
            <a:r>
              <a:rPr sz="1400" spc="-110" dirty="0">
                <a:latin typeface="Arial"/>
                <a:cs typeface="Arial"/>
              </a:rPr>
              <a:t>Leo </a:t>
            </a:r>
            <a:r>
              <a:rPr sz="1400" spc="-75" dirty="0">
                <a:latin typeface="Arial"/>
                <a:cs typeface="Arial"/>
              </a:rPr>
              <a:t>A. </a:t>
            </a:r>
            <a:r>
              <a:rPr sz="1400" spc="-80" dirty="0">
                <a:latin typeface="Arial"/>
                <a:cs typeface="Arial"/>
              </a:rPr>
              <a:t>Daly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Co.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1658112"/>
            <a:ext cx="1904999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654" y="2317179"/>
            <a:ext cx="5310505" cy="445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35" dirty="0">
                <a:latin typeface="Verdana"/>
                <a:cs typeface="Verdana"/>
              </a:rPr>
              <a:t>P</a:t>
            </a:r>
            <a:r>
              <a:rPr sz="1400" spc="-35" dirty="0">
                <a:latin typeface="Arial"/>
                <a:cs typeface="Arial"/>
              </a:rPr>
              <a:t>ublic </a:t>
            </a:r>
            <a:r>
              <a:rPr sz="1400" spc="-50" dirty="0">
                <a:latin typeface="Arial"/>
                <a:cs typeface="Arial"/>
              </a:rPr>
              <a:t>Health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65" dirty="0">
                <a:latin typeface="Arial"/>
                <a:cs typeface="Arial"/>
              </a:rPr>
              <a:t>Seattle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95" dirty="0">
                <a:latin typeface="Arial"/>
                <a:cs typeface="Arial"/>
              </a:rPr>
              <a:t>King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County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190500">
              <a:lnSpc>
                <a:spcPts val="167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Healthy </a:t>
            </a:r>
            <a:r>
              <a:rPr sz="1400" spc="-40" dirty="0">
                <a:latin typeface="Arial"/>
                <a:cs typeface="Arial"/>
              </a:rPr>
              <a:t>community </a:t>
            </a:r>
            <a:r>
              <a:rPr sz="1400" spc="-50" dirty="0">
                <a:latin typeface="Arial"/>
                <a:cs typeface="Arial"/>
              </a:rPr>
              <a:t>planning; </a:t>
            </a:r>
            <a:r>
              <a:rPr sz="1400" spc="-40" dirty="0">
                <a:latin typeface="Arial"/>
                <a:cs typeface="Arial"/>
              </a:rPr>
              <a:t>integrating  </a:t>
            </a:r>
            <a:r>
              <a:rPr sz="1400" spc="-35" dirty="0">
                <a:latin typeface="Arial"/>
                <a:cs typeface="Arial"/>
              </a:rPr>
              <a:t>health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30" dirty="0">
                <a:latin typeface="Arial"/>
                <a:cs typeface="Arial"/>
              </a:rPr>
              <a:t>equity </a:t>
            </a:r>
            <a:r>
              <a:rPr sz="1400" spc="-10" dirty="0">
                <a:latin typeface="Arial"/>
                <a:cs typeface="Arial"/>
              </a:rPr>
              <a:t>into </a:t>
            </a:r>
            <a:r>
              <a:rPr sz="1400" spc="-55" dirty="0">
                <a:latin typeface="Arial"/>
                <a:cs typeface="Arial"/>
              </a:rPr>
              <a:t>local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regional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45" dirty="0">
                <a:latin typeface="Arial"/>
                <a:cs typeface="Arial"/>
              </a:rPr>
              <a:t>projects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policies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60" dirty="0">
                <a:latin typeface="Arial"/>
                <a:cs typeface="Arial"/>
              </a:rPr>
              <a:t>MOST </a:t>
            </a:r>
            <a:r>
              <a:rPr sz="1600" b="1" spc="-190" dirty="0">
                <a:latin typeface="Arial"/>
                <a:cs typeface="Arial"/>
              </a:rPr>
              <a:t>INTERESTING </a:t>
            </a:r>
            <a:r>
              <a:rPr sz="1600" b="1" spc="-265" dirty="0">
                <a:latin typeface="Arial"/>
                <a:cs typeface="Arial"/>
              </a:rPr>
              <a:t>JOB </a:t>
            </a:r>
            <a:r>
              <a:rPr sz="1600" b="1" spc="-254" dirty="0">
                <a:latin typeface="Arial"/>
                <a:cs typeface="Arial"/>
              </a:rPr>
              <a:t>AS </a:t>
            </a:r>
            <a:r>
              <a:rPr sz="1600" b="1" spc="-190" dirty="0">
                <a:latin typeface="Arial"/>
                <a:cs typeface="Arial"/>
              </a:rPr>
              <a:t>A </a:t>
            </a:r>
            <a:r>
              <a:rPr sz="1600" b="1" spc="-210" dirty="0">
                <a:latin typeface="Arial"/>
                <a:cs typeface="Arial"/>
              </a:rPr>
              <a:t>PLANNER </a:t>
            </a:r>
            <a:r>
              <a:rPr sz="1600" b="1" spc="235" dirty="0">
                <a:latin typeface="Arial"/>
                <a:cs typeface="Arial"/>
              </a:rPr>
              <a:t>/ </a:t>
            </a:r>
            <a:r>
              <a:rPr sz="1400" spc="-110" dirty="0">
                <a:latin typeface="Arial"/>
                <a:cs typeface="Arial"/>
              </a:rPr>
              <a:t>Yesler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Terrace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70" dirty="0">
                <a:latin typeface="Arial"/>
                <a:cs typeface="Arial"/>
              </a:rPr>
              <a:t>Redevelopment </a:t>
            </a:r>
            <a:r>
              <a:rPr sz="1400" spc="-65" dirty="0">
                <a:latin typeface="Arial"/>
                <a:cs typeface="Arial"/>
              </a:rPr>
              <a:t>(Seattle </a:t>
            </a:r>
            <a:r>
              <a:rPr sz="1400" spc="-80" dirty="0">
                <a:latin typeface="Arial"/>
                <a:cs typeface="Arial"/>
              </a:rPr>
              <a:t>Housing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Authority)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5240" indent="-635">
              <a:lnSpc>
                <a:spcPct val="100499"/>
              </a:lnSpc>
            </a:pPr>
            <a:r>
              <a:rPr sz="1600" b="1" spc="-155" dirty="0">
                <a:latin typeface="Arial"/>
                <a:cs typeface="Arial"/>
              </a:rPr>
              <a:t>WHY </a:t>
            </a:r>
            <a:r>
              <a:rPr sz="1600" b="1" spc="-20" dirty="0">
                <a:latin typeface="Arial"/>
                <a:cs typeface="Arial"/>
              </a:rPr>
              <a:t>I </a:t>
            </a:r>
            <a:r>
              <a:rPr sz="1600" b="1" spc="-250" dirty="0">
                <a:latin typeface="Arial"/>
                <a:cs typeface="Arial"/>
              </a:rPr>
              <a:t>CHOSE </a:t>
            </a:r>
            <a:r>
              <a:rPr sz="1600" b="1" spc="-165" dirty="0">
                <a:latin typeface="Arial"/>
                <a:cs typeface="Arial"/>
              </a:rPr>
              <a:t>PLANNING </a:t>
            </a:r>
            <a:r>
              <a:rPr sz="1600" b="1" spc="-254" dirty="0">
                <a:latin typeface="Arial"/>
                <a:cs typeface="Arial"/>
              </a:rPr>
              <a:t>AS </a:t>
            </a:r>
            <a:r>
              <a:rPr sz="1600" b="1" spc="-190" dirty="0">
                <a:latin typeface="Arial"/>
                <a:cs typeface="Arial"/>
              </a:rPr>
              <a:t>A </a:t>
            </a:r>
            <a:r>
              <a:rPr sz="1600" b="1" spc="-215" dirty="0">
                <a:latin typeface="Arial"/>
                <a:cs typeface="Arial"/>
              </a:rPr>
              <a:t>PROFESSION </a:t>
            </a:r>
            <a:r>
              <a:rPr sz="1600" b="1" spc="235" dirty="0">
                <a:latin typeface="Arial"/>
                <a:cs typeface="Arial"/>
              </a:rPr>
              <a:t>/ </a:t>
            </a:r>
            <a:r>
              <a:rPr sz="1400" spc="-85" dirty="0">
                <a:latin typeface="Arial"/>
                <a:cs typeface="Arial"/>
              </a:rPr>
              <a:t>An </a:t>
            </a:r>
            <a:r>
              <a:rPr sz="1400" spc="-15" dirty="0">
                <a:latin typeface="Arial"/>
                <a:cs typeface="Arial"/>
              </a:rPr>
              <a:t>opportunity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45" dirty="0">
                <a:latin typeface="Arial"/>
                <a:cs typeface="Arial"/>
              </a:rPr>
              <a:t>influence </a:t>
            </a:r>
            <a:r>
              <a:rPr sz="1400" spc="-35" dirty="0">
                <a:latin typeface="Arial"/>
                <a:cs typeface="Arial"/>
              </a:rPr>
              <a:t>how </a:t>
            </a:r>
            <a:r>
              <a:rPr sz="1400" spc="-25" dirty="0">
                <a:latin typeface="Arial"/>
                <a:cs typeface="Arial"/>
              </a:rPr>
              <a:t>our </a:t>
            </a:r>
            <a:r>
              <a:rPr sz="1400" spc="-50" dirty="0">
                <a:latin typeface="Arial"/>
                <a:cs typeface="Arial"/>
              </a:rPr>
              <a:t>environments </a:t>
            </a:r>
            <a:r>
              <a:rPr sz="1400" spc="-95" dirty="0">
                <a:latin typeface="Arial"/>
                <a:cs typeface="Arial"/>
              </a:rPr>
              <a:t>can </a:t>
            </a:r>
            <a:r>
              <a:rPr sz="1400" spc="-35" dirty="0">
                <a:latin typeface="Arial"/>
                <a:cs typeface="Arial"/>
              </a:rPr>
              <a:t>support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45" dirty="0">
                <a:latin typeface="Arial"/>
                <a:cs typeface="Arial"/>
              </a:rPr>
              <a:t>healthy </a:t>
            </a:r>
            <a:r>
              <a:rPr sz="1400" spc="-30" dirty="0">
                <a:latin typeface="Arial"/>
                <a:cs typeface="Arial"/>
              </a:rPr>
              <a:t>quality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life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that  </a:t>
            </a:r>
            <a:r>
              <a:rPr sz="1400" spc="-25" dirty="0">
                <a:latin typeface="Arial"/>
                <a:cs typeface="Arial"/>
              </a:rPr>
              <a:t>our </a:t>
            </a:r>
            <a:r>
              <a:rPr sz="1400" spc="-60" dirty="0">
                <a:latin typeface="Arial"/>
                <a:cs typeface="Arial"/>
              </a:rPr>
              <a:t>residents </a:t>
            </a:r>
            <a:r>
              <a:rPr sz="1400" spc="-30" dirty="0">
                <a:latin typeface="Arial"/>
                <a:cs typeface="Arial"/>
              </a:rPr>
              <a:t>want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65" dirty="0">
                <a:latin typeface="Arial"/>
                <a:cs typeface="Arial"/>
              </a:rPr>
              <a:t>themselves, </a:t>
            </a:r>
            <a:r>
              <a:rPr sz="1400" spc="-5" dirty="0">
                <a:latin typeface="Arial"/>
                <a:cs typeface="Arial"/>
              </a:rPr>
              <a:t>their </a:t>
            </a:r>
            <a:r>
              <a:rPr sz="1400" spc="-45" dirty="0">
                <a:latin typeface="Arial"/>
                <a:cs typeface="Arial"/>
              </a:rPr>
              <a:t>families,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their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communities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60" dirty="0">
                <a:latin typeface="Arial"/>
                <a:cs typeface="Arial"/>
              </a:rPr>
              <a:t>BS;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MPH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572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YEARS PLANNING / </a:t>
            </a:r>
            <a:r>
              <a:rPr sz="1400" spc="-50" dirty="0">
                <a:latin typeface="Arial"/>
                <a:cs typeface="Arial"/>
              </a:rPr>
              <a:t>I’ve </a:t>
            </a:r>
            <a:r>
              <a:rPr sz="1400" spc="-70" dirty="0">
                <a:latin typeface="Arial"/>
                <a:cs typeface="Arial"/>
              </a:rPr>
              <a:t>been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235" dirty="0">
                <a:latin typeface="Arial"/>
                <a:cs typeface="Arial"/>
              </a:rPr>
              <a:t>PHSKC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70" dirty="0">
                <a:latin typeface="Arial"/>
                <a:cs typeface="Arial"/>
              </a:rPr>
              <a:t>15 </a:t>
            </a:r>
            <a:r>
              <a:rPr sz="1400" spc="-90" dirty="0">
                <a:latin typeface="Arial"/>
                <a:cs typeface="Arial"/>
              </a:rPr>
              <a:t>years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began 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70" dirty="0">
                <a:latin typeface="Arial"/>
                <a:cs typeface="Arial"/>
              </a:rPr>
              <a:t>focus </a:t>
            </a:r>
            <a:r>
              <a:rPr sz="1400" spc="-40" dirty="0">
                <a:latin typeface="Arial"/>
                <a:cs typeface="Arial"/>
              </a:rPr>
              <a:t>on </a:t>
            </a:r>
            <a:r>
              <a:rPr sz="1400" spc="-45" dirty="0">
                <a:latin typeface="Arial"/>
                <a:cs typeface="Arial"/>
              </a:rPr>
              <a:t>healthy </a:t>
            </a:r>
            <a:r>
              <a:rPr sz="1400" spc="-55" dirty="0">
                <a:latin typeface="Arial"/>
                <a:cs typeface="Arial"/>
              </a:rPr>
              <a:t>planning </a:t>
            </a:r>
            <a:r>
              <a:rPr sz="1400" spc="-50" dirty="0">
                <a:latin typeface="Arial"/>
                <a:cs typeface="Arial"/>
              </a:rPr>
              <a:t>approximately </a:t>
            </a:r>
            <a:r>
              <a:rPr sz="1400" spc="-70" dirty="0">
                <a:latin typeface="Arial"/>
                <a:cs typeface="Arial"/>
              </a:rPr>
              <a:t>10 </a:t>
            </a:r>
            <a:r>
              <a:rPr sz="1400" spc="-90" dirty="0">
                <a:latin typeface="Arial"/>
                <a:cs typeface="Arial"/>
              </a:rPr>
              <a:t>years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ago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997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80" dirty="0">
                <a:latin typeface="Arial"/>
                <a:cs typeface="Arial"/>
              </a:rPr>
              <a:t>Registered </a:t>
            </a:r>
            <a:r>
              <a:rPr sz="1400" spc="-25" dirty="0">
                <a:latin typeface="Arial"/>
                <a:cs typeface="Arial"/>
              </a:rPr>
              <a:t>Dietitian </a:t>
            </a:r>
            <a:r>
              <a:rPr sz="1400" spc="-60" dirty="0">
                <a:latin typeface="Arial"/>
                <a:cs typeface="Arial"/>
              </a:rPr>
              <a:t>(Presbyterian  </a:t>
            </a:r>
            <a:r>
              <a:rPr sz="1400" spc="-50" dirty="0">
                <a:latin typeface="Arial"/>
                <a:cs typeface="Arial"/>
              </a:rPr>
              <a:t>Hospital, </a:t>
            </a:r>
            <a:r>
              <a:rPr sz="1400" spc="-55" dirty="0">
                <a:latin typeface="Arial"/>
                <a:cs typeface="Arial"/>
              </a:rPr>
              <a:t>Albuquerque, </a:t>
            </a:r>
            <a:r>
              <a:rPr sz="1400" spc="-35" dirty="0">
                <a:latin typeface="Arial"/>
                <a:cs typeface="Arial"/>
              </a:rPr>
              <a:t>NM); </a:t>
            </a:r>
            <a:r>
              <a:rPr sz="1400" spc="-130" dirty="0">
                <a:latin typeface="Arial"/>
                <a:cs typeface="Arial"/>
              </a:rPr>
              <a:t>Peace </a:t>
            </a:r>
            <a:r>
              <a:rPr sz="1400" spc="-100" dirty="0">
                <a:latin typeface="Arial"/>
                <a:cs typeface="Arial"/>
              </a:rPr>
              <a:t>Corps </a:t>
            </a:r>
            <a:r>
              <a:rPr sz="1400" spc="-75" dirty="0">
                <a:latin typeface="Arial"/>
                <a:cs typeface="Arial"/>
              </a:rPr>
              <a:t>(Cote </a:t>
            </a:r>
            <a:r>
              <a:rPr sz="1400" spc="-45" dirty="0">
                <a:latin typeface="Arial"/>
                <a:cs typeface="Arial"/>
              </a:rPr>
              <a:t>D’Ivoire, Africa); </a:t>
            </a:r>
            <a:r>
              <a:rPr sz="1400" spc="-80" dirty="0">
                <a:latin typeface="Arial"/>
                <a:cs typeface="Arial"/>
              </a:rPr>
              <a:t>Program  </a:t>
            </a:r>
            <a:r>
              <a:rPr sz="1400" spc="-65" dirty="0">
                <a:latin typeface="Arial"/>
                <a:cs typeface="Arial"/>
              </a:rPr>
              <a:t>Manager </a:t>
            </a:r>
            <a:r>
              <a:rPr sz="1400" spc="-180" dirty="0">
                <a:latin typeface="Arial"/>
                <a:cs typeface="Arial"/>
              </a:rPr>
              <a:t>(PHSKC, </a:t>
            </a:r>
            <a:r>
              <a:rPr sz="1400" spc="-60" dirty="0">
                <a:latin typeface="Arial"/>
                <a:cs typeface="Arial"/>
              </a:rPr>
              <a:t>Seattle,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WA)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816673"/>
            <a:ext cx="2422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Julie</a:t>
            </a:r>
            <a:r>
              <a:rPr spc="-155" dirty="0"/>
              <a:t> </a:t>
            </a:r>
            <a:r>
              <a:rPr spc="-50" dirty="0"/>
              <a:t>West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4433315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5180" y="2305812"/>
            <a:ext cx="1953767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317490" cy="4176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95" dirty="0">
                <a:latin typeface="Arial"/>
                <a:cs typeface="Arial"/>
              </a:rPr>
              <a:t>King </a:t>
            </a:r>
            <a:r>
              <a:rPr sz="1400" spc="-80" dirty="0">
                <a:latin typeface="Arial"/>
                <a:cs typeface="Arial"/>
              </a:rPr>
              <a:t>County, </a:t>
            </a:r>
            <a:r>
              <a:rPr sz="1400" spc="-75" dirty="0">
                <a:latin typeface="Arial"/>
                <a:cs typeface="Arial"/>
              </a:rPr>
              <a:t>Senior Policy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Analyst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90575" indent="-63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85" dirty="0">
                <a:latin typeface="Arial"/>
                <a:cs typeface="Arial"/>
              </a:rPr>
              <a:t>Regional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65" dirty="0">
                <a:latin typeface="Arial"/>
                <a:cs typeface="Arial"/>
              </a:rPr>
              <a:t>long-range </a:t>
            </a:r>
            <a:r>
              <a:rPr sz="1400" spc="-50" dirty="0">
                <a:latin typeface="Arial"/>
                <a:cs typeface="Arial"/>
              </a:rPr>
              <a:t>planning;  </a:t>
            </a:r>
            <a:r>
              <a:rPr sz="1400" spc="-70" dirty="0">
                <a:latin typeface="Arial"/>
                <a:cs typeface="Arial"/>
              </a:rPr>
              <a:t>annexations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95" dirty="0">
                <a:latin typeface="Arial"/>
                <a:cs typeface="Arial"/>
              </a:rPr>
              <a:t>Reducing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5" dirty="0">
                <a:latin typeface="Arial"/>
                <a:cs typeface="Arial"/>
              </a:rPr>
              <a:t>growth </a:t>
            </a:r>
            <a:r>
              <a:rPr sz="1400" spc="-60" dirty="0">
                <a:latin typeface="Arial"/>
                <a:cs typeface="Arial"/>
              </a:rPr>
              <a:t>rates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30" dirty="0">
                <a:latin typeface="Arial"/>
                <a:cs typeface="Arial"/>
              </a:rPr>
              <a:t>rural </a:t>
            </a:r>
            <a:r>
              <a:rPr sz="1400" spc="-80" dirty="0">
                <a:latin typeface="Arial"/>
                <a:cs typeface="Arial"/>
              </a:rPr>
              <a:t>area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95" dirty="0">
                <a:latin typeface="Arial"/>
                <a:cs typeface="Arial"/>
              </a:rPr>
              <a:t>less </a:t>
            </a:r>
            <a:r>
              <a:rPr sz="1400" spc="-35" dirty="0">
                <a:latin typeface="Arial"/>
                <a:cs typeface="Arial"/>
              </a:rPr>
              <a:t>than </a:t>
            </a:r>
            <a:r>
              <a:rPr sz="1400" spc="-160" dirty="0">
                <a:latin typeface="Arial"/>
                <a:cs typeface="Arial"/>
              </a:rPr>
              <a:t>2%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total </a:t>
            </a:r>
            <a:r>
              <a:rPr sz="1400" spc="-45" dirty="0">
                <a:latin typeface="Arial"/>
                <a:cs typeface="Arial"/>
              </a:rPr>
              <a:t>county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growth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80" dirty="0">
                <a:latin typeface="Arial"/>
                <a:cs typeface="Arial"/>
              </a:rPr>
              <a:t>MUP;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25+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9"/>
              </a:lnSpc>
            </a:pPr>
            <a:r>
              <a:rPr sz="1400" spc="-170" dirty="0">
                <a:latin typeface="Arial"/>
                <a:cs typeface="Arial"/>
              </a:rPr>
              <a:t>To </a:t>
            </a:r>
            <a:r>
              <a:rPr sz="1400" spc="-90" dirty="0">
                <a:latin typeface="Arial"/>
                <a:cs typeface="Arial"/>
              </a:rPr>
              <a:t>shape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improve </a:t>
            </a:r>
            <a:r>
              <a:rPr sz="1400" spc="-70" dirty="0">
                <a:latin typeface="Arial"/>
                <a:cs typeface="Arial"/>
              </a:rPr>
              <a:t>my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surroundings.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95" dirty="0">
                <a:latin typeface="Arial"/>
                <a:cs typeface="Arial"/>
              </a:rPr>
              <a:t>King </a:t>
            </a:r>
            <a:r>
              <a:rPr sz="1400" spc="-70" dirty="0">
                <a:latin typeface="Arial"/>
                <a:cs typeface="Arial"/>
              </a:rPr>
              <a:t>County </a:t>
            </a:r>
            <a:r>
              <a:rPr sz="1400" spc="-80" dirty="0">
                <a:latin typeface="Arial"/>
                <a:cs typeface="Arial"/>
              </a:rPr>
              <a:t>since </a:t>
            </a:r>
            <a:r>
              <a:rPr sz="1400" spc="-75" dirty="0">
                <a:latin typeface="Arial"/>
                <a:cs typeface="Arial"/>
              </a:rPr>
              <a:t>1989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50" dirty="0">
                <a:latin typeface="Arial"/>
                <a:cs typeface="Arial"/>
              </a:rPr>
              <a:t>including  </a:t>
            </a:r>
            <a:r>
              <a:rPr sz="1400" spc="-70" dirty="0">
                <a:latin typeface="Arial"/>
                <a:cs typeface="Arial"/>
              </a:rPr>
              <a:t>service </a:t>
            </a:r>
            <a:r>
              <a:rPr sz="1400" spc="-135" dirty="0">
                <a:latin typeface="Arial"/>
                <a:cs typeface="Arial"/>
              </a:rPr>
              <a:t>as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50" dirty="0">
                <a:latin typeface="Arial"/>
                <a:cs typeface="Arial"/>
              </a:rPr>
              <a:t>land </a:t>
            </a:r>
            <a:r>
              <a:rPr sz="1400" spc="-95" dirty="0">
                <a:latin typeface="Arial"/>
                <a:cs typeface="Arial"/>
              </a:rPr>
              <a:t>use </a:t>
            </a:r>
            <a:r>
              <a:rPr sz="1400" spc="-55" dirty="0">
                <a:latin typeface="Arial"/>
                <a:cs typeface="Arial"/>
              </a:rPr>
              <a:t>advisor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95" dirty="0">
                <a:latin typeface="Arial"/>
                <a:cs typeface="Arial"/>
              </a:rPr>
              <a:t>King </a:t>
            </a:r>
            <a:r>
              <a:rPr sz="1400" spc="-70" dirty="0">
                <a:latin typeface="Arial"/>
                <a:cs typeface="Arial"/>
              </a:rPr>
              <a:t>County </a:t>
            </a:r>
            <a:r>
              <a:rPr sz="1400" spc="-80" dirty="0">
                <a:latin typeface="Arial"/>
                <a:cs typeface="Arial"/>
              </a:rPr>
              <a:t>Executive </a:t>
            </a:r>
            <a:r>
              <a:rPr sz="1400" spc="-120" dirty="0">
                <a:latin typeface="Arial"/>
                <a:cs typeface="Arial"/>
              </a:rPr>
              <a:t>Ron </a:t>
            </a:r>
            <a:r>
              <a:rPr sz="1400" spc="-125" dirty="0">
                <a:latin typeface="Arial"/>
                <a:cs typeface="Arial"/>
              </a:rPr>
              <a:t>Sims </a:t>
            </a:r>
            <a:r>
              <a:rPr sz="1400" spc="-5" dirty="0">
                <a:latin typeface="Arial"/>
                <a:cs typeface="Arial"/>
              </a:rPr>
              <a:t>for  </a:t>
            </a:r>
            <a:r>
              <a:rPr sz="1400" spc="-95" dirty="0">
                <a:latin typeface="Arial"/>
                <a:cs typeface="Arial"/>
              </a:rPr>
              <a:t>seven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years.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351" y="2125091"/>
            <a:ext cx="5300345" cy="48425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41605">
              <a:lnSpc>
                <a:spcPct val="101499"/>
              </a:lnSpc>
              <a:spcBef>
                <a:spcPts val="7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90" dirty="0">
                <a:latin typeface="Arial"/>
                <a:cs typeface="Arial"/>
              </a:rPr>
              <a:t>Design </a:t>
            </a:r>
            <a:r>
              <a:rPr sz="1400" spc="15" dirty="0">
                <a:latin typeface="Arial"/>
                <a:cs typeface="Arial"/>
              </a:rPr>
              <a:t>&amp;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20" dirty="0">
                <a:latin typeface="Arial"/>
                <a:cs typeface="Arial"/>
              </a:rPr>
              <a:t>Affiliate </a:t>
            </a:r>
            <a:r>
              <a:rPr sz="1400" spc="-65" dirty="0">
                <a:latin typeface="Arial"/>
                <a:cs typeface="Arial"/>
              </a:rPr>
              <a:t>Faculty; </a:t>
            </a:r>
            <a:r>
              <a:rPr sz="1400" spc="-70" dirty="0">
                <a:latin typeface="Arial"/>
                <a:cs typeface="Arial"/>
              </a:rPr>
              <a:t>Curry  </a:t>
            </a:r>
            <a:r>
              <a:rPr sz="1400" spc="-65" dirty="0">
                <a:latin typeface="Arial"/>
                <a:cs typeface="Arial"/>
              </a:rPr>
              <a:t>Consulting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44805">
              <a:lnSpc>
                <a:spcPct val="100699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55" dirty="0">
                <a:latin typeface="Arial"/>
                <a:cs typeface="Arial"/>
              </a:rPr>
              <a:t>civic </a:t>
            </a:r>
            <a:r>
              <a:rPr sz="1400" spc="-75" dirty="0">
                <a:latin typeface="Arial"/>
                <a:cs typeface="Arial"/>
              </a:rPr>
              <a:t>engagement,  </a:t>
            </a:r>
            <a:r>
              <a:rPr sz="1400" spc="-30" dirty="0">
                <a:latin typeface="Arial"/>
                <a:cs typeface="Arial"/>
              </a:rPr>
              <a:t>infrastructure </a:t>
            </a:r>
            <a:r>
              <a:rPr sz="1400" spc="-50" dirty="0">
                <a:latin typeface="Arial"/>
                <a:cs typeface="Arial"/>
              </a:rPr>
              <a:t>planning,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sustainability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62865">
              <a:lnSpc>
                <a:spcPct val="100699"/>
              </a:lnSpc>
              <a:spcBef>
                <a:spcPts val="10"/>
              </a:spcBef>
            </a:pP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50" dirty="0">
                <a:latin typeface="Arial"/>
                <a:cs typeface="Arial"/>
              </a:rPr>
              <a:t>visioning </a:t>
            </a:r>
            <a:r>
              <a:rPr sz="1400" spc="-45" dirty="0">
                <a:latin typeface="Arial"/>
                <a:cs typeface="Arial"/>
              </a:rPr>
              <a:t>projects </a:t>
            </a:r>
            <a:r>
              <a:rPr sz="1400" spc="-65" dirty="0">
                <a:latin typeface="Arial"/>
                <a:cs typeface="Arial"/>
              </a:rPr>
              <a:t>(e.g. </a:t>
            </a:r>
            <a:r>
              <a:rPr sz="1400" spc="-130" dirty="0">
                <a:latin typeface="Arial"/>
                <a:cs typeface="Arial"/>
              </a:rPr>
              <a:t>Lake </a:t>
            </a:r>
            <a:r>
              <a:rPr sz="1400" spc="-55" dirty="0">
                <a:latin typeface="Arial"/>
                <a:cs typeface="Arial"/>
              </a:rPr>
              <a:t>City); </a:t>
            </a:r>
            <a:r>
              <a:rPr sz="1400" spc="-70" dirty="0">
                <a:latin typeface="Arial"/>
                <a:cs typeface="Arial"/>
              </a:rPr>
              <a:t>achieving </a:t>
            </a:r>
            <a:r>
              <a:rPr sz="1400" spc="-40" dirty="0">
                <a:latin typeface="Arial"/>
                <a:cs typeface="Arial"/>
              </a:rPr>
              <a:t>community- </a:t>
            </a:r>
            <a:r>
              <a:rPr sz="1400" spc="-25" dirty="0">
                <a:latin typeface="Arial"/>
                <a:cs typeface="Arial"/>
              </a:rPr>
              <a:t>city  </a:t>
            </a:r>
            <a:r>
              <a:rPr sz="1400" spc="-65" dirty="0">
                <a:latin typeface="Arial"/>
                <a:cs typeface="Arial"/>
              </a:rPr>
              <a:t>(and </a:t>
            </a:r>
            <a:r>
              <a:rPr sz="1400" spc="-15" dirty="0">
                <a:latin typeface="Arial"/>
                <a:cs typeface="Arial"/>
              </a:rPr>
              <a:t>often </a:t>
            </a:r>
            <a:r>
              <a:rPr sz="1400" spc="-40" dirty="0">
                <a:latin typeface="Arial"/>
                <a:cs typeface="Arial"/>
              </a:rPr>
              <a:t>student)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partnerships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9243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80" dirty="0">
                <a:latin typeface="Arial"/>
                <a:cs typeface="Arial"/>
              </a:rPr>
              <a:t>MUP; </a:t>
            </a:r>
            <a:r>
              <a:rPr sz="1400" spc="-60" dirty="0">
                <a:latin typeface="Arial"/>
                <a:cs typeface="Arial"/>
              </a:rPr>
              <a:t>Indiana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100" dirty="0">
                <a:latin typeface="Arial"/>
                <a:cs typeface="Arial"/>
              </a:rPr>
              <a:t>Spanish </a:t>
            </a:r>
            <a:r>
              <a:rPr sz="1400" spc="-75" dirty="0">
                <a:latin typeface="Arial"/>
                <a:cs typeface="Arial"/>
              </a:rPr>
              <a:t>and  </a:t>
            </a:r>
            <a:r>
              <a:rPr sz="1400" spc="-45" dirty="0">
                <a:latin typeface="Arial"/>
                <a:cs typeface="Arial"/>
              </a:rPr>
              <a:t>Political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Science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30+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699"/>
              </a:lnSpc>
              <a:spcBef>
                <a:spcPts val="10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45" dirty="0">
                <a:latin typeface="Arial"/>
                <a:cs typeface="Arial"/>
              </a:rPr>
              <a:t>strongly </a:t>
            </a:r>
            <a:r>
              <a:rPr sz="1400" spc="-55" dirty="0">
                <a:latin typeface="Arial"/>
                <a:cs typeface="Arial"/>
              </a:rPr>
              <a:t>believe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35" dirty="0">
                <a:latin typeface="Arial"/>
                <a:cs typeface="Arial"/>
              </a:rPr>
              <a:t>politics,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people </a:t>
            </a:r>
            <a:r>
              <a:rPr sz="1400" spc="-65" dirty="0">
                <a:latin typeface="Arial"/>
                <a:cs typeface="Arial"/>
              </a:rPr>
              <a:t>are </a:t>
            </a:r>
            <a:r>
              <a:rPr sz="1400" spc="-40" dirty="0">
                <a:latin typeface="Arial"/>
                <a:cs typeface="Arial"/>
              </a:rPr>
              <a:t>integral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55" dirty="0">
                <a:latin typeface="Arial"/>
                <a:cs typeface="Arial"/>
              </a:rPr>
              <a:t>creating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45" dirty="0">
                <a:latin typeface="Arial"/>
                <a:cs typeface="Arial"/>
              </a:rPr>
              <a:t>more </a:t>
            </a:r>
            <a:r>
              <a:rPr sz="1400" spc="-70" dirty="0">
                <a:latin typeface="Arial"/>
                <a:cs typeface="Arial"/>
              </a:rPr>
              <a:t>balanced, </a:t>
            </a:r>
            <a:r>
              <a:rPr sz="1400" spc="-65" dirty="0">
                <a:latin typeface="Arial"/>
                <a:cs typeface="Arial"/>
              </a:rPr>
              <a:t>sustainable </a:t>
            </a:r>
            <a:r>
              <a:rPr sz="1400" spc="-40" dirty="0">
                <a:latin typeface="Arial"/>
                <a:cs typeface="Arial"/>
              </a:rPr>
              <a:t>community </a:t>
            </a:r>
            <a:r>
              <a:rPr sz="1400" spc="-90" dirty="0">
                <a:latin typeface="Arial"/>
                <a:cs typeface="Arial"/>
              </a:rPr>
              <a:t>(The </a:t>
            </a:r>
            <a:r>
              <a:rPr sz="1400" spc="-70" dirty="0">
                <a:latin typeface="Arial"/>
                <a:cs typeface="Arial"/>
              </a:rPr>
              <a:t>3 </a:t>
            </a:r>
            <a:r>
              <a:rPr sz="1400" spc="-130" dirty="0">
                <a:latin typeface="Arial"/>
                <a:cs typeface="Arial"/>
              </a:rPr>
              <a:t>P’s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planning).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2069">
              <a:lnSpc>
                <a:spcPct val="997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Seattle, </a:t>
            </a:r>
            <a:r>
              <a:rPr sz="1400" spc="-75" dirty="0">
                <a:latin typeface="Arial"/>
                <a:cs typeface="Arial"/>
              </a:rPr>
              <a:t>Planning  </a:t>
            </a:r>
            <a:r>
              <a:rPr sz="1400" spc="-80" dirty="0">
                <a:latin typeface="Arial"/>
                <a:cs typeface="Arial"/>
              </a:rPr>
              <a:t>Commission </a:t>
            </a:r>
            <a:r>
              <a:rPr sz="1400" spc="-35" dirty="0">
                <a:latin typeface="Arial"/>
                <a:cs typeface="Arial"/>
              </a:rPr>
              <a:t>Director; </a:t>
            </a:r>
            <a:r>
              <a:rPr sz="1400" spc="-50" dirty="0">
                <a:latin typeface="Arial"/>
                <a:cs typeface="Arial"/>
              </a:rPr>
              <a:t>consulting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30" dirty="0">
                <a:latin typeface="Arial"/>
                <a:cs typeface="Arial"/>
              </a:rPr>
              <a:t>non-profits, </a:t>
            </a:r>
            <a:r>
              <a:rPr sz="1400" spc="-45" dirty="0">
                <a:latin typeface="Arial"/>
                <a:cs typeface="Arial"/>
              </a:rPr>
              <a:t>foundations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local  </a:t>
            </a:r>
            <a:r>
              <a:rPr sz="1400" spc="-50" dirty="0">
                <a:latin typeface="Arial"/>
                <a:cs typeface="Arial"/>
              </a:rPr>
              <a:t>government;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course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teaching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775" y="763523"/>
            <a:ext cx="4669535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3656" y="2301240"/>
            <a:ext cx="1937003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5241035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8654" y="2296858"/>
            <a:ext cx="5302885" cy="48983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257810">
              <a:lnSpc>
                <a:spcPts val="1480"/>
              </a:lnSpc>
              <a:spcBef>
                <a:spcPts val="320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105" dirty="0">
                <a:latin typeface="Arial"/>
                <a:cs typeface="Arial"/>
              </a:rPr>
              <a:t>The </a:t>
            </a:r>
            <a:r>
              <a:rPr sz="1400" spc="-80" dirty="0">
                <a:latin typeface="Arial"/>
                <a:cs typeface="Arial"/>
              </a:rPr>
              <a:t>Boeing </a:t>
            </a:r>
            <a:r>
              <a:rPr sz="1400" spc="-95" dirty="0">
                <a:latin typeface="Arial"/>
                <a:cs typeface="Arial"/>
              </a:rPr>
              <a:t>Company </a:t>
            </a:r>
            <a:r>
              <a:rPr sz="1400" spc="-90" dirty="0">
                <a:latin typeface="Arial"/>
                <a:cs typeface="Arial"/>
              </a:rPr>
              <a:t>(Land </a:t>
            </a:r>
            <a:r>
              <a:rPr sz="1400" spc="-120" dirty="0">
                <a:latin typeface="Arial"/>
                <a:cs typeface="Arial"/>
              </a:rPr>
              <a:t>Use </a:t>
            </a:r>
            <a:r>
              <a:rPr sz="1400" spc="-70" dirty="0">
                <a:latin typeface="Arial"/>
                <a:cs typeface="Arial"/>
              </a:rPr>
              <a:t>Planner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45" dirty="0">
                <a:latin typeface="Arial"/>
                <a:cs typeface="Arial"/>
              </a:rPr>
              <a:t>central  </a:t>
            </a:r>
            <a:r>
              <a:rPr sz="1400" spc="-85" dirty="0">
                <a:latin typeface="Arial"/>
                <a:cs typeface="Arial"/>
              </a:rPr>
              <a:t>Puget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Sound)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91000"/>
              </a:lnSpc>
              <a:tabLst>
                <a:tab pos="4616450" algn="l"/>
              </a:tabLst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75" dirty="0">
                <a:latin typeface="Arial"/>
                <a:cs typeface="Arial"/>
              </a:rPr>
              <a:t>Liaison </a:t>
            </a:r>
            <a:r>
              <a:rPr sz="1400" spc="-45" dirty="0">
                <a:latin typeface="Arial"/>
                <a:cs typeface="Arial"/>
              </a:rPr>
              <a:t>between </a:t>
            </a:r>
            <a:r>
              <a:rPr sz="1400" spc="-80" dirty="0">
                <a:latin typeface="Arial"/>
                <a:cs typeface="Arial"/>
              </a:rPr>
              <a:t>Boeing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local  governments’ </a:t>
            </a:r>
            <a:r>
              <a:rPr sz="1400" spc="-45" dirty="0">
                <a:latin typeface="Arial"/>
                <a:cs typeface="Arial"/>
              </a:rPr>
              <a:t>projects </a:t>
            </a:r>
            <a:r>
              <a:rPr sz="1400" spc="-65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planning </a:t>
            </a:r>
            <a:r>
              <a:rPr sz="1400" spc="-60" dirty="0">
                <a:latin typeface="Arial"/>
                <a:cs typeface="Arial"/>
              </a:rPr>
              <a:t>documents, </a:t>
            </a:r>
            <a:r>
              <a:rPr sz="1400" spc="-65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real </a:t>
            </a:r>
            <a:r>
              <a:rPr sz="1400" spc="-55" dirty="0">
                <a:latin typeface="Arial"/>
                <a:cs typeface="Arial"/>
              </a:rPr>
              <a:t>estate </a:t>
            </a:r>
            <a:r>
              <a:rPr sz="1400" spc="-45" dirty="0">
                <a:latin typeface="Arial"/>
                <a:cs typeface="Arial"/>
              </a:rPr>
              <a:t>items 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(</a:t>
            </a:r>
            <a:r>
              <a:rPr sz="1400" spc="-100" dirty="0">
                <a:latin typeface="Arial"/>
                <a:cs typeface="Arial"/>
              </a:rPr>
              <a:t>e</a:t>
            </a:r>
            <a:r>
              <a:rPr sz="1400" spc="-95" dirty="0">
                <a:latin typeface="Arial"/>
                <a:cs typeface="Arial"/>
              </a:rPr>
              <a:t>a</a:t>
            </a:r>
            <a:r>
              <a:rPr sz="1400" spc="-155" dirty="0">
                <a:latin typeface="Arial"/>
                <a:cs typeface="Arial"/>
              </a:rPr>
              <a:t>s</a:t>
            </a:r>
            <a:r>
              <a:rPr sz="1400" spc="-55" dirty="0">
                <a:latin typeface="Arial"/>
                <a:cs typeface="Arial"/>
              </a:rPr>
              <a:t>e</a:t>
            </a:r>
            <a:r>
              <a:rPr sz="1400" spc="-85" dirty="0">
                <a:latin typeface="Arial"/>
                <a:cs typeface="Arial"/>
              </a:rPr>
              <a:t>m</a:t>
            </a:r>
            <a:r>
              <a:rPr sz="1400" spc="-80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45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u</a:t>
            </a:r>
            <a:r>
              <a:rPr sz="1400" spc="-95" dirty="0">
                <a:latin typeface="Arial"/>
                <a:cs typeface="Arial"/>
              </a:rPr>
              <a:t>s</a:t>
            </a:r>
            <a:r>
              <a:rPr sz="1400" spc="-8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a</a:t>
            </a:r>
            <a:r>
              <a:rPr sz="1400" spc="-125" dirty="0">
                <a:latin typeface="Arial"/>
                <a:cs typeface="Arial"/>
              </a:rPr>
              <a:t>g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ee</a:t>
            </a:r>
            <a:r>
              <a:rPr sz="1400" spc="-100" dirty="0">
                <a:latin typeface="Arial"/>
                <a:cs typeface="Arial"/>
              </a:rPr>
              <a:t>m</a:t>
            </a:r>
            <a:r>
              <a:rPr sz="1400" spc="-7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45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e</a:t>
            </a:r>
            <a:r>
              <a:rPr sz="1400" spc="-25" dirty="0">
                <a:latin typeface="Arial"/>
                <a:cs typeface="Arial"/>
              </a:rPr>
              <a:t>t</a:t>
            </a:r>
            <a:r>
              <a:rPr sz="1400" spc="-30" dirty="0">
                <a:latin typeface="Arial"/>
                <a:cs typeface="Arial"/>
              </a:rPr>
              <a:t>c.</a:t>
            </a:r>
            <a:r>
              <a:rPr sz="1400" spc="-55" dirty="0">
                <a:latin typeface="Arial"/>
                <a:cs typeface="Arial"/>
              </a:rPr>
              <a:t>)</a:t>
            </a:r>
            <a:r>
              <a:rPr sz="1400" spc="-15" dirty="0">
                <a:latin typeface="Arial"/>
                <a:cs typeface="Arial"/>
              </a:rPr>
              <a:t>;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</a:t>
            </a:r>
            <a:r>
              <a:rPr sz="1400" spc="-55" dirty="0">
                <a:latin typeface="Arial"/>
                <a:cs typeface="Arial"/>
              </a:rPr>
              <a:t>p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s</a:t>
            </a:r>
            <a:r>
              <a:rPr sz="1400" spc="-30" dirty="0">
                <a:latin typeface="Arial"/>
                <a:cs typeface="Arial"/>
              </a:rPr>
              <a:t>t</a:t>
            </a:r>
            <a:r>
              <a:rPr sz="1400" spc="-4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70" dirty="0">
                <a:latin typeface="Arial"/>
                <a:cs typeface="Arial"/>
              </a:rPr>
              <a:t>C</a:t>
            </a:r>
            <a:r>
              <a:rPr sz="1400" spc="-40" dirty="0">
                <a:latin typeface="Arial"/>
                <a:cs typeface="Arial"/>
              </a:rPr>
              <a:t>ompr</a:t>
            </a:r>
            <a:r>
              <a:rPr sz="1400" spc="-90" dirty="0">
                <a:latin typeface="Arial"/>
                <a:cs typeface="Arial"/>
              </a:rPr>
              <a:t>e</a:t>
            </a:r>
            <a:r>
              <a:rPr sz="1400" spc="-75" dirty="0">
                <a:latin typeface="Arial"/>
                <a:cs typeface="Arial"/>
              </a:rPr>
              <a:t>h</a:t>
            </a:r>
            <a:r>
              <a:rPr sz="1400" spc="-60" dirty="0">
                <a:latin typeface="Arial"/>
                <a:cs typeface="Arial"/>
              </a:rPr>
              <a:t>e</a:t>
            </a:r>
            <a:r>
              <a:rPr sz="1400" spc="-114" dirty="0">
                <a:latin typeface="Arial"/>
                <a:cs typeface="Arial"/>
              </a:rPr>
              <a:t>n</a:t>
            </a:r>
            <a:r>
              <a:rPr sz="1400" spc="-95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85" dirty="0">
                <a:latin typeface="Arial"/>
                <a:cs typeface="Arial"/>
              </a:rPr>
              <a:t>ve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35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l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0" dirty="0">
                <a:latin typeface="Arial"/>
                <a:cs typeface="Arial"/>
              </a:rPr>
              <a:t>n</a:t>
            </a:r>
            <a:r>
              <a:rPr sz="1400" spc="-3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40" dirty="0">
                <a:latin typeface="Arial"/>
                <a:cs typeface="Arial"/>
              </a:rPr>
              <a:t>n</a:t>
            </a:r>
            <a:r>
              <a:rPr sz="1400" spc="-110" dirty="0">
                <a:latin typeface="Arial"/>
                <a:cs typeface="Arial"/>
              </a:rPr>
              <a:t>g</a:t>
            </a:r>
            <a:r>
              <a:rPr sz="1400" spc="-40" dirty="0">
                <a:latin typeface="Arial"/>
                <a:cs typeface="Arial"/>
              </a:rPr>
              <a:t>,  </a:t>
            </a:r>
            <a:r>
              <a:rPr sz="1400" spc="-35" dirty="0">
                <a:latin typeface="Arial"/>
                <a:cs typeface="Arial"/>
              </a:rPr>
              <a:t>health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built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environment.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 /</a:t>
            </a:r>
            <a:r>
              <a:rPr sz="1400" b="1" spc="-155" dirty="0">
                <a:latin typeface="Verdana"/>
                <a:cs typeface="Verdana"/>
              </a:rPr>
              <a:t> </a:t>
            </a:r>
            <a:r>
              <a:rPr sz="1400" spc="-125" dirty="0">
                <a:latin typeface="Arial"/>
                <a:cs typeface="Arial"/>
              </a:rPr>
              <a:t>Too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spc="-75" dirty="0">
                <a:latin typeface="Arial"/>
                <a:cs typeface="Arial"/>
              </a:rPr>
              <a:t>many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say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Lucida Grande"/>
                <a:cs typeface="Lucida Grande"/>
              </a:rPr>
              <a:t>–</a:t>
            </a:r>
            <a:r>
              <a:rPr sz="1400" spc="-10" dirty="0">
                <a:latin typeface="Lucida Grande"/>
                <a:cs typeface="Lucida Grande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ones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most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fun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thorny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ones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that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spc="-65" dirty="0">
                <a:latin typeface="Arial"/>
                <a:cs typeface="Arial"/>
              </a:rPr>
              <a:t>generate </a:t>
            </a:r>
            <a:r>
              <a:rPr sz="1400" spc="-50" dirty="0">
                <a:latin typeface="Arial"/>
                <a:cs typeface="Arial"/>
              </a:rPr>
              <a:t>strong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opinions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11809">
              <a:lnSpc>
                <a:spcPts val="149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95" dirty="0">
                <a:latin typeface="Arial"/>
                <a:cs typeface="Arial"/>
              </a:rPr>
              <a:t>UW </a:t>
            </a:r>
            <a:r>
              <a:rPr sz="1400" spc="-60" dirty="0">
                <a:latin typeface="Arial"/>
                <a:cs typeface="Arial"/>
              </a:rPr>
              <a:t>Masters </a:t>
            </a:r>
            <a:r>
              <a:rPr sz="1400" spc="-80" dirty="0">
                <a:latin typeface="Arial"/>
                <a:cs typeface="Arial"/>
              </a:rPr>
              <a:t>Program </a:t>
            </a:r>
            <a:r>
              <a:rPr sz="1400" spc="-65" dirty="0">
                <a:latin typeface="Arial"/>
                <a:cs typeface="Arial"/>
              </a:rPr>
              <a:t>(near-MUP), </a:t>
            </a:r>
            <a:r>
              <a:rPr sz="1400" spc="-55" dirty="0">
                <a:latin typeface="Arial"/>
                <a:cs typeface="Arial"/>
              </a:rPr>
              <a:t>Macalester  </a:t>
            </a:r>
            <a:r>
              <a:rPr sz="1400" spc="-80" dirty="0">
                <a:latin typeface="Arial"/>
                <a:cs typeface="Arial"/>
              </a:rPr>
              <a:t>College, </a:t>
            </a:r>
            <a:r>
              <a:rPr sz="1400" spc="-85" dirty="0">
                <a:latin typeface="Arial"/>
                <a:cs typeface="Arial"/>
              </a:rPr>
              <a:t>St. </a:t>
            </a:r>
            <a:r>
              <a:rPr sz="1400" spc="-90" dirty="0">
                <a:latin typeface="Arial"/>
                <a:cs typeface="Arial"/>
              </a:rPr>
              <a:t>Paul, </a:t>
            </a:r>
            <a:r>
              <a:rPr sz="1400" spc="-40" dirty="0">
                <a:latin typeface="Arial"/>
                <a:cs typeface="Arial"/>
              </a:rPr>
              <a:t>MN,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Geography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25+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259715">
              <a:lnSpc>
                <a:spcPts val="1540"/>
              </a:lnSpc>
              <a:spcBef>
                <a:spcPts val="90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95" dirty="0">
                <a:latin typeface="Arial"/>
                <a:cs typeface="Arial"/>
              </a:rPr>
              <a:t>was </a:t>
            </a:r>
            <a:r>
              <a:rPr sz="1400" spc="-110" dirty="0">
                <a:latin typeface="Arial"/>
                <a:cs typeface="Arial"/>
              </a:rPr>
              <a:t>a </a:t>
            </a:r>
            <a:r>
              <a:rPr sz="1400" spc="-80" dirty="0">
                <a:latin typeface="Arial"/>
                <a:cs typeface="Arial"/>
              </a:rPr>
              <a:t>geography </a:t>
            </a:r>
            <a:r>
              <a:rPr sz="1400" spc="-35" dirty="0">
                <a:latin typeface="Arial"/>
                <a:cs typeface="Arial"/>
              </a:rPr>
              <a:t>major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0" dirty="0">
                <a:latin typeface="Arial"/>
                <a:cs typeface="Arial"/>
              </a:rPr>
              <a:t>always </a:t>
            </a:r>
            <a:r>
              <a:rPr sz="1400" spc="-50" dirty="0">
                <a:latin typeface="Arial"/>
                <a:cs typeface="Arial"/>
              </a:rPr>
              <a:t>loved knowing why people </a:t>
            </a:r>
            <a:r>
              <a:rPr sz="1400" spc="-35" dirty="0">
                <a:latin typeface="Arial"/>
                <a:cs typeface="Arial"/>
              </a:rPr>
              <a:t>live  </a:t>
            </a:r>
            <a:r>
              <a:rPr sz="1400" spc="-50" dirty="0">
                <a:latin typeface="Arial"/>
                <a:cs typeface="Arial"/>
              </a:rPr>
              <a:t>where </a:t>
            </a:r>
            <a:r>
              <a:rPr sz="1400" spc="-35" dirty="0">
                <a:latin typeface="Arial"/>
                <a:cs typeface="Arial"/>
              </a:rPr>
              <a:t>they </a:t>
            </a:r>
            <a:r>
              <a:rPr sz="1400" spc="-45" dirty="0">
                <a:latin typeface="Arial"/>
                <a:cs typeface="Arial"/>
              </a:rPr>
              <a:t>do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25" dirty="0">
                <a:latin typeface="Arial"/>
                <a:cs typeface="Arial"/>
              </a:rPr>
              <a:t>what </a:t>
            </a:r>
            <a:r>
              <a:rPr sz="1400" spc="-95" dirty="0">
                <a:latin typeface="Arial"/>
                <a:cs typeface="Arial"/>
              </a:rPr>
              <a:t>was </a:t>
            </a:r>
            <a:r>
              <a:rPr sz="1400" spc="-75" dirty="0">
                <a:latin typeface="Arial"/>
                <a:cs typeface="Arial"/>
              </a:rPr>
              <a:t>special </a:t>
            </a:r>
            <a:r>
              <a:rPr sz="1400" spc="-35" dirty="0">
                <a:latin typeface="Arial"/>
                <a:cs typeface="Arial"/>
              </a:rPr>
              <a:t>about </a:t>
            </a:r>
            <a:r>
              <a:rPr sz="1400" spc="-50" dirty="0">
                <a:latin typeface="Arial"/>
                <a:cs typeface="Arial"/>
              </a:rPr>
              <a:t>those </a:t>
            </a:r>
            <a:r>
              <a:rPr sz="1400" spc="-80" dirty="0">
                <a:latin typeface="Arial"/>
                <a:cs typeface="Arial"/>
              </a:rPr>
              <a:t>places. </a:t>
            </a: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45" dirty="0">
                <a:latin typeface="Arial"/>
                <a:cs typeface="Arial"/>
              </a:rPr>
              <a:t>wanted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sz="1400" spc="-15" dirty="0">
                <a:latin typeface="Arial"/>
                <a:cs typeface="Arial"/>
              </a:rPr>
              <a:t>part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shaping </a:t>
            </a:r>
            <a:r>
              <a:rPr sz="1400" spc="-50" dirty="0">
                <a:latin typeface="Arial"/>
                <a:cs typeface="Arial"/>
              </a:rPr>
              <a:t>those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decisions.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478155">
              <a:lnSpc>
                <a:spcPts val="149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05" dirty="0">
                <a:latin typeface="Arial"/>
                <a:cs typeface="Arial"/>
              </a:rPr>
              <a:t>The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5" dirty="0">
                <a:latin typeface="Arial"/>
                <a:cs typeface="Arial"/>
              </a:rPr>
              <a:t>Puyallup;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private  </a:t>
            </a:r>
            <a:r>
              <a:rPr sz="1400" spc="-50" dirty="0">
                <a:latin typeface="Arial"/>
                <a:cs typeface="Arial"/>
              </a:rPr>
              <a:t>consulting;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Montana </a:t>
            </a:r>
            <a:r>
              <a:rPr sz="1400" spc="-55" dirty="0">
                <a:latin typeface="Arial"/>
                <a:cs typeface="Arial"/>
              </a:rPr>
              <a:t>local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government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8228" y="2301239"/>
            <a:ext cx="1962911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654" y="2317179"/>
            <a:ext cx="5304790" cy="4184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160" dirty="0">
                <a:latin typeface="Arial"/>
                <a:cs typeface="Arial"/>
              </a:rPr>
              <a:t>Sea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Grant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5" dirty="0">
                <a:latin typeface="Arial"/>
                <a:cs typeface="Arial"/>
              </a:rPr>
              <a:t>Shoreline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90" dirty="0">
                <a:latin typeface="Arial"/>
                <a:cs typeface="Arial"/>
              </a:rPr>
              <a:t>Coastal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Arial"/>
                <a:cs typeface="Arial"/>
              </a:rPr>
              <a:t>Currently </a:t>
            </a:r>
            <a:r>
              <a:rPr sz="1400" spc="-55" dirty="0">
                <a:latin typeface="Arial"/>
                <a:cs typeface="Arial"/>
              </a:rPr>
              <a:t>developing </a:t>
            </a:r>
            <a:r>
              <a:rPr sz="1400" spc="-215" dirty="0">
                <a:latin typeface="Arial"/>
                <a:cs typeface="Arial"/>
              </a:rPr>
              <a:t>LEED </a:t>
            </a:r>
            <a:r>
              <a:rPr sz="1400" spc="-45" dirty="0">
                <a:latin typeface="Arial"/>
                <a:cs typeface="Arial"/>
              </a:rPr>
              <a:t>style </a:t>
            </a:r>
            <a:r>
              <a:rPr sz="1400" spc="-55" dirty="0">
                <a:latin typeface="Arial"/>
                <a:cs typeface="Arial"/>
              </a:rPr>
              <a:t>program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65" dirty="0">
                <a:latin typeface="Arial"/>
                <a:cs typeface="Arial"/>
              </a:rPr>
              <a:t>Shoreline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Certification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57505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95" dirty="0">
                <a:latin typeface="Arial"/>
                <a:cs typeface="Arial"/>
              </a:rPr>
              <a:t>MIT, </a:t>
            </a:r>
            <a:r>
              <a:rPr sz="1400" spc="-150" dirty="0">
                <a:latin typeface="Arial"/>
                <a:cs typeface="Arial"/>
              </a:rPr>
              <a:t>MCP </a:t>
            </a:r>
            <a:r>
              <a:rPr sz="1400" spc="-40" dirty="0">
                <a:latin typeface="Arial"/>
                <a:cs typeface="Arial"/>
              </a:rPr>
              <a:t>(‘86); </a:t>
            </a:r>
            <a:r>
              <a:rPr sz="1400" spc="-45" dirty="0">
                <a:latin typeface="Arial"/>
                <a:cs typeface="Arial"/>
              </a:rPr>
              <a:t>Northeastern </a:t>
            </a:r>
            <a:r>
              <a:rPr sz="1400" spc="-90" dirty="0">
                <a:latin typeface="Arial"/>
                <a:cs typeface="Arial"/>
              </a:rPr>
              <a:t>School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10" dirty="0">
                <a:latin typeface="Arial"/>
                <a:cs typeface="Arial"/>
              </a:rPr>
              <a:t>Law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204" dirty="0">
                <a:latin typeface="Arial"/>
                <a:cs typeface="Arial"/>
              </a:rPr>
              <a:t>JD  </a:t>
            </a:r>
            <a:r>
              <a:rPr sz="1400" spc="-40" dirty="0">
                <a:latin typeface="Arial"/>
                <a:cs typeface="Arial"/>
              </a:rPr>
              <a:t>(‘87);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45" dirty="0">
                <a:latin typeface="Arial"/>
                <a:cs typeface="Arial"/>
              </a:rPr>
              <a:t>Political </a:t>
            </a:r>
            <a:r>
              <a:rPr sz="1400" spc="-105" dirty="0">
                <a:latin typeface="Arial"/>
                <a:cs typeface="Arial"/>
              </a:rPr>
              <a:t>Science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(‘81)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25+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128905">
              <a:lnSpc>
                <a:spcPts val="1700"/>
              </a:lnSpc>
              <a:spcBef>
                <a:spcPts val="55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95" dirty="0">
                <a:latin typeface="Arial"/>
                <a:cs typeface="Arial"/>
              </a:rPr>
              <a:t>was </a:t>
            </a:r>
            <a:r>
              <a:rPr sz="1400" spc="-40" dirty="0">
                <a:latin typeface="Arial"/>
                <a:cs typeface="Arial"/>
              </a:rPr>
              <a:t>interested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65" dirty="0">
                <a:latin typeface="Arial"/>
                <a:cs typeface="Arial"/>
              </a:rPr>
              <a:t>human </a:t>
            </a:r>
            <a:r>
              <a:rPr sz="1400" spc="-40" dirty="0">
                <a:latin typeface="Arial"/>
                <a:cs typeface="Arial"/>
              </a:rPr>
              <a:t>interface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40" dirty="0">
                <a:latin typeface="Arial"/>
                <a:cs typeface="Arial"/>
              </a:rPr>
              <a:t>environment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over </a:t>
            </a:r>
            <a:r>
              <a:rPr sz="1400" spc="-25" dirty="0">
                <a:latin typeface="Arial"/>
                <a:cs typeface="Arial"/>
              </a:rPr>
              <a:t>the  </a:t>
            </a:r>
            <a:r>
              <a:rPr sz="1400" spc="-90" dirty="0">
                <a:latin typeface="Arial"/>
                <a:cs typeface="Arial"/>
              </a:rPr>
              <a:t>years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85" dirty="0">
                <a:latin typeface="Arial"/>
                <a:cs typeface="Arial"/>
              </a:rPr>
              <a:t>became </a:t>
            </a:r>
            <a:r>
              <a:rPr sz="1400" spc="-20" dirty="0">
                <a:latin typeface="Arial"/>
                <a:cs typeface="Arial"/>
              </a:rPr>
              <a:t>human/built </a:t>
            </a:r>
            <a:r>
              <a:rPr sz="1400" spc="-40" dirty="0">
                <a:latin typeface="Arial"/>
                <a:cs typeface="Arial"/>
              </a:rPr>
              <a:t>interface </a:t>
            </a:r>
            <a:r>
              <a:rPr sz="1400" spc="0" dirty="0">
                <a:latin typeface="Arial"/>
                <a:cs typeface="Arial"/>
              </a:rPr>
              <a:t>with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40" dirty="0">
                <a:latin typeface="Arial"/>
                <a:cs typeface="Arial"/>
              </a:rPr>
              <a:t>marine/shoreline  environment.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100" dirty="0">
                <a:latin typeface="Arial"/>
                <a:cs typeface="Arial"/>
              </a:rPr>
              <a:t>Reid </a:t>
            </a:r>
            <a:r>
              <a:rPr sz="1400" spc="-20" dirty="0">
                <a:latin typeface="Arial"/>
                <a:cs typeface="Arial"/>
              </a:rPr>
              <a:t>Middleton </a:t>
            </a:r>
            <a:r>
              <a:rPr sz="1400" spc="-65" dirty="0">
                <a:latin typeface="Arial"/>
                <a:cs typeface="Arial"/>
              </a:rPr>
              <a:t>(18 </a:t>
            </a:r>
            <a:r>
              <a:rPr sz="1400" spc="-75" dirty="0">
                <a:latin typeface="Arial"/>
                <a:cs typeface="Arial"/>
              </a:rPr>
              <a:t>years); </a:t>
            </a:r>
            <a:r>
              <a:rPr sz="1400" spc="-165" dirty="0">
                <a:latin typeface="Arial"/>
                <a:cs typeface="Arial"/>
              </a:rPr>
              <a:t>AECOM  </a:t>
            </a:r>
            <a:r>
              <a:rPr sz="1400" spc="-60" dirty="0">
                <a:latin typeface="Arial"/>
                <a:cs typeface="Arial"/>
              </a:rPr>
              <a:t>(1.5 </a:t>
            </a:r>
            <a:r>
              <a:rPr sz="1400" spc="-75" dirty="0">
                <a:latin typeface="Arial"/>
                <a:cs typeface="Arial"/>
              </a:rPr>
              <a:t>years); </a:t>
            </a:r>
            <a:r>
              <a:rPr sz="1400" spc="-70" dirty="0">
                <a:latin typeface="Arial"/>
                <a:cs typeface="Arial"/>
              </a:rPr>
              <a:t>3 </a:t>
            </a:r>
            <a:r>
              <a:rPr sz="1400" spc="-90" dirty="0">
                <a:latin typeface="Arial"/>
                <a:cs typeface="Arial"/>
              </a:rPr>
              <a:t>years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40" dirty="0">
                <a:latin typeface="Arial"/>
                <a:cs typeface="Arial"/>
              </a:rPr>
              <a:t>law </a:t>
            </a:r>
            <a:r>
              <a:rPr sz="1400" spc="-70" dirty="0">
                <a:latin typeface="Arial"/>
                <a:cs typeface="Arial"/>
              </a:rPr>
              <a:t>(way </a:t>
            </a:r>
            <a:r>
              <a:rPr sz="1400" spc="-90" dirty="0">
                <a:latin typeface="Arial"/>
                <a:cs typeface="Arial"/>
              </a:rPr>
              <a:t>back </a:t>
            </a:r>
            <a:r>
              <a:rPr sz="1400" spc="-20" dirty="0">
                <a:latin typeface="Arial"/>
                <a:cs typeface="Arial"/>
              </a:rPr>
              <a:t>at the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beginning…)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775" y="763523"/>
            <a:ext cx="8560308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9752" y="2301240"/>
            <a:ext cx="1961387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763523"/>
            <a:ext cx="4055363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6035" y="2301239"/>
            <a:ext cx="1975103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654" y="2317179"/>
            <a:ext cx="5303520" cy="4189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75" dirty="0">
                <a:latin typeface="Arial"/>
                <a:cs typeface="Arial"/>
              </a:rPr>
              <a:t>Eldred </a:t>
            </a:r>
            <a:r>
              <a:rPr sz="1400" spc="15" dirty="0">
                <a:latin typeface="Arial"/>
                <a:cs typeface="Arial"/>
              </a:rPr>
              <a:t>&amp;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Associates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0607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100" dirty="0">
                <a:latin typeface="Arial"/>
                <a:cs typeface="Arial"/>
              </a:rPr>
              <a:t>Land </a:t>
            </a:r>
            <a:r>
              <a:rPr sz="1400" spc="-95" dirty="0">
                <a:latin typeface="Arial"/>
                <a:cs typeface="Arial"/>
              </a:rPr>
              <a:t>use </a:t>
            </a:r>
            <a:r>
              <a:rPr sz="1400" spc="-50" dirty="0">
                <a:latin typeface="Arial"/>
                <a:cs typeface="Arial"/>
              </a:rPr>
              <a:t>planning, </a:t>
            </a:r>
            <a:r>
              <a:rPr sz="1400" spc="-40" dirty="0">
                <a:latin typeface="Arial"/>
                <a:cs typeface="Arial"/>
              </a:rPr>
              <a:t>site </a:t>
            </a:r>
            <a:r>
              <a:rPr sz="1400" spc="-35" dirty="0">
                <a:latin typeface="Arial"/>
                <a:cs typeface="Arial"/>
              </a:rPr>
              <a:t>location </a:t>
            </a:r>
            <a:r>
              <a:rPr sz="1400" spc="-75" dirty="0">
                <a:latin typeface="Arial"/>
                <a:cs typeface="Arial"/>
              </a:rPr>
              <a:t>services,  </a:t>
            </a:r>
            <a:r>
              <a:rPr sz="1400" spc="-20" dirty="0">
                <a:latin typeface="Arial"/>
                <a:cs typeface="Arial"/>
              </a:rPr>
              <a:t>permitting, </a:t>
            </a:r>
            <a:r>
              <a:rPr sz="1400" spc="-60" dirty="0">
                <a:latin typeface="Arial"/>
                <a:cs typeface="Arial"/>
              </a:rPr>
              <a:t>interagency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 /</a:t>
            </a:r>
            <a:r>
              <a:rPr sz="1400" b="1" spc="-140" dirty="0">
                <a:latin typeface="Verdana"/>
                <a:cs typeface="Verdana"/>
              </a:rPr>
              <a:t> </a:t>
            </a:r>
            <a:r>
              <a:rPr sz="1400" spc="-80" dirty="0">
                <a:latin typeface="Arial"/>
                <a:cs typeface="Arial"/>
              </a:rPr>
              <a:t>Trained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latin typeface="Arial"/>
                <a:cs typeface="Arial"/>
              </a:rPr>
              <a:t>elected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5" dirty="0">
                <a:latin typeface="Arial"/>
                <a:cs typeface="Arial"/>
              </a:rPr>
              <a:t>appointed </a:t>
            </a:r>
            <a:r>
              <a:rPr sz="1400" spc="-35" dirty="0">
                <a:latin typeface="Arial"/>
                <a:cs typeface="Arial"/>
              </a:rPr>
              <a:t>officials </a:t>
            </a:r>
            <a:r>
              <a:rPr sz="1400" spc="-45" dirty="0">
                <a:latin typeface="Arial"/>
                <a:cs typeface="Arial"/>
              </a:rPr>
              <a:t>statewide </a:t>
            </a:r>
            <a:r>
              <a:rPr sz="1400" spc="-40" dirty="0">
                <a:latin typeface="Arial"/>
                <a:cs typeface="Arial"/>
              </a:rPr>
              <a:t>during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90" dirty="0">
                <a:latin typeface="Arial"/>
                <a:cs typeface="Arial"/>
              </a:rPr>
              <a:t>years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45" dirty="0">
                <a:latin typeface="Arial"/>
                <a:cs typeface="Arial"/>
              </a:rPr>
              <a:t>which </a:t>
            </a: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85" dirty="0">
                <a:latin typeface="Arial"/>
                <a:cs typeface="Arial"/>
              </a:rPr>
              <a:t>managed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65" dirty="0">
                <a:latin typeface="Arial"/>
                <a:cs typeface="Arial"/>
              </a:rPr>
              <a:t>state’s </a:t>
            </a:r>
            <a:r>
              <a:rPr sz="1400" spc="-55" dirty="0">
                <a:latin typeface="Arial"/>
                <a:cs typeface="Arial"/>
              </a:rPr>
              <a:t>Short </a:t>
            </a:r>
            <a:r>
              <a:rPr sz="1400" spc="-100" dirty="0">
                <a:latin typeface="Arial"/>
                <a:cs typeface="Arial"/>
              </a:rPr>
              <a:t>Course </a:t>
            </a:r>
            <a:r>
              <a:rPr sz="1400" spc="-40" dirty="0">
                <a:latin typeface="Arial"/>
                <a:cs typeface="Arial"/>
              </a:rPr>
              <a:t>on </a:t>
            </a:r>
            <a:r>
              <a:rPr sz="1400" spc="-95" dirty="0">
                <a:latin typeface="Arial"/>
                <a:cs typeface="Arial"/>
              </a:rPr>
              <a:t>Local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5" dirty="0">
                <a:latin typeface="Arial"/>
                <a:cs typeface="Arial"/>
              </a:rPr>
              <a:t>for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55" dirty="0">
                <a:latin typeface="Arial"/>
                <a:cs typeface="Arial"/>
              </a:rPr>
              <a:t>DOC.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32080">
              <a:lnSpc>
                <a:spcPts val="167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130" dirty="0">
                <a:latin typeface="Arial"/>
                <a:cs typeface="Arial"/>
              </a:rPr>
              <a:t>UW, </a:t>
            </a:r>
            <a:r>
              <a:rPr sz="1400" spc="-140" dirty="0">
                <a:latin typeface="Arial"/>
                <a:cs typeface="Arial"/>
              </a:rPr>
              <a:t>PhD </a:t>
            </a:r>
            <a:r>
              <a:rPr sz="1400" spc="-40" dirty="0">
                <a:latin typeface="Arial"/>
                <a:cs typeface="Arial"/>
              </a:rPr>
              <a:t>(‘83); </a:t>
            </a:r>
            <a:r>
              <a:rPr sz="1400" spc="-125" dirty="0">
                <a:latin typeface="Arial"/>
                <a:cs typeface="Arial"/>
              </a:rPr>
              <a:t>UW,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40" dirty="0">
                <a:latin typeface="Arial"/>
                <a:cs typeface="Arial"/>
              </a:rPr>
              <a:t>(‘81); </a:t>
            </a:r>
            <a:r>
              <a:rPr sz="1400" spc="-30" dirty="0">
                <a:latin typeface="Arial"/>
                <a:cs typeface="Arial"/>
              </a:rPr>
              <a:t>Middlebury </a:t>
            </a:r>
            <a:r>
              <a:rPr sz="1400" spc="-80" dirty="0">
                <a:latin typeface="Arial"/>
                <a:cs typeface="Arial"/>
              </a:rPr>
              <a:t>College,  </a:t>
            </a:r>
            <a:r>
              <a:rPr sz="1400" spc="-155" dirty="0">
                <a:latin typeface="Arial"/>
                <a:cs typeface="Arial"/>
              </a:rPr>
              <a:t>BA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(‘69)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90" dirty="0">
                <a:latin typeface="Arial"/>
                <a:cs typeface="Arial"/>
              </a:rPr>
              <a:t>30+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</a:pPr>
            <a:r>
              <a:rPr sz="1400" spc="-85" dirty="0">
                <a:latin typeface="Arial"/>
                <a:cs typeface="Arial"/>
              </a:rPr>
              <a:t>Always </a:t>
            </a:r>
            <a:r>
              <a:rPr sz="1400" spc="-40" dirty="0">
                <a:latin typeface="Arial"/>
                <a:cs typeface="Arial"/>
              </a:rPr>
              <a:t>interested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40" dirty="0">
                <a:latin typeface="Arial"/>
                <a:cs typeface="Arial"/>
              </a:rPr>
              <a:t>community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development.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50190">
              <a:lnSpc>
                <a:spcPts val="167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Washington </a:t>
            </a:r>
            <a:r>
              <a:rPr sz="1400" spc="-75" dirty="0">
                <a:latin typeface="Arial"/>
                <a:cs typeface="Arial"/>
              </a:rPr>
              <a:t>State </a:t>
            </a:r>
            <a:r>
              <a:rPr sz="1400" spc="-150" dirty="0">
                <a:latin typeface="Arial"/>
                <a:cs typeface="Arial"/>
              </a:rPr>
              <a:t>DOC; </a:t>
            </a:r>
            <a:r>
              <a:rPr sz="1400" spc="-75" dirty="0">
                <a:latin typeface="Arial"/>
                <a:cs typeface="Arial"/>
              </a:rPr>
              <a:t>Clallam  </a:t>
            </a:r>
            <a:r>
              <a:rPr sz="1400" spc="-70" dirty="0">
                <a:latin typeface="Arial"/>
                <a:cs typeface="Arial"/>
              </a:rPr>
              <a:t>County </a:t>
            </a:r>
            <a:r>
              <a:rPr sz="1400" spc="-175" dirty="0">
                <a:latin typeface="Arial"/>
                <a:cs typeface="Arial"/>
              </a:rPr>
              <a:t>EDC; </a:t>
            </a:r>
            <a:r>
              <a:rPr sz="1400" spc="-110" dirty="0">
                <a:latin typeface="Arial"/>
                <a:cs typeface="Arial"/>
              </a:rPr>
              <a:t>Samish </a:t>
            </a:r>
            <a:r>
              <a:rPr sz="1400" spc="-50" dirty="0">
                <a:latin typeface="Arial"/>
                <a:cs typeface="Arial"/>
              </a:rPr>
              <a:t>Indian </a:t>
            </a:r>
            <a:r>
              <a:rPr sz="1400" spc="-35" dirty="0">
                <a:latin typeface="Arial"/>
                <a:cs typeface="Arial"/>
              </a:rPr>
              <a:t>Nation; </a:t>
            </a:r>
            <a:r>
              <a:rPr sz="1400" spc="-65" dirty="0">
                <a:latin typeface="Arial"/>
                <a:cs typeface="Arial"/>
              </a:rPr>
              <a:t>Shoalwater </a:t>
            </a:r>
            <a:r>
              <a:rPr sz="1400" spc="-125" dirty="0">
                <a:latin typeface="Arial"/>
                <a:cs typeface="Arial"/>
              </a:rPr>
              <a:t>Bay </a:t>
            </a:r>
            <a:r>
              <a:rPr sz="1400" spc="-50" dirty="0">
                <a:latin typeface="Arial"/>
                <a:cs typeface="Arial"/>
              </a:rPr>
              <a:t>Indian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Tribe.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3523"/>
            <a:ext cx="2793491" cy="72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1601724"/>
            <a:ext cx="1904999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9752" y="2301240"/>
            <a:ext cx="2008631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0538" y="2125091"/>
            <a:ext cx="5369560" cy="4606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65" dirty="0">
                <a:latin typeface="Arial"/>
                <a:cs typeface="Arial"/>
              </a:rPr>
              <a:t>Seattle City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Council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939165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70" dirty="0">
                <a:latin typeface="Arial"/>
                <a:cs typeface="Arial"/>
              </a:rPr>
              <a:t>Public </a:t>
            </a:r>
            <a:r>
              <a:rPr sz="1400" spc="-60" dirty="0">
                <a:latin typeface="Arial"/>
                <a:cs typeface="Arial"/>
              </a:rPr>
              <a:t>policy, </a:t>
            </a:r>
            <a:r>
              <a:rPr sz="1400" spc="-50" dirty="0">
                <a:latin typeface="Arial"/>
                <a:cs typeface="Arial"/>
              </a:rPr>
              <a:t>land </a:t>
            </a:r>
            <a:r>
              <a:rPr sz="1400" spc="-85" dirty="0">
                <a:latin typeface="Arial"/>
                <a:cs typeface="Arial"/>
              </a:rPr>
              <a:t>use, </a:t>
            </a:r>
            <a:r>
              <a:rPr sz="1400" spc="-65" dirty="0">
                <a:latin typeface="Arial"/>
                <a:cs typeface="Arial"/>
              </a:rPr>
              <a:t>economic  </a:t>
            </a:r>
            <a:r>
              <a:rPr sz="1400" spc="-5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355600">
              <a:lnSpc>
                <a:spcPts val="1730"/>
              </a:lnSpc>
              <a:spcBef>
                <a:spcPts val="15"/>
              </a:spcBef>
            </a:pPr>
            <a:r>
              <a:rPr sz="1400" spc="-75" dirty="0">
                <a:latin typeface="Arial"/>
                <a:cs typeface="Arial"/>
              </a:rPr>
              <a:t>Establishing Seattle’s </a:t>
            </a:r>
            <a:r>
              <a:rPr sz="1400" spc="-35" dirty="0">
                <a:latin typeface="Arial"/>
                <a:cs typeface="Arial"/>
              </a:rPr>
              <a:t>Mandatory </a:t>
            </a:r>
            <a:r>
              <a:rPr sz="1400" spc="-80" dirty="0">
                <a:latin typeface="Arial"/>
                <a:cs typeface="Arial"/>
              </a:rPr>
              <a:t>Housing </a:t>
            </a:r>
            <a:r>
              <a:rPr sz="1400" spc="-25" dirty="0">
                <a:latin typeface="Arial"/>
                <a:cs typeface="Arial"/>
              </a:rPr>
              <a:t>Affordability </a:t>
            </a:r>
            <a:r>
              <a:rPr sz="1400" spc="-55" dirty="0">
                <a:latin typeface="Arial"/>
                <a:cs typeface="Arial"/>
              </a:rPr>
              <a:t>program </a:t>
            </a:r>
            <a:r>
              <a:rPr sz="1400" dirty="0">
                <a:latin typeface="Lucida Grande"/>
                <a:cs typeface="Lucida Grande"/>
              </a:rPr>
              <a:t>– </a:t>
            </a:r>
            <a:r>
              <a:rPr sz="1400" spc="-20" dirty="0">
                <a:latin typeface="Arial"/>
                <a:cs typeface="Arial"/>
              </a:rPr>
              <a:t>the  </a:t>
            </a:r>
            <a:r>
              <a:rPr sz="1400" spc="-45" dirty="0">
                <a:latin typeface="Arial"/>
                <a:cs typeface="Arial"/>
              </a:rPr>
              <a:t>most </a:t>
            </a:r>
            <a:r>
              <a:rPr sz="1400" spc="-70" dirty="0">
                <a:latin typeface="Arial"/>
                <a:cs typeface="Arial"/>
              </a:rPr>
              <a:t>complex and </a:t>
            </a:r>
            <a:r>
              <a:rPr sz="1400" spc="-40" dirty="0">
                <a:latin typeface="Arial"/>
                <a:cs typeface="Arial"/>
              </a:rPr>
              <a:t>interesting </a:t>
            </a:r>
            <a:r>
              <a:rPr sz="1400" spc="-30" dirty="0">
                <a:latin typeface="Arial"/>
                <a:cs typeface="Arial"/>
              </a:rPr>
              <a:t>project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0" dirty="0">
                <a:latin typeface="Arial"/>
                <a:cs typeface="Arial"/>
              </a:rPr>
              <a:t>my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career.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88620">
              <a:lnSpc>
                <a:spcPts val="166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80" dirty="0">
                <a:latin typeface="Arial"/>
                <a:cs typeface="Arial"/>
              </a:rPr>
              <a:t>Georgia </a:t>
            </a:r>
            <a:r>
              <a:rPr sz="1400" spc="-120" dirty="0">
                <a:latin typeface="Arial"/>
                <a:cs typeface="Arial"/>
              </a:rPr>
              <a:t>Tech, </a:t>
            </a:r>
            <a:r>
              <a:rPr sz="1400" spc="-100" dirty="0">
                <a:latin typeface="Arial"/>
                <a:cs typeface="Arial"/>
              </a:rPr>
              <a:t>MUP </a:t>
            </a:r>
            <a:r>
              <a:rPr sz="1400" spc="-40" dirty="0">
                <a:latin typeface="Arial"/>
                <a:cs typeface="Arial"/>
              </a:rPr>
              <a:t>(‘03); </a:t>
            </a:r>
            <a:r>
              <a:rPr sz="1400" spc="-80" dirty="0">
                <a:latin typeface="Arial"/>
                <a:cs typeface="Arial"/>
              </a:rPr>
              <a:t>Emory </a:t>
            </a:r>
            <a:r>
              <a:rPr sz="1400" spc="-55" dirty="0">
                <a:latin typeface="Arial"/>
                <a:cs typeface="Arial"/>
              </a:rPr>
              <a:t>University, </a:t>
            </a:r>
            <a:r>
              <a:rPr sz="1400" spc="-155" dirty="0">
                <a:latin typeface="Arial"/>
                <a:cs typeface="Arial"/>
              </a:rPr>
              <a:t>BA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100" dirty="0">
                <a:latin typeface="Arial"/>
                <a:cs typeface="Arial"/>
              </a:rPr>
              <a:t>Business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Administration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 marR="118745">
              <a:lnSpc>
                <a:spcPct val="101099"/>
              </a:lnSpc>
              <a:spcBef>
                <a:spcPts val="5"/>
              </a:spcBef>
            </a:pPr>
            <a:r>
              <a:rPr sz="1400" spc="-40" dirty="0">
                <a:latin typeface="Arial"/>
                <a:cs typeface="Arial"/>
              </a:rPr>
              <a:t>I </a:t>
            </a:r>
            <a:r>
              <a:rPr sz="1400" spc="-60" dirty="0">
                <a:latin typeface="Arial"/>
                <a:cs typeface="Arial"/>
              </a:rPr>
              <a:t>grew </a:t>
            </a:r>
            <a:r>
              <a:rPr sz="1400" spc="-50" dirty="0">
                <a:latin typeface="Arial"/>
                <a:cs typeface="Arial"/>
              </a:rPr>
              <a:t>up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75" dirty="0">
                <a:latin typeface="Arial"/>
                <a:cs typeface="Arial"/>
              </a:rPr>
              <a:t>suburbs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80" dirty="0">
                <a:latin typeface="Arial"/>
                <a:cs typeface="Arial"/>
              </a:rPr>
              <a:t>always </a:t>
            </a:r>
            <a:r>
              <a:rPr sz="1400" spc="-50" dirty="0">
                <a:latin typeface="Arial"/>
                <a:cs typeface="Arial"/>
              </a:rPr>
              <a:t>loved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50" dirty="0">
                <a:latin typeface="Arial"/>
                <a:cs typeface="Arial"/>
              </a:rPr>
              <a:t>excitement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diversity 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45" dirty="0">
                <a:latin typeface="Arial"/>
                <a:cs typeface="Arial"/>
              </a:rPr>
              <a:t>cities </a:t>
            </a:r>
            <a:r>
              <a:rPr sz="1400" spc="-15" dirty="0">
                <a:latin typeface="Arial"/>
                <a:cs typeface="Arial"/>
              </a:rPr>
              <a:t>offer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50" dirty="0">
                <a:latin typeface="Arial"/>
                <a:cs typeface="Arial"/>
              </a:rPr>
              <a:t>enjoy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35" dirty="0">
                <a:latin typeface="Arial"/>
                <a:cs typeface="Arial"/>
              </a:rPr>
              <a:t>wide </a:t>
            </a:r>
            <a:r>
              <a:rPr sz="1400" spc="-80" dirty="0">
                <a:latin typeface="Arial"/>
                <a:cs typeface="Arial"/>
              </a:rPr>
              <a:t>range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30" dirty="0">
                <a:latin typeface="Arial"/>
                <a:cs typeface="Arial"/>
              </a:rPr>
              <a:t>critical </a:t>
            </a:r>
            <a:r>
              <a:rPr sz="1400" spc="-100" dirty="0">
                <a:latin typeface="Arial"/>
                <a:cs typeface="Arial"/>
              </a:rPr>
              <a:t>issues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75" dirty="0">
                <a:latin typeface="Arial"/>
                <a:cs typeface="Arial"/>
              </a:rPr>
              <a:t>Planning  grapples </a:t>
            </a:r>
            <a:r>
              <a:rPr sz="1400" spc="-5" dirty="0">
                <a:latin typeface="Arial"/>
                <a:cs typeface="Arial"/>
              </a:rPr>
              <a:t>with, </a:t>
            </a:r>
            <a:r>
              <a:rPr sz="1400" spc="-45" dirty="0">
                <a:latin typeface="Arial"/>
                <a:cs typeface="Arial"/>
              </a:rPr>
              <a:t>including </a:t>
            </a:r>
            <a:r>
              <a:rPr sz="1400" spc="-50" dirty="0">
                <a:latin typeface="Arial"/>
                <a:cs typeface="Arial"/>
              </a:rPr>
              <a:t>sustainability, </a:t>
            </a:r>
            <a:r>
              <a:rPr sz="1400" spc="-30" dirty="0">
                <a:latin typeface="Arial"/>
                <a:cs typeface="Arial"/>
              </a:rPr>
              <a:t>equity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sz="1400" spc="-30" dirty="0">
                <a:latin typeface="Arial"/>
                <a:cs typeface="Arial"/>
              </a:rPr>
              <a:t>affordability.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55" dirty="0">
                <a:latin typeface="Arial"/>
                <a:cs typeface="Arial"/>
              </a:rPr>
              <a:t>Futurewise; </a:t>
            </a:r>
            <a:r>
              <a:rPr sz="1400" spc="-70" dirty="0">
                <a:latin typeface="Arial"/>
                <a:cs typeface="Arial"/>
              </a:rPr>
              <a:t>Bleakly </a:t>
            </a:r>
            <a:r>
              <a:rPr sz="1400" spc="-60" dirty="0">
                <a:latin typeface="Arial"/>
                <a:cs typeface="Arial"/>
              </a:rPr>
              <a:t>Advisory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9" y="0"/>
            <a:ext cx="2103120" cy="7772400"/>
          </a:xfrm>
          <a:custGeom>
            <a:avLst/>
            <a:gdLst/>
            <a:ahLst/>
            <a:cxnLst/>
            <a:rect l="l" t="t" r="r" b="b"/>
            <a:pathLst>
              <a:path w="2103120" h="7772400">
                <a:moveTo>
                  <a:pt x="2102853" y="0"/>
                </a:moveTo>
                <a:lnTo>
                  <a:pt x="0" y="7772400"/>
                </a:lnTo>
                <a:lnTo>
                  <a:pt x="2102853" y="7772400"/>
                </a:lnTo>
                <a:lnTo>
                  <a:pt x="2102853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6111" y="0"/>
            <a:ext cx="1541780" cy="7772400"/>
          </a:xfrm>
          <a:custGeom>
            <a:avLst/>
            <a:gdLst/>
            <a:ahLst/>
            <a:cxnLst/>
            <a:rect l="l" t="t" r="r" b="b"/>
            <a:pathLst>
              <a:path w="1541779" h="7772400">
                <a:moveTo>
                  <a:pt x="0" y="7772400"/>
                </a:moveTo>
                <a:lnTo>
                  <a:pt x="1541767" y="7772400"/>
                </a:lnTo>
                <a:lnTo>
                  <a:pt x="1541767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654" y="2317179"/>
            <a:ext cx="4902200" cy="3932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Verdana"/>
                <a:cs typeface="Verdana"/>
              </a:rPr>
              <a:t>EMPLOYER / </a:t>
            </a:r>
            <a:r>
              <a:rPr sz="1400" spc="-95" dirty="0">
                <a:latin typeface="Arial"/>
                <a:cs typeface="Arial"/>
              </a:rPr>
              <a:t>King </a:t>
            </a:r>
            <a:r>
              <a:rPr sz="1400" spc="-70" dirty="0">
                <a:latin typeface="Arial"/>
                <a:cs typeface="Arial"/>
              </a:rPr>
              <a:t>County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Metro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PLANNING FOCUS / </a:t>
            </a:r>
            <a:r>
              <a:rPr sz="1400" spc="-60" dirty="0">
                <a:latin typeface="Arial"/>
                <a:cs typeface="Arial"/>
              </a:rPr>
              <a:t>Urban </a:t>
            </a:r>
            <a:r>
              <a:rPr sz="1400" spc="-85" dirty="0">
                <a:latin typeface="Arial"/>
                <a:cs typeface="Arial"/>
              </a:rPr>
              <a:t>Design, </a:t>
            </a:r>
            <a:r>
              <a:rPr sz="1400" spc="-50" dirty="0">
                <a:latin typeface="Arial"/>
                <a:cs typeface="Arial"/>
              </a:rPr>
              <a:t>Transportation </a:t>
            </a:r>
            <a:r>
              <a:rPr sz="1400" spc="-70" dirty="0">
                <a:latin typeface="Arial"/>
                <a:cs typeface="Arial"/>
              </a:rPr>
              <a:t>Planning,  </a:t>
            </a:r>
            <a:r>
              <a:rPr sz="1400" spc="-55" dirty="0">
                <a:latin typeface="Arial"/>
                <a:cs typeface="Arial"/>
              </a:rPr>
              <a:t>Community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MOST </a:t>
            </a:r>
            <a:r>
              <a:rPr sz="1400" b="1" dirty="0">
                <a:latin typeface="Verdana"/>
                <a:cs typeface="Verdana"/>
              </a:rPr>
              <a:t>INTERESTING PROJECT AS A PLANNER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5" dirty="0">
                <a:latin typeface="Arial"/>
                <a:cs typeface="Arial"/>
              </a:rPr>
              <a:t>Community </a:t>
            </a:r>
            <a:r>
              <a:rPr sz="1400" spc="-75" dirty="0">
                <a:latin typeface="Arial"/>
                <a:cs typeface="Arial"/>
              </a:rPr>
              <a:t>Liaison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36880">
              <a:lnSpc>
                <a:spcPct val="101499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EDUCATION / </a:t>
            </a:r>
            <a:r>
              <a:rPr sz="1400" spc="-45" dirty="0">
                <a:latin typeface="Arial"/>
                <a:cs typeface="Arial"/>
              </a:rPr>
              <a:t>Maters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spc="-70" dirty="0">
                <a:latin typeface="Arial"/>
                <a:cs typeface="Arial"/>
              </a:rPr>
              <a:t>Planning, </a:t>
            </a:r>
            <a:r>
              <a:rPr sz="1400" spc="-190" dirty="0">
                <a:latin typeface="Arial"/>
                <a:cs typeface="Arial"/>
              </a:rPr>
              <a:t>UC </a:t>
            </a:r>
            <a:r>
              <a:rPr sz="1400" spc="-75" dirty="0">
                <a:latin typeface="Arial"/>
                <a:cs typeface="Arial"/>
              </a:rPr>
              <a:t>Berkeley </a:t>
            </a:r>
            <a:r>
              <a:rPr sz="1400" spc="-40" dirty="0">
                <a:latin typeface="Arial"/>
                <a:cs typeface="Arial"/>
              </a:rPr>
              <a:t>‘13. </a:t>
            </a:r>
            <a:r>
              <a:rPr sz="1400" spc="-155" dirty="0">
                <a:latin typeface="Arial"/>
                <a:cs typeface="Arial"/>
              </a:rPr>
              <a:t>BA  </a:t>
            </a:r>
            <a:r>
              <a:rPr sz="1400" spc="-55" dirty="0">
                <a:latin typeface="Arial"/>
                <a:cs typeface="Arial"/>
              </a:rPr>
              <a:t>Community Environment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75" dirty="0">
                <a:latin typeface="Arial"/>
                <a:cs typeface="Arial"/>
              </a:rPr>
              <a:t>Planning </a:t>
            </a:r>
            <a:r>
              <a:rPr sz="1400" spc="-95" dirty="0">
                <a:latin typeface="Arial"/>
                <a:cs typeface="Arial"/>
              </a:rPr>
              <a:t>UW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‘09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YEARS PLANNING /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spc="-7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WHY I PURSUED PLANNING AS A </a:t>
            </a:r>
            <a:r>
              <a:rPr sz="1400" b="1" spc="-5" dirty="0">
                <a:latin typeface="Verdana"/>
                <a:cs typeface="Verdana"/>
              </a:rPr>
              <a:t>PROFESSION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5" dirty="0">
                <a:latin typeface="Arial"/>
                <a:cs typeface="Arial"/>
              </a:rPr>
              <a:t>The </a:t>
            </a:r>
            <a:r>
              <a:rPr sz="1400" spc="-35" dirty="0">
                <a:latin typeface="Arial"/>
                <a:cs typeface="Arial"/>
              </a:rPr>
              <a:t>mutual </a:t>
            </a:r>
            <a:r>
              <a:rPr sz="1400" spc="-45" dirty="0">
                <a:latin typeface="Arial"/>
                <a:cs typeface="Arial"/>
              </a:rPr>
              <a:t>impact </a:t>
            </a:r>
            <a:r>
              <a:rPr sz="1400" spc="-50" dirty="0">
                <a:latin typeface="Arial"/>
                <a:cs typeface="Arial"/>
              </a:rPr>
              <a:t>people </a:t>
            </a:r>
            <a:r>
              <a:rPr sz="1400" spc="-70" dirty="0">
                <a:latin typeface="Arial"/>
                <a:cs typeface="Arial"/>
              </a:rPr>
              <a:t>and place </a:t>
            </a:r>
            <a:r>
              <a:rPr sz="1400" spc="-90" dirty="0">
                <a:latin typeface="Arial"/>
                <a:cs typeface="Arial"/>
              </a:rPr>
              <a:t>have </a:t>
            </a:r>
            <a:r>
              <a:rPr sz="1400" spc="-40" dirty="0">
                <a:latin typeface="Arial"/>
                <a:cs typeface="Arial"/>
              </a:rPr>
              <a:t>on </a:t>
            </a:r>
            <a:r>
              <a:rPr sz="1400" spc="-90" dirty="0">
                <a:latin typeface="Arial"/>
                <a:cs typeface="Arial"/>
              </a:rPr>
              <a:t>each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other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47320">
              <a:lnSpc>
                <a:spcPts val="1660"/>
              </a:lnSpc>
            </a:pPr>
            <a:r>
              <a:rPr sz="1400" b="1" dirty="0">
                <a:latin typeface="Verdana"/>
                <a:cs typeface="Verdana"/>
              </a:rPr>
              <a:t>PAST WORK EXPERIENCE / </a:t>
            </a:r>
            <a:r>
              <a:rPr sz="1400" spc="-65" dirty="0">
                <a:latin typeface="Arial"/>
                <a:cs typeface="Arial"/>
              </a:rPr>
              <a:t>City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60" dirty="0">
                <a:latin typeface="Arial"/>
                <a:cs typeface="Arial"/>
              </a:rPr>
              <a:t>Seattle, </a:t>
            </a:r>
            <a:r>
              <a:rPr sz="1400" spc="-95" dirty="0">
                <a:latin typeface="Arial"/>
                <a:cs typeface="Arial"/>
              </a:rPr>
              <a:t>King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County  </a:t>
            </a:r>
            <a:r>
              <a:rPr sz="1400" spc="-20" dirty="0">
                <a:latin typeface="Arial"/>
                <a:cs typeface="Arial"/>
              </a:rPr>
              <a:t>Metro, </a:t>
            </a:r>
            <a:r>
              <a:rPr sz="1400" spc="-85" dirty="0">
                <a:latin typeface="Arial"/>
                <a:cs typeface="Arial"/>
              </a:rPr>
              <a:t>Pierce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Transit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769111"/>
            <a:ext cx="21094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Ben</a:t>
            </a:r>
            <a:r>
              <a:rPr sz="4600" spc="-75" dirty="0"/>
              <a:t> </a:t>
            </a:r>
            <a:r>
              <a:rPr sz="4600" spc="-5" dirty="0"/>
              <a:t>Han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6288023" y="2535935"/>
            <a:ext cx="2666999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3848</Words>
  <Application>Microsoft Macintosh PowerPoint</Application>
  <PresentationFormat>Custom</PresentationFormat>
  <Paragraphs>538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Lucida Grande</vt:lpstr>
      <vt:lpstr>Times New Roman</vt:lpstr>
      <vt:lpstr>UniSansLight</vt:lpstr>
      <vt:lpstr>Verdana</vt:lpstr>
      <vt:lpstr>Office Theme</vt:lpstr>
      <vt:lpstr>PowerPoint Presentation</vt:lpstr>
      <vt:lpstr>Shelley Bolser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 Han</vt:lpstr>
      <vt:lpstr>PowerPoint Presentation</vt:lpstr>
      <vt:lpstr>PowerPoint Presentation</vt:lpstr>
      <vt:lpstr>Arun Jain</vt:lpstr>
      <vt:lpstr>Michael Kattermann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Cynthia McCoy, GISP</vt:lpstr>
      <vt:lpstr>PowerPoint Presentation</vt:lpstr>
      <vt:lpstr>PowerPoint Presentation</vt:lpstr>
      <vt:lpstr>PowerPoint Presentation</vt:lpstr>
      <vt:lpstr>Ike Nwankwo</vt:lpstr>
      <vt:lpstr>PowerPoint Presentation</vt:lpstr>
      <vt:lpstr>PowerPoint Presentation</vt:lpstr>
      <vt:lpstr>PowerPoint Presentation</vt:lpstr>
      <vt:lpstr>PowerPoint Presentation</vt:lpstr>
      <vt:lpstr>Gwen Rousseau</vt:lpstr>
      <vt:lpstr>Katie Sheehy</vt:lpstr>
      <vt:lpstr>PowerPoint Presentation</vt:lpstr>
      <vt:lpstr>PowerPoint Presentation</vt:lpstr>
      <vt:lpstr>Lisa Verner, FAICP</vt:lpstr>
      <vt:lpstr>PowerPoint Presentation</vt:lpstr>
      <vt:lpstr>Julie West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E. Herzog</dc:creator>
  <cp:lastModifiedBy>Larissa A Maziak</cp:lastModifiedBy>
  <cp:revision>2</cp:revision>
  <dcterms:created xsi:type="dcterms:W3CDTF">2018-08-30T17:56:08Z</dcterms:created>
  <dcterms:modified xsi:type="dcterms:W3CDTF">2018-08-30T21:56:23Z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2018-08-30T00:00:00Z</vt:filetime>
  </property>
</Properties>
</file>